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79"/>
  </p:notesMasterIdLst>
  <p:sldIdLst>
    <p:sldId id="256" r:id="rId2"/>
    <p:sldId id="257" r:id="rId3"/>
    <p:sldId id="269" r:id="rId4"/>
    <p:sldId id="270" r:id="rId5"/>
    <p:sldId id="1301" r:id="rId6"/>
    <p:sldId id="271" r:id="rId7"/>
    <p:sldId id="272" r:id="rId8"/>
    <p:sldId id="273" r:id="rId9"/>
    <p:sldId id="1311" r:id="rId10"/>
    <p:sldId id="1316" r:id="rId11"/>
    <p:sldId id="274" r:id="rId12"/>
    <p:sldId id="1328" r:id="rId13"/>
    <p:sldId id="275" r:id="rId14"/>
    <p:sldId id="276" r:id="rId15"/>
    <p:sldId id="277" r:id="rId16"/>
    <p:sldId id="283" r:id="rId17"/>
    <p:sldId id="991" r:id="rId18"/>
    <p:sldId id="356" r:id="rId19"/>
    <p:sldId id="1312" r:id="rId20"/>
    <p:sldId id="994" r:id="rId21"/>
    <p:sldId id="1260" r:id="rId22"/>
    <p:sldId id="1283" r:id="rId23"/>
    <p:sldId id="1282" r:id="rId24"/>
    <p:sldId id="1271" r:id="rId25"/>
    <p:sldId id="1323" r:id="rId26"/>
    <p:sldId id="1324" r:id="rId27"/>
    <p:sldId id="1270" r:id="rId28"/>
    <p:sldId id="984" r:id="rId29"/>
    <p:sldId id="1277" r:id="rId30"/>
    <p:sldId id="293" r:id="rId31"/>
    <p:sldId id="285" r:id="rId32"/>
    <p:sldId id="1264" r:id="rId33"/>
    <p:sldId id="1274" r:id="rId34"/>
    <p:sldId id="359" r:id="rId35"/>
    <p:sldId id="1313" r:id="rId36"/>
    <p:sldId id="1278" r:id="rId37"/>
    <p:sldId id="1017" r:id="rId38"/>
    <p:sldId id="1018" r:id="rId39"/>
    <p:sldId id="1019" r:id="rId40"/>
    <p:sldId id="1037" r:id="rId41"/>
    <p:sldId id="1284" r:id="rId42"/>
    <p:sldId id="1326" r:id="rId43"/>
    <p:sldId id="1281" r:id="rId44"/>
    <p:sldId id="1022" r:id="rId45"/>
    <p:sldId id="1303" r:id="rId46"/>
    <p:sldId id="1304" r:id="rId47"/>
    <p:sldId id="1295" r:id="rId48"/>
    <p:sldId id="288" r:id="rId49"/>
    <p:sldId id="1305" r:id="rId50"/>
    <p:sldId id="1288" r:id="rId51"/>
    <p:sldId id="1298" r:id="rId52"/>
    <p:sldId id="1286" r:id="rId53"/>
    <p:sldId id="1289" r:id="rId54"/>
    <p:sldId id="1314" r:id="rId55"/>
    <p:sldId id="1297" r:id="rId56"/>
    <p:sldId id="1327" r:id="rId57"/>
    <p:sldId id="1320" r:id="rId58"/>
    <p:sldId id="1321" r:id="rId59"/>
    <p:sldId id="1310" r:id="rId60"/>
    <p:sldId id="1322" r:id="rId61"/>
    <p:sldId id="1273" r:id="rId62"/>
    <p:sldId id="1279" r:id="rId63"/>
    <p:sldId id="261" r:id="rId64"/>
    <p:sldId id="993" r:id="rId65"/>
    <p:sldId id="1280" r:id="rId66"/>
    <p:sldId id="480" r:id="rId67"/>
    <p:sldId id="1315" r:id="rId68"/>
    <p:sldId id="997" r:id="rId69"/>
    <p:sldId id="998" r:id="rId70"/>
    <p:sldId id="1045" r:id="rId71"/>
    <p:sldId id="1046" r:id="rId72"/>
    <p:sldId id="1047" r:id="rId73"/>
    <p:sldId id="1306" r:id="rId74"/>
    <p:sldId id="1307" r:id="rId75"/>
    <p:sldId id="483" r:id="rId76"/>
    <p:sldId id="1308" r:id="rId77"/>
    <p:sldId id="1309"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0" clrIdx="0">
    <p:extLst>
      <p:ext uri="{19B8F6BF-5375-455C-9EA6-DF929625EA0E}">
        <p15:presenceInfo xmlns:p15="http://schemas.microsoft.com/office/powerpoint/2012/main" userId="6f87683c2251b1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1" autoAdjust="0"/>
    <p:restoredTop sz="85407" autoAdjust="0"/>
  </p:normalViewPr>
  <p:slideViewPr>
    <p:cSldViewPr>
      <p:cViewPr varScale="1">
        <p:scale>
          <a:sx n="137" d="100"/>
          <a:sy n="137" d="100"/>
        </p:scale>
        <p:origin x="1032"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7219C-91EE-4B64-97AF-8AFE3F6EC6C8}"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A1F27-C59C-4704-98E0-7336D92A2864}" type="slidenum">
              <a:rPr lang="en-US" smtClean="0"/>
              <a:t>‹#›</a:t>
            </a:fld>
            <a:endParaRPr lang="en-US"/>
          </a:p>
        </p:txBody>
      </p:sp>
    </p:spTree>
    <p:extLst>
      <p:ext uri="{BB962C8B-B14F-4D97-AF65-F5344CB8AC3E}">
        <p14:creationId xmlns:p14="http://schemas.microsoft.com/office/powerpoint/2010/main" val="1714651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wikipedia.org/wiki/%E5%8A%A0%E5%B7%9E%E5%A4%A7%E5%AD%A6%E6%B4%9B%E6%9D%89%E7%9F%B6%E5%88%86%E6%A0%A1"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zh.wikipedia.org/wiki/%E7%8A%B9%E4%BB%96%E5%A4%A7%E5%AD%A6" TargetMode="External"/><Relationship Id="rId5" Type="http://schemas.openxmlformats.org/officeDocument/2006/relationships/hyperlink" Target="https://zh.wikipedia.org/wiki/%E5%8A%A0%E5%B7%9E%E5%A4%A7%E5%AD%A6" TargetMode="External"/><Relationship Id="rId4" Type="http://schemas.openxmlformats.org/officeDocument/2006/relationships/hyperlink" Target="https://zh.wikipedia.org/w/index.php?title=%E6%96%AF%E5%9D%A6%E7%A6%8F%E7%A0%94%E7%A9%B6%E9%99%A2&amp;action=edit&amp;redlink=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EA1F27-C59C-4704-98E0-7336D92A2864}" type="slidenum">
              <a:rPr lang="en-US" smtClean="0"/>
              <a:t>2</a:t>
            </a:fld>
            <a:endParaRPr lang="en-US"/>
          </a:p>
        </p:txBody>
      </p:sp>
    </p:spTree>
    <p:extLst>
      <p:ext uri="{BB962C8B-B14F-4D97-AF65-F5344CB8AC3E}">
        <p14:creationId xmlns:p14="http://schemas.microsoft.com/office/powerpoint/2010/main" val="279705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30</a:t>
            </a:fld>
            <a:endParaRPr kumimoji="1" lang="zh-CN" altLang="en-US"/>
          </a:p>
        </p:txBody>
      </p:sp>
    </p:spTree>
    <p:extLst>
      <p:ext uri="{BB962C8B-B14F-4D97-AF65-F5344CB8AC3E}">
        <p14:creationId xmlns:p14="http://schemas.microsoft.com/office/powerpoint/2010/main" val="21874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32</a:t>
            </a:fld>
            <a:endParaRPr kumimoji="1" lang="zh-CN" altLang="en-US"/>
          </a:p>
        </p:txBody>
      </p:sp>
    </p:spTree>
    <p:extLst>
      <p:ext uri="{BB962C8B-B14F-4D97-AF65-F5344CB8AC3E}">
        <p14:creationId xmlns:p14="http://schemas.microsoft.com/office/powerpoint/2010/main" val="698748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34</a:t>
            </a:fld>
            <a:endParaRPr kumimoji="1" lang="zh-CN" altLang="en-US"/>
          </a:p>
        </p:txBody>
      </p:sp>
    </p:spTree>
    <p:extLst>
      <p:ext uri="{BB962C8B-B14F-4D97-AF65-F5344CB8AC3E}">
        <p14:creationId xmlns:p14="http://schemas.microsoft.com/office/powerpoint/2010/main" val="2029527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没有网络安全就没有国家安全</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27</a:t>
            </a:r>
            <a:r>
              <a:rPr lang="zh-CN" altLang="en-US" sz="1200" b="0" i="0" kern="1200" dirty="0">
                <a:solidFill>
                  <a:schemeClr val="tx1"/>
                </a:solidFill>
                <a:effectLst/>
                <a:latin typeface="+mn-lt"/>
                <a:ea typeface="+mn-ea"/>
                <a:cs typeface="+mn-cs"/>
              </a:rPr>
              <a:t>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中央网络安全与信息化领导小组正式成立，习近平担任组长。在第一次会议上，提出“网络强国”战略。会议指出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网络安全和信息化是事关国家安全和发展、事关广大人民群众工作生活重大战略问题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要从国际国内大势出发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总体布局</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统筹各方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创新发展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努力把我国建成网络强国。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网络空间安全（</a:t>
            </a:r>
            <a:r>
              <a:rPr lang="en-US" altLang="zh-CN" sz="1200" b="0" i="0" kern="1200" dirty="0">
                <a:solidFill>
                  <a:schemeClr val="tx1"/>
                </a:solidFill>
                <a:effectLst/>
                <a:latin typeface="+mn-lt"/>
                <a:ea typeface="+mn-ea"/>
                <a:cs typeface="+mn-cs"/>
              </a:rPr>
              <a:t>Cyberspace Security</a:t>
            </a:r>
            <a:r>
              <a:rPr lang="zh-CN" altLang="en-US" sz="1200" b="0" i="0" kern="1200" dirty="0">
                <a:solidFill>
                  <a:schemeClr val="tx1"/>
                </a:solidFill>
                <a:effectLst/>
                <a:latin typeface="+mn-lt"/>
                <a:ea typeface="+mn-ea"/>
                <a:cs typeface="+mn-cs"/>
              </a:rPr>
              <a:t>）是针对网络空间中的信息在产生、传输、存储、处理等环节中所面临的威胁和防御措施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以及网络和系统本身的安全和防护机制。不仅包括传统信息安全所研究的信息的保密性、完整性和可用性，还包括构成网络空间基础设施的安全和可信。</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0619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dirty="0"/>
          </a:p>
        </p:txBody>
      </p:sp>
    </p:spTree>
    <p:extLst>
      <p:ext uri="{BB962C8B-B14F-4D97-AF65-F5344CB8AC3E}">
        <p14:creationId xmlns:p14="http://schemas.microsoft.com/office/powerpoint/2010/main" val="4080538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WannaCry（又叫Wanna Decryptor），一种“蠕虫式”的勒索病毒软件，大小3.3MB，由不法分子利用NSA（National Security Agency，美国国家安全局）泄露的危险漏洞“EternalBlue”（永恒之蓝）进行传播 。WannaCry勒索病毒全球大爆发，至少150个国家、30万名用户中招，造成损失达80亿美元，已经影响到金融，能源，医疗等众多行业，造成严重的危机管理问题。中国部分Windows操作系统用户遭受感染，校园网用户首当其冲，受害严重，大量实验室数据和毕业设计被锁定加密。部分大型企业的应用系统和数据库文件被加密后，无法正常工作，影响巨大。</a:t>
            </a:r>
            <a:endParaRPr lang="zh-CN" altLang="en-US" dirty="0"/>
          </a:p>
          <a:p>
            <a:endParaRPr lang="zh-CN" altLang="en-US" dirty="0"/>
          </a:p>
        </p:txBody>
      </p:sp>
    </p:spTree>
    <p:extLst>
      <p:ext uri="{BB962C8B-B14F-4D97-AF65-F5344CB8AC3E}">
        <p14:creationId xmlns:p14="http://schemas.microsoft.com/office/powerpoint/2010/main" val="99799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2020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日，包括Roku、Flickr、Adobe Spark、Autodesk、Glassdoor、Affirm、纽约大都会交通管理局地铁状态系统等互联网服务纷纷发布服务出现故障的消息，追根朔源，导致这些服务故障的原因是它们所使用的亚马逊云服务AWS出现故障。由于 AWS DNS 服务器受到分布式拒绝服务（DDoS）攻击的阻碍，攻击者试图用垃圾网络流量淹没系统，导致服务无法访问。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66263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20291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“棱镜”窃听计划开始于</a:t>
            </a:r>
            <a:r>
              <a:rPr lang="en-US" altLang="zh-CN" sz="1200" b="0" i="0" kern="1200" dirty="0">
                <a:solidFill>
                  <a:schemeClr val="tx1"/>
                </a:solidFill>
                <a:effectLst/>
                <a:latin typeface="+mn-lt"/>
                <a:ea typeface="+mn-ea"/>
                <a:cs typeface="+mn-cs"/>
              </a:rPr>
              <a:t>2007</a:t>
            </a:r>
            <a:r>
              <a:rPr lang="zh-CN" altLang="en-US" sz="1200" b="0" i="0" kern="1200" dirty="0">
                <a:solidFill>
                  <a:schemeClr val="tx1"/>
                </a:solidFill>
                <a:effectLst/>
                <a:latin typeface="+mn-lt"/>
                <a:ea typeface="+mn-ea"/>
                <a:cs typeface="+mn-cs"/>
              </a:rPr>
              <a:t>年的小布什时期，美国情报机构一直在九家美国互联网公司中进行数据挖掘工作，从音视频、图片、邮件、文档以及连接信息中分析个人的联系方式与行动。监控的类型有</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类：信息电邮，即时消息，视频，照片，存储数据，语音聊天，文件传输，视频会议，登录时间，社交网络资料的细节，其中包括两个秘密监视项目：一、监视、监听民众电话的通话记录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二、监视民众的网络活动。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棱镜门事件，通过后门程序，进入了微软、雅虎、谷歌、</a:t>
            </a:r>
            <a:r>
              <a:rPr lang="en-US"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等主流科技公司的服务器。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毫无疑问，棱镜门是一个提醒，美国强大的网络设备企业其实是悬在中国国家安全头顶的“达摩利斯之剑”。这几年年美国封杀华为、中兴之时，就不断有安全专家呼吁政府应重视我国的网络安全问题。</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06897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latin typeface="Microsoft YaHei" panose="020B0503020204020204" pitchFamily="34" charset="-122"/>
                <a:ea typeface="Microsoft YaHei" panose="020B0503020204020204" pitchFamily="34" charset="-122"/>
              </a:rPr>
              <a:t>应对经济金融危机，投资拉动经济是个重要手段。</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2008</a:t>
            </a:r>
            <a:r>
              <a:rPr lang="zh-CN" altLang="en-US" sz="1400" dirty="0">
                <a:latin typeface="Microsoft YaHei" panose="020B0503020204020204" pitchFamily="34" charset="-122"/>
                <a:ea typeface="Microsoft YaHei" panose="020B0503020204020204" pitchFamily="34" charset="-122"/>
              </a:rPr>
              <a:t>年金融危机时，国家通过投资基础设施拉动经济，投资的是高铁、公路和机场；</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新时代的新基建：国家基础设施投资的新基建，与网络相关的设施占了三项：</a:t>
            </a:r>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、数据中心、工业互联网</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此外，其他大部分新基建内容，也都与网络及其信息化应用密切相关</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这也充分说明，网络在国民经济中正在发挥基础性作用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64</a:t>
            </a:fld>
            <a:endParaRPr kumimoji="1" lang="zh-CN" altLang="en-US"/>
          </a:p>
        </p:txBody>
      </p:sp>
    </p:spTree>
    <p:extLst>
      <p:ext uri="{BB962C8B-B14F-4D97-AF65-F5344CB8AC3E}">
        <p14:creationId xmlns:p14="http://schemas.microsoft.com/office/powerpoint/2010/main" val="424242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EA1F27-C59C-4704-98E0-7336D92A2864}" type="slidenum">
              <a:rPr lang="en-US" smtClean="0"/>
              <a:t>10</a:t>
            </a:fld>
            <a:endParaRPr lang="en-US"/>
          </a:p>
        </p:txBody>
      </p:sp>
    </p:spTree>
    <p:extLst>
      <p:ext uri="{BB962C8B-B14F-4D97-AF65-F5344CB8AC3E}">
        <p14:creationId xmlns:p14="http://schemas.microsoft.com/office/powerpoint/2010/main" val="671415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EA1F27-C59C-4704-98E0-7336D92A2864}" type="slidenum">
              <a:rPr lang="en-US" smtClean="0"/>
              <a:t>66</a:t>
            </a:fld>
            <a:endParaRPr lang="en-US"/>
          </a:p>
        </p:txBody>
      </p:sp>
    </p:spTree>
    <p:extLst>
      <p:ext uri="{BB962C8B-B14F-4D97-AF65-F5344CB8AC3E}">
        <p14:creationId xmlns:p14="http://schemas.microsoft.com/office/powerpoint/2010/main" val="392790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36420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07448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68602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ffectLst/>
                <a:latin typeface="Times New Roman" panose="02020603050405020304" pitchFamily="18" charset="0"/>
                <a:cs typeface="Times New Roman" panose="02020603050405020304" pitchFamily="18" charset="0"/>
                <a:sym typeface="+mn-ea"/>
              </a:rPr>
              <a:t>CCSA中国通信标准化协会</a:t>
            </a:r>
            <a:r>
              <a:rPr lang="zh-CN" altLang="en-US" dirty="0"/>
              <a:t>网站：www.ccsa.org.cn/</a:t>
            </a:r>
          </a:p>
          <a:p>
            <a:r>
              <a:rPr lang="zh-CN" altLang="en-US" dirty="0"/>
              <a:t>技术委员会</a:t>
            </a:r>
            <a:r>
              <a:rPr lang="en-US" altLang="zh-CN" dirty="0"/>
              <a:t>TC(Technical Committee)</a:t>
            </a:r>
            <a:r>
              <a:rPr lang="zh-CN" altLang="en-US" dirty="0"/>
              <a:t> 下设专门方向的工作组，进行标准的立项、讨论、完善、审核。</a:t>
            </a:r>
          </a:p>
        </p:txBody>
      </p:sp>
    </p:spTree>
    <p:extLst>
      <p:ext uri="{BB962C8B-B14F-4D97-AF65-F5344CB8AC3E}">
        <p14:creationId xmlns:p14="http://schemas.microsoft.com/office/powerpoint/2010/main" val="1066938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开源项目示例：</a:t>
            </a:r>
          </a:p>
          <a:p>
            <a:r>
              <a:rPr lang="zh-CN" altLang="en-US"/>
              <a:t>（</a:t>
            </a:r>
            <a:r>
              <a:rPr lang="en-US" altLang="zh-CN"/>
              <a:t>1</a:t>
            </a:r>
            <a:r>
              <a:rPr lang="zh-CN" altLang="en-US"/>
              <a:t>）</a:t>
            </a:r>
            <a:r>
              <a:rPr lang="en-US" altLang="zh-CN"/>
              <a:t>google </a:t>
            </a:r>
            <a:r>
              <a:rPr lang="zh-CN" altLang="en-US">
                <a:sym typeface="+mn-ea"/>
              </a:rPr>
              <a:t>QUIC</a:t>
            </a:r>
            <a:r>
              <a:rPr lang="zh-CN" altLang="en-US"/>
              <a:t>协议：Quick UDP Internet Connections protocol，由 Google 设计提出，目前由 IETF 工作组推动进展，其设计的目标是替代 TCP 成为 HTTP/3 的数据传输层协议（https://github.com/google/proto-quic ）</a:t>
            </a:r>
          </a:p>
          <a:p>
            <a:r>
              <a:rPr lang="zh-CN" altLang="en-US"/>
              <a:t>（</a:t>
            </a:r>
            <a:r>
              <a:rPr lang="en-US" altLang="zh-CN"/>
              <a:t>2</a:t>
            </a:r>
            <a:r>
              <a:rPr lang="zh-CN" altLang="en-US"/>
              <a:t>）WebRTC 是一项在浏览器内部进行实时视频和音频通信的技术，是谷歌于2010年以6820万美元收购VoIP软件开发商 Global IT Solutions 公司而获得一项技术，谷歌于2011年6月3日开源该项目（https://github.com/webrtc/）</a:t>
            </a:r>
          </a:p>
          <a:p>
            <a:endParaRPr lang="en-US" altLang="zh-CN"/>
          </a:p>
        </p:txBody>
      </p:sp>
    </p:spTree>
    <p:extLst>
      <p:ext uri="{BB962C8B-B14F-4D97-AF65-F5344CB8AC3E}">
        <p14:creationId xmlns:p14="http://schemas.microsoft.com/office/powerpoint/2010/main" val="1088722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EA1F27-C59C-4704-98E0-7336D92A2864}" type="slidenum">
              <a:rPr lang="en-US" smtClean="0"/>
              <a:t>17</a:t>
            </a:fld>
            <a:endParaRPr lang="en-US"/>
          </a:p>
        </p:txBody>
      </p:sp>
    </p:spTree>
    <p:extLst>
      <p:ext uri="{BB962C8B-B14F-4D97-AF65-F5344CB8AC3E}">
        <p14:creationId xmlns:p14="http://schemas.microsoft.com/office/powerpoint/2010/main" val="2890194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b="0"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a:t>
            </a:fld>
            <a:endParaRPr kumimoji="1" lang="zh-CN" altLang="en-US"/>
          </a:p>
        </p:txBody>
      </p:sp>
    </p:spTree>
    <p:extLst>
      <p:ext uri="{BB962C8B-B14F-4D97-AF65-F5344CB8AC3E}">
        <p14:creationId xmlns:p14="http://schemas.microsoft.com/office/powerpoint/2010/main" val="240700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1957 </a:t>
            </a:r>
            <a:r>
              <a:rPr lang="zh-CN" altLang="en-US" sz="1400" dirty="0"/>
              <a:t>年，苏联发射第一颗人造地球卫星 </a:t>
            </a:r>
            <a:r>
              <a:rPr lang="en-US" altLang="zh-CN" sz="1400" dirty="0"/>
              <a:t>Sputnik</a:t>
            </a:r>
            <a:r>
              <a:rPr lang="zh-CN" altLang="en-US" sz="1400" dirty="0"/>
              <a:t>。受此事件刺激，</a:t>
            </a:r>
            <a:r>
              <a:rPr lang="en-US" altLang="zh-CN" sz="1400" dirty="0"/>
              <a:t>1958 </a:t>
            </a:r>
            <a:r>
              <a:rPr lang="zh-CN" altLang="en-US" sz="1400" dirty="0"/>
              <a:t>年美国总统 艾森豪威尔发起成立了美国国防部高级研究计划局（</a:t>
            </a:r>
            <a:r>
              <a:rPr lang="en-US" altLang="zh-CN" sz="1400" dirty="0"/>
              <a:t>ARPA</a:t>
            </a:r>
            <a:r>
              <a:rPr lang="zh-CN" altLang="en-US" sz="1400" dirty="0"/>
              <a:t>），以保证美国在技术和科学的领先地位。</a:t>
            </a:r>
            <a:r>
              <a:rPr lang="en-US" altLang="zh-CN" sz="1400" b="0" i="0" dirty="0">
                <a:solidFill>
                  <a:srgbClr val="202122"/>
                </a:solidFill>
                <a:effectLst/>
                <a:latin typeface="Arial" panose="020B0604020202020204" pitchFamily="34" charset="0"/>
              </a:rPr>
              <a:t>1967</a:t>
            </a:r>
            <a:r>
              <a:rPr lang="zh-CN" altLang="en-US" sz="1400" b="0" i="0" dirty="0">
                <a:solidFill>
                  <a:srgbClr val="202122"/>
                </a:solidFill>
                <a:effectLst/>
                <a:latin typeface="Arial" panose="020B0604020202020204" pitchFamily="34" charset="0"/>
              </a:rPr>
              <a:t>年，罗伯茨来到高级研究计划署</a:t>
            </a:r>
            <a:r>
              <a:rPr lang="en-US" altLang="zh-CN" sz="1400" b="0" i="0" dirty="0">
                <a:solidFill>
                  <a:srgbClr val="202122"/>
                </a:solidFill>
                <a:effectLst/>
                <a:latin typeface="Arial" panose="020B0604020202020204" pitchFamily="34" charset="0"/>
              </a:rPr>
              <a:t>ARPA</a:t>
            </a:r>
            <a:r>
              <a:rPr lang="zh-CN" altLang="en-US" sz="1400" b="0" i="0" dirty="0">
                <a:solidFill>
                  <a:srgbClr val="202122"/>
                </a:solidFill>
                <a:effectLst/>
                <a:latin typeface="Arial" panose="020B0604020202020204" pitchFamily="34" charset="0"/>
              </a:rPr>
              <a:t>，着手筹建“分布式网络”。</a:t>
            </a:r>
            <a:r>
              <a:rPr lang="en-US" altLang="zh-CN" sz="1400" b="0" i="0" dirty="0">
                <a:solidFill>
                  <a:srgbClr val="202122"/>
                </a:solidFill>
                <a:effectLst/>
                <a:latin typeface="Arial" panose="020B0604020202020204" pitchFamily="34" charset="0"/>
              </a:rPr>
              <a:t>1968</a:t>
            </a:r>
            <a:r>
              <a:rPr lang="zh-CN" altLang="en-US" sz="1400" b="0" i="0" dirty="0">
                <a:solidFill>
                  <a:srgbClr val="202122"/>
                </a:solidFill>
                <a:effectLst/>
                <a:latin typeface="Arial" panose="020B0604020202020204" pitchFamily="34" charset="0"/>
              </a:rPr>
              <a:t>年，罗伯茨提交研究报告</a:t>
            </a:r>
            <a:r>
              <a:rPr lang="en-US" altLang="zh-CN" sz="1400" b="0" i="0" dirty="0">
                <a:solidFill>
                  <a:srgbClr val="202122"/>
                </a:solidFill>
                <a:effectLst/>
                <a:latin typeface="Arial" panose="020B0604020202020204" pitchFamily="34" charset="0"/>
              </a:rPr>
              <a:t>《</a:t>
            </a:r>
            <a:r>
              <a:rPr lang="zh-CN" altLang="en-US" sz="1400" b="0" i="0" dirty="0">
                <a:solidFill>
                  <a:srgbClr val="202122"/>
                </a:solidFill>
                <a:effectLst/>
                <a:latin typeface="Arial" panose="020B0604020202020204" pitchFamily="34" charset="0"/>
              </a:rPr>
              <a:t>资源共享的计算机网络</a:t>
            </a:r>
            <a:r>
              <a:rPr lang="en-US" altLang="zh-CN" sz="1400" b="0" i="0" dirty="0">
                <a:solidFill>
                  <a:srgbClr val="202122"/>
                </a:solidFill>
                <a:effectLst/>
                <a:latin typeface="Arial" panose="020B0604020202020204" pitchFamily="34" charset="0"/>
              </a:rPr>
              <a:t>》</a:t>
            </a:r>
            <a:r>
              <a:rPr lang="zh-CN" altLang="en-US" sz="1400" b="0" i="0" dirty="0">
                <a:solidFill>
                  <a:srgbClr val="202122"/>
                </a:solidFill>
                <a:effectLst/>
                <a:latin typeface="Arial" panose="020B0604020202020204" pitchFamily="34" charset="0"/>
              </a:rPr>
              <a:t>，其中着力阐发的就是让“阿帕”的电脑达到互相连接，从而使大家分享彼此的研究成果。根据这份报告组建的国防部“高级研究计划网”，就是著名的“阿帕网”，</a:t>
            </a:r>
            <a:r>
              <a:rPr lang="en-US" altLang="zh-CN" sz="1400" b="0" i="0" dirty="0">
                <a:solidFill>
                  <a:srgbClr val="202122"/>
                </a:solidFill>
                <a:effectLst/>
                <a:latin typeface="Arial" panose="020B0604020202020204" pitchFamily="34" charset="0"/>
              </a:rPr>
              <a:t>1969</a:t>
            </a:r>
            <a:r>
              <a:rPr lang="zh-CN" altLang="en-US" sz="1400" b="0" i="0" dirty="0">
                <a:solidFill>
                  <a:srgbClr val="202122"/>
                </a:solidFill>
                <a:effectLst/>
                <a:latin typeface="Arial" panose="020B0604020202020204" pitchFamily="34" charset="0"/>
              </a:rPr>
              <a:t>年底，阿帕网正式投入运行，采用分组交换技术，使用的是自研的一种新的网络协议</a:t>
            </a:r>
            <a:r>
              <a:rPr lang="en-US" altLang="zh-CN" sz="1400" b="0" i="0" dirty="0">
                <a:solidFill>
                  <a:srgbClr val="202122"/>
                </a:solidFill>
                <a:effectLst/>
                <a:latin typeface="Arial" panose="020B0604020202020204" pitchFamily="34" charset="0"/>
              </a:rPr>
              <a:t>NCP</a:t>
            </a:r>
            <a:r>
              <a:rPr lang="zh-CN" altLang="en-US" sz="1400" b="0" i="0" dirty="0">
                <a:solidFill>
                  <a:srgbClr val="202122"/>
                </a:solidFill>
                <a:effectLst/>
                <a:latin typeface="Arial" panose="020B0604020202020204" pitchFamily="34" charset="0"/>
              </a:rPr>
              <a:t>协议。</a:t>
            </a:r>
            <a:endParaRPr lang="en-US" altLang="zh-CN" sz="1400" b="0" i="0" dirty="0">
              <a:solidFill>
                <a:srgbClr val="202122"/>
              </a:solidFill>
              <a:effectLst/>
              <a:latin typeface="Arial" panose="020B0604020202020204" pitchFamily="34" charset="0"/>
            </a:endParaRPr>
          </a:p>
          <a:p>
            <a:endParaRPr lang="zh-CN" altLang="en-US" sz="1400" b="0" i="0" dirty="0">
              <a:solidFill>
                <a:srgbClr val="202122"/>
              </a:solidFill>
              <a:effectLst/>
              <a:latin typeface="Arial" panose="020B0604020202020204" pitchFamily="34" charset="0"/>
            </a:endParaRPr>
          </a:p>
          <a:p>
            <a:r>
              <a:rPr lang="zh-CN" altLang="en-US" sz="1400" dirty="0"/>
              <a:t>建立之初，</a:t>
            </a:r>
            <a:r>
              <a:rPr lang="en-US" altLang="zh-CN" sz="1400" dirty="0"/>
              <a:t>ARPANET</a:t>
            </a:r>
            <a:r>
              <a:rPr lang="zh-CN" altLang="en-US" sz="1400" dirty="0"/>
              <a:t>只有四个节点：</a:t>
            </a:r>
            <a:r>
              <a:rPr lang="en-US" altLang="zh-CN" sz="1400" b="0" i="0" dirty="0">
                <a:solidFill>
                  <a:srgbClr val="202122"/>
                </a:solidFill>
                <a:effectLst/>
                <a:latin typeface="Arial" panose="020B0604020202020204" pitchFamily="34" charset="0"/>
              </a:rPr>
              <a:t>UCLA</a:t>
            </a:r>
            <a:r>
              <a:rPr lang="en-US" altLang="zh-CN" sz="1400" dirty="0">
                <a:solidFill>
                  <a:srgbClr val="202122"/>
                </a:solidFill>
                <a:latin typeface="Arial" panose="020B0604020202020204" pitchFamily="34" charset="0"/>
              </a:rPr>
              <a:t>/</a:t>
            </a:r>
            <a:r>
              <a:rPr lang="en-US" altLang="zh-CN" sz="1400" b="0" i="0" dirty="0">
                <a:solidFill>
                  <a:srgbClr val="202122"/>
                </a:solidFill>
                <a:effectLst/>
                <a:latin typeface="Arial" panose="020B0604020202020204" pitchFamily="34" charset="0"/>
              </a:rPr>
              <a:t>SRI/UCSB/Utah</a:t>
            </a:r>
            <a:r>
              <a:rPr lang="zh-CN" altLang="en-US" sz="1400" b="0" i="0" dirty="0">
                <a:solidFill>
                  <a:srgbClr val="202122"/>
                </a:solidFill>
                <a:effectLst/>
                <a:latin typeface="Arial" panose="020B0604020202020204" pitchFamily="34" charset="0"/>
              </a:rPr>
              <a:t>，第一个节点击在</a:t>
            </a:r>
            <a:r>
              <a:rPr lang="zh-CN" altLang="en-US" sz="1400" b="0" i="0" u="none" strike="noStrike" dirty="0">
                <a:solidFill>
                  <a:srgbClr val="0B0080"/>
                </a:solidFill>
                <a:effectLst/>
                <a:latin typeface="Arial" panose="020B0604020202020204" pitchFamily="34" charset="0"/>
                <a:hlinkClick r:id="rId3" tooltip="加州大学洛杉矶分校"/>
              </a:rPr>
              <a:t>加州大学洛杉矶分校</a:t>
            </a:r>
            <a:r>
              <a:rPr lang="zh-CN" altLang="en-US" sz="1400" b="0" i="0" dirty="0">
                <a:solidFill>
                  <a:srgbClr val="202122"/>
                </a:solidFill>
                <a:effectLst/>
                <a:latin typeface="Arial" panose="020B0604020202020204" pitchFamily="34" charset="0"/>
              </a:rPr>
              <a:t>（</a:t>
            </a:r>
            <a:r>
              <a:rPr lang="en-US" altLang="zh-CN" sz="1400" b="0" i="0" dirty="0">
                <a:solidFill>
                  <a:srgbClr val="202122"/>
                </a:solidFill>
                <a:effectLst/>
                <a:latin typeface="Arial" panose="020B0604020202020204" pitchFamily="34" charset="0"/>
              </a:rPr>
              <a:t>UCLA</a:t>
            </a:r>
            <a:r>
              <a:rPr lang="zh-CN" altLang="en-US" sz="1400" b="0" i="0" dirty="0">
                <a:solidFill>
                  <a:srgbClr val="202122"/>
                </a:solidFill>
                <a:effectLst/>
                <a:latin typeface="Arial" panose="020B0604020202020204" pitchFamily="34" charset="0"/>
              </a:rPr>
              <a:t>），第二个节点击在</a:t>
            </a:r>
            <a:r>
              <a:rPr lang="zh-CN" altLang="en-US" sz="1400" b="0" i="0" u="none" strike="noStrike" dirty="0">
                <a:solidFill>
                  <a:srgbClr val="A55858"/>
                </a:solidFill>
                <a:effectLst/>
                <a:latin typeface="Arial" panose="020B0604020202020204" pitchFamily="34" charset="0"/>
                <a:hlinkClick r:id="rId4" tooltip="斯坦福研究院（页面不存在）"/>
              </a:rPr>
              <a:t>斯坦福研究院</a:t>
            </a:r>
            <a:r>
              <a:rPr lang="zh-CN" altLang="en-US" sz="1400" b="0" i="0" dirty="0">
                <a:solidFill>
                  <a:srgbClr val="202122"/>
                </a:solidFill>
                <a:effectLst/>
                <a:latin typeface="Arial" panose="020B0604020202020204" pitchFamily="34" charset="0"/>
              </a:rPr>
              <a:t>（</a:t>
            </a:r>
            <a:r>
              <a:rPr lang="en-US" altLang="zh-CN" sz="1400" b="0" i="0" dirty="0">
                <a:solidFill>
                  <a:srgbClr val="202122"/>
                </a:solidFill>
                <a:effectLst/>
                <a:latin typeface="Arial" panose="020B0604020202020204" pitchFamily="34" charset="0"/>
              </a:rPr>
              <a:t>SRI</a:t>
            </a:r>
            <a:r>
              <a:rPr lang="zh-CN" altLang="en-US" sz="1400" b="0" i="0" dirty="0">
                <a:solidFill>
                  <a:srgbClr val="202122"/>
                </a:solidFill>
                <a:effectLst/>
                <a:latin typeface="Arial" panose="020B0604020202020204" pitchFamily="34" charset="0"/>
              </a:rPr>
              <a:t>），此外，</a:t>
            </a:r>
            <a:r>
              <a:rPr lang="zh-CN" altLang="en-US" sz="1400" b="0" i="0" u="none" strike="noStrike" dirty="0">
                <a:solidFill>
                  <a:srgbClr val="0B0080"/>
                </a:solidFill>
                <a:effectLst/>
                <a:latin typeface="Arial" panose="020B0604020202020204" pitchFamily="34" charset="0"/>
                <a:hlinkClick r:id="rId5" tooltip="加州大学"/>
              </a:rPr>
              <a:t>加州大学</a:t>
            </a:r>
            <a:r>
              <a:rPr lang="zh-CN" altLang="en-US" sz="1400" b="0" i="0" dirty="0">
                <a:solidFill>
                  <a:srgbClr val="202122"/>
                </a:solidFill>
                <a:effectLst/>
                <a:latin typeface="Arial" panose="020B0604020202020204" pitchFamily="34" charset="0"/>
              </a:rPr>
              <a:t>圣巴巴拉分校（</a:t>
            </a:r>
            <a:r>
              <a:rPr lang="en-US" altLang="zh-CN" sz="1400" b="0" i="0" dirty="0">
                <a:solidFill>
                  <a:srgbClr val="202122"/>
                </a:solidFill>
                <a:effectLst/>
                <a:latin typeface="Arial" panose="020B0604020202020204" pitchFamily="34" charset="0"/>
              </a:rPr>
              <a:t>UCSB</a:t>
            </a:r>
            <a:r>
              <a:rPr lang="zh-CN" altLang="en-US" sz="1400" b="0" i="0" dirty="0">
                <a:solidFill>
                  <a:srgbClr val="202122"/>
                </a:solidFill>
                <a:effectLst/>
                <a:latin typeface="Arial" panose="020B0604020202020204" pitchFamily="34" charset="0"/>
              </a:rPr>
              <a:t>）和</a:t>
            </a:r>
            <a:r>
              <a:rPr lang="zh-CN" altLang="en-US" sz="1400" b="0" i="0" u="none" strike="noStrike" dirty="0">
                <a:solidFill>
                  <a:srgbClr val="0B0080"/>
                </a:solidFill>
                <a:effectLst/>
                <a:latin typeface="Arial" panose="020B0604020202020204" pitchFamily="34" charset="0"/>
                <a:hlinkClick r:id="rId6" tooltip="犹他大学"/>
              </a:rPr>
              <a:t>犹他大学</a:t>
            </a:r>
            <a:r>
              <a:rPr lang="zh-CN" altLang="en-US" sz="1400" b="0" i="0" dirty="0">
                <a:solidFill>
                  <a:srgbClr val="202122"/>
                </a:solidFill>
                <a:effectLst/>
                <a:latin typeface="Arial" panose="020B0604020202020204" pitchFamily="34" charset="0"/>
              </a:rPr>
              <a:t>（</a:t>
            </a:r>
            <a:r>
              <a:rPr lang="en-US" altLang="zh-CN" sz="1400" b="0" i="0" dirty="0">
                <a:solidFill>
                  <a:srgbClr val="202122"/>
                </a:solidFill>
                <a:effectLst/>
                <a:latin typeface="Arial" panose="020B0604020202020204" pitchFamily="34" charset="0"/>
              </a:rPr>
              <a:t>UTAH</a:t>
            </a:r>
            <a:r>
              <a:rPr lang="zh-CN" altLang="en-US" sz="1400" b="0" i="0" dirty="0">
                <a:solidFill>
                  <a:srgbClr val="202122"/>
                </a:solidFill>
                <a:effectLst/>
                <a:latin typeface="Arial" panose="020B0604020202020204" pitchFamily="34" charset="0"/>
              </a:rPr>
              <a:t>）分别被选为三、四节点；</a:t>
            </a:r>
            <a:endParaRPr lang="en-US" altLang="zh-CN" sz="1400"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之后，</a:t>
            </a:r>
            <a:r>
              <a:rPr lang="en-US" altLang="zh-CN" sz="1400" dirty="0"/>
              <a:t>ARPANET</a:t>
            </a:r>
            <a:r>
              <a:rPr lang="zh-CN" altLang="en-US" sz="1400" dirty="0"/>
              <a:t>发展迅速，</a:t>
            </a:r>
            <a:r>
              <a:rPr lang="en-US" altLang="zh-CN" sz="1400" b="0" i="0" dirty="0">
                <a:solidFill>
                  <a:srgbClr val="0A0A0A"/>
                </a:solidFill>
                <a:effectLst/>
                <a:latin typeface="微软雅黑" panose="020B0503020204020204" pitchFamily="34" charset="-122"/>
                <a:ea typeface="微软雅黑" panose="020B0503020204020204" pitchFamily="34" charset="-122"/>
              </a:rPr>
              <a:t>80</a:t>
            </a:r>
            <a:r>
              <a:rPr lang="zh-CN" altLang="en-US" sz="1400" b="0" i="0" dirty="0">
                <a:solidFill>
                  <a:srgbClr val="0A0A0A"/>
                </a:solidFill>
                <a:effectLst/>
                <a:latin typeface="微软雅黑" panose="020B0503020204020204" pitchFamily="34" charset="-122"/>
                <a:ea typeface="微软雅黑" panose="020B0503020204020204" pitchFamily="34" charset="-122"/>
              </a:rPr>
              <a:t>年代中期，</a:t>
            </a:r>
            <a:r>
              <a:rPr lang="en-US" altLang="zh-CN" sz="1400" dirty="0">
                <a:solidFill>
                  <a:srgbClr val="0A0A0A"/>
                </a:solidFill>
                <a:latin typeface="微软雅黑" panose="020B0503020204020204" pitchFamily="34" charset="-122"/>
                <a:ea typeface="微软雅黑" panose="020B0503020204020204" pitchFamily="34" charset="-122"/>
              </a:rPr>
              <a:t>Internet</a:t>
            </a:r>
            <a:r>
              <a:rPr lang="zh-CN" altLang="en-US" sz="1400" b="0" i="0" dirty="0">
                <a:solidFill>
                  <a:srgbClr val="0A0A0A"/>
                </a:solidFill>
                <a:effectLst/>
                <a:latin typeface="微软雅黑" panose="020B0503020204020204" pitchFamily="34" charset="-122"/>
                <a:ea typeface="微软雅黑" panose="020B0503020204020204" pitchFamily="34" charset="-122"/>
              </a:rPr>
              <a:t>横跨北美、欧洲和澳大利亚，成为全球性网络；</a:t>
            </a:r>
            <a:endParaRPr lang="en-US" altLang="zh-CN" sz="1400" b="0" i="0" dirty="0">
              <a:solidFill>
                <a:srgbClr val="0A0A0A"/>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0A0A0A"/>
                </a:solidFill>
                <a:effectLst/>
                <a:latin typeface="微软雅黑" panose="020B0503020204020204" pitchFamily="34" charset="-122"/>
                <a:ea typeface="微软雅黑" panose="020B0503020204020204" pitchFamily="34" charset="-122"/>
              </a:rPr>
              <a:t>ARPANET</a:t>
            </a:r>
            <a:r>
              <a:rPr lang="zh-CN" altLang="en-US" sz="1400" b="0" i="0" dirty="0">
                <a:solidFill>
                  <a:srgbClr val="0A0A0A"/>
                </a:solidFill>
                <a:effectLst/>
                <a:latin typeface="微软雅黑" panose="020B0503020204020204" pitchFamily="34" charset="-122"/>
                <a:ea typeface="微软雅黑" panose="020B0503020204020204" pitchFamily="34" charset="-122"/>
              </a:rPr>
              <a:t>网络技术不断升级换代，</a:t>
            </a:r>
            <a:r>
              <a:rPr lang="en-US" altLang="zh-CN" sz="1400" b="0" i="0" dirty="0">
                <a:solidFill>
                  <a:srgbClr val="0A0A0A"/>
                </a:solidFill>
                <a:effectLst/>
                <a:latin typeface="微软雅黑" panose="020B0503020204020204" pitchFamily="34" charset="-122"/>
                <a:ea typeface="微软雅黑" panose="020B0503020204020204" pitchFamily="34" charset="-122"/>
              </a:rPr>
              <a:t>1983</a:t>
            </a:r>
            <a:r>
              <a:rPr lang="zh-CN" altLang="en-US" sz="1400" b="0" i="0" dirty="0">
                <a:solidFill>
                  <a:srgbClr val="0A0A0A"/>
                </a:solidFill>
                <a:effectLst/>
                <a:latin typeface="微软雅黑" panose="020B0503020204020204" pitchFamily="34" charset="-122"/>
                <a:ea typeface="微软雅黑" panose="020B0503020204020204" pitchFamily="34" charset="-122"/>
              </a:rPr>
              <a:t>年，</a:t>
            </a:r>
            <a:r>
              <a:rPr lang="en-US" altLang="zh-CN" sz="1400" b="0" i="0" dirty="0">
                <a:solidFill>
                  <a:srgbClr val="0A0A0A"/>
                </a:solidFill>
                <a:effectLst/>
                <a:latin typeface="微软雅黑" panose="020B0503020204020204" pitchFamily="34" charset="-122"/>
                <a:ea typeface="微软雅黑" panose="020B0503020204020204" pitchFamily="34" charset="-122"/>
              </a:rPr>
              <a:t>ARPANET</a:t>
            </a:r>
            <a:r>
              <a:rPr lang="zh-CN" altLang="en-US" sz="1400" b="0" i="0" dirty="0">
                <a:solidFill>
                  <a:srgbClr val="0A0A0A"/>
                </a:solidFill>
                <a:effectLst/>
                <a:latin typeface="微软雅黑" panose="020B0503020204020204" pitchFamily="34" charset="-122"/>
                <a:ea typeface="微软雅黑" panose="020B0503020204020204" pitchFamily="34" charset="-122"/>
              </a:rPr>
              <a:t>开始采用</a:t>
            </a:r>
            <a:r>
              <a:rPr lang="en-US" altLang="zh-CN" sz="1400" b="0" i="0" dirty="0">
                <a:solidFill>
                  <a:srgbClr val="202122"/>
                </a:solidFill>
                <a:effectLst/>
                <a:latin typeface="Arial" panose="020B0604020202020204" pitchFamily="34" charset="0"/>
              </a:rPr>
              <a:t>TCP/IP</a:t>
            </a:r>
            <a:r>
              <a:rPr lang="zh-CN" altLang="en-US" sz="1400" b="0" i="0" dirty="0">
                <a:solidFill>
                  <a:srgbClr val="202122"/>
                </a:solidFill>
                <a:effectLst/>
                <a:latin typeface="Arial" panose="020B0604020202020204" pitchFamily="34" charset="0"/>
              </a:rPr>
              <a:t>做为通用协议，也被业界作为互联网诞生的标志事件。</a:t>
            </a:r>
            <a:endParaRPr lang="en-US" altLang="zh-CN" sz="1400"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202122"/>
                </a:solidFill>
                <a:effectLst/>
                <a:latin typeface="Arial" panose="020B0604020202020204" pitchFamily="34" charset="0"/>
              </a:rPr>
              <a:t>ARPANET</a:t>
            </a:r>
            <a:r>
              <a:rPr lang="zh-CN" altLang="en-US" sz="1400" b="0" i="0" dirty="0">
                <a:solidFill>
                  <a:srgbClr val="202122"/>
                </a:solidFill>
                <a:effectLst/>
                <a:latin typeface="Arial" panose="020B0604020202020204" pitchFamily="34" charset="0"/>
              </a:rPr>
              <a:t>系统在</a:t>
            </a:r>
            <a:r>
              <a:rPr lang="en-US" altLang="zh-CN" sz="1400" b="0" i="0" dirty="0">
                <a:solidFill>
                  <a:srgbClr val="202122"/>
                </a:solidFill>
                <a:effectLst/>
                <a:latin typeface="Arial" panose="020B0604020202020204" pitchFamily="34" charset="0"/>
              </a:rPr>
              <a:t>1989</a:t>
            </a:r>
            <a:r>
              <a:rPr lang="zh-CN" altLang="en-US" sz="1400" b="0" i="0" dirty="0">
                <a:solidFill>
                  <a:srgbClr val="202122"/>
                </a:solidFill>
                <a:effectLst/>
                <a:latin typeface="Arial" panose="020B0604020202020204" pitchFamily="34" charset="0"/>
              </a:rPr>
              <a:t>年被关闭，</a:t>
            </a:r>
            <a:r>
              <a:rPr lang="en-US" altLang="zh-CN" sz="1400" b="0" i="0" dirty="0">
                <a:solidFill>
                  <a:srgbClr val="202122"/>
                </a:solidFill>
                <a:effectLst/>
                <a:latin typeface="Arial" panose="020B0604020202020204" pitchFamily="34" charset="0"/>
              </a:rPr>
              <a:t>1990</a:t>
            </a:r>
            <a:r>
              <a:rPr lang="zh-CN" altLang="en-US" sz="1400" b="0" i="0" dirty="0">
                <a:solidFill>
                  <a:srgbClr val="202122"/>
                </a:solidFill>
                <a:effectLst/>
                <a:latin typeface="Arial" panose="020B0604020202020204" pitchFamily="34" charset="0"/>
              </a:rPr>
              <a:t>年正式退役，被移交给了</a:t>
            </a:r>
            <a:r>
              <a:rPr lang="en-US" altLang="zh-CN" sz="1400" b="0" i="0" dirty="0">
                <a:solidFill>
                  <a:srgbClr val="202122"/>
                </a:solidFill>
                <a:effectLst/>
                <a:latin typeface="Arial" panose="020B0604020202020204" pitchFamily="34" charset="0"/>
              </a:rPr>
              <a:t>NSFNET</a:t>
            </a:r>
            <a:r>
              <a:rPr lang="zh-CN" altLang="en-US" sz="1400" b="0" i="0" dirty="0">
                <a:solidFill>
                  <a:srgbClr val="202122"/>
                </a:solidFill>
                <a:effectLst/>
                <a:latin typeface="Arial" panose="020B0604020202020204" pitchFamily="34" charset="0"/>
              </a:rPr>
              <a:t>；</a:t>
            </a:r>
            <a:endParaRPr lang="en-US" altLang="zh-CN" sz="1400" b="0" i="0" dirty="0">
              <a:solidFill>
                <a:srgbClr val="202122"/>
              </a:solidFill>
              <a:effectLst/>
              <a:latin typeface="Arial" panose="020B0604020202020204" pitchFamily="34" charset="0"/>
            </a:endParaRPr>
          </a:p>
          <a:p>
            <a:endParaRPr lang="en-US" altLang="zh-CN" sz="1400" dirty="0"/>
          </a:p>
          <a:p>
            <a:endParaRPr lang="en-US" altLang="zh-CN" sz="1400" dirty="0"/>
          </a:p>
          <a:p>
            <a:r>
              <a:rPr lang="en-US" altLang="zh-CN" sz="1400" dirty="0"/>
              <a:t>=================</a:t>
            </a:r>
          </a:p>
          <a:p>
            <a:r>
              <a:rPr lang="en-US" altLang="zh-CN" sz="1400" dirty="0"/>
              <a:t>1961 </a:t>
            </a:r>
            <a:r>
              <a:rPr lang="zh-CN" altLang="en-US" sz="1400" dirty="0"/>
              <a:t>年，美国麻省理工学院的 </a:t>
            </a:r>
            <a:r>
              <a:rPr lang="en-US" altLang="zh-CN" sz="1400" dirty="0"/>
              <a:t>Leonard Kleinrock </a:t>
            </a:r>
            <a:r>
              <a:rPr lang="zh-CN" altLang="en-US" sz="1400" dirty="0"/>
              <a:t>发表了第一篇分组交换的论文</a:t>
            </a:r>
            <a:endParaRPr lang="en-US" altLang="zh-CN" sz="1400" dirty="0"/>
          </a:p>
          <a:p>
            <a:r>
              <a:rPr lang="en-US" altLang="zh-CN" sz="1400" dirty="0"/>
              <a:t>1964 </a:t>
            </a:r>
            <a:r>
              <a:rPr lang="zh-CN" altLang="en-US" sz="1400" dirty="0"/>
              <a:t>年，美国兰德公司的 </a:t>
            </a:r>
            <a:r>
              <a:rPr lang="en-US" altLang="zh-CN" sz="1400" dirty="0"/>
              <a:t>Paul Baran </a:t>
            </a:r>
            <a:r>
              <a:rPr lang="zh-CN" altLang="en-US" sz="1400" dirty="0"/>
              <a:t>提出基 于分组交换技术的信息块交换网络（</a:t>
            </a:r>
            <a:r>
              <a:rPr lang="en-US" altLang="zh-CN" sz="1400" dirty="0"/>
              <a:t>Message Block Switching</a:t>
            </a:r>
            <a:r>
              <a:rPr lang="zh-CN" altLang="en-US" sz="1400" dirty="0"/>
              <a:t>），该网络能在核攻击之后也能提供对核导弹的发射控制，以确保二次打击能力。 </a:t>
            </a:r>
            <a:r>
              <a:rPr lang="en-US" altLang="zh-CN" sz="1400" dirty="0"/>
              <a:t>Paul Baran</a:t>
            </a:r>
            <a:r>
              <a:rPr lang="zh-CN" altLang="en-US" sz="1400" dirty="0"/>
              <a:t>的论文深入分析了中心化，去中心化和 分布式的网络拓扑结构，明确指出：任何中心化的网络都不具有抗毁能力，只有分布式的网络拓扑结构才能够在核打击下生存</a:t>
            </a:r>
            <a:r>
              <a:rPr lang="en-US" altLang="zh-CN" sz="1400" dirty="0"/>
              <a:t>[4]</a:t>
            </a:r>
            <a:r>
              <a:rPr lang="zh-CN" altLang="en-US" sz="1400" dirty="0"/>
              <a:t>。无中心但又能互联互通是传统电话网所无法做到的事情，必须在理念上和技术上有革命性的创新。 </a:t>
            </a:r>
            <a:endParaRPr lang="en-US" altLang="zh-CN"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21</a:t>
            </a:fld>
            <a:endParaRPr kumimoji="1" lang="zh-CN" altLang="en-US"/>
          </a:p>
        </p:txBody>
      </p:sp>
    </p:spTree>
    <p:extLst>
      <p:ext uri="{BB962C8B-B14F-4D97-AF65-F5344CB8AC3E}">
        <p14:creationId xmlns:p14="http://schemas.microsoft.com/office/powerpoint/2010/main" val="419779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Microsoft YaHei" panose="020B0503020204020204" pitchFamily="34" charset="-122"/>
                <a:ea typeface="Microsoft YaHei" panose="020B0503020204020204" pitchFamily="34" charset="-122"/>
              </a:rPr>
              <a:t>1993 </a:t>
            </a:r>
            <a:r>
              <a:rPr lang="zh-CN" altLang="en-US" sz="1400" dirty="0">
                <a:latin typeface="Microsoft YaHei" panose="020B0503020204020204" pitchFamily="34" charset="-122"/>
                <a:ea typeface="Microsoft YaHei" panose="020B0503020204020204" pitchFamily="34" charset="-122"/>
              </a:rPr>
              <a:t>年，</a:t>
            </a:r>
            <a:r>
              <a:rPr lang="en-US" altLang="zh-CN" sz="1400" dirty="0">
                <a:latin typeface="Microsoft YaHei" panose="020B0503020204020204" pitchFamily="34" charset="-122"/>
                <a:ea typeface="Microsoft YaHei" panose="020B0503020204020204" pitchFamily="34" charset="-122"/>
              </a:rPr>
              <a:t>Eric Bina </a:t>
            </a:r>
            <a:r>
              <a:rPr lang="zh-CN" altLang="en-US" sz="1400" dirty="0">
                <a:latin typeface="Microsoft YaHei" panose="020B0503020204020204" pitchFamily="34" charset="-122"/>
                <a:ea typeface="Microsoft YaHei" panose="020B0503020204020204" pitchFamily="34" charset="-122"/>
              </a:rPr>
              <a:t>和 </a:t>
            </a:r>
            <a:r>
              <a:rPr lang="en-US" altLang="zh-CN" sz="1400" dirty="0">
                <a:latin typeface="Microsoft YaHei" panose="020B0503020204020204" pitchFamily="34" charset="-122"/>
                <a:ea typeface="Microsoft YaHei" panose="020B0503020204020204" pitchFamily="34" charset="-122"/>
              </a:rPr>
              <a:t>Marc Andreesen </a:t>
            </a:r>
            <a:r>
              <a:rPr lang="zh-CN" altLang="en-US" sz="1400" dirty="0">
                <a:latin typeface="Microsoft YaHei" panose="020B0503020204020204" pitchFamily="34" charset="-122"/>
                <a:ea typeface="Microsoft YaHei" panose="020B0503020204020204" pitchFamily="34" charset="-122"/>
              </a:rPr>
              <a:t>开发出 </a:t>
            </a:r>
            <a:r>
              <a:rPr lang="en-US" altLang="zh-CN" sz="1400" dirty="0">
                <a:latin typeface="Microsoft YaHei" panose="020B0503020204020204" pitchFamily="34" charset="-122"/>
                <a:ea typeface="Microsoft YaHei" panose="020B0503020204020204" pitchFamily="34" charset="-122"/>
              </a:rPr>
              <a:t>Mosaic </a:t>
            </a:r>
            <a:r>
              <a:rPr lang="zh-CN" altLang="en-US" sz="1400" dirty="0">
                <a:latin typeface="Microsoft YaHei" panose="020B0503020204020204" pitchFamily="34" charset="-122"/>
                <a:ea typeface="Microsoft YaHei" panose="020B0503020204020204" pitchFamily="34" charset="-122"/>
              </a:rPr>
              <a:t>浏览器</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次年，在欧盟委员会和国防高等 研究计划署（</a:t>
            </a:r>
            <a:r>
              <a:rPr lang="en-US" altLang="zh-CN" sz="1400" dirty="0">
                <a:latin typeface="Microsoft YaHei" panose="020B0503020204020204" pitchFamily="34" charset="-122"/>
                <a:ea typeface="Microsoft YaHei" panose="020B0503020204020204" pitchFamily="34" charset="-122"/>
              </a:rPr>
              <a:t>DARPA</a:t>
            </a:r>
            <a:r>
              <a:rPr lang="zh-CN" altLang="en-US" sz="1400" dirty="0">
                <a:latin typeface="Microsoft YaHei" panose="020B0503020204020204" pitchFamily="34" charset="-122"/>
                <a:ea typeface="Microsoft YaHei" panose="020B0503020204020204" pitchFamily="34" charset="-122"/>
              </a:rPr>
              <a:t>）的支持下 </a:t>
            </a:r>
            <a:r>
              <a:rPr lang="en-US" altLang="zh-CN" sz="1400" dirty="0">
                <a:latin typeface="Microsoft YaHei" panose="020B0503020204020204" pitchFamily="34" charset="-122"/>
                <a:ea typeface="Microsoft YaHei" panose="020B0503020204020204" pitchFamily="34" charset="-122"/>
              </a:rPr>
              <a:t>Tim Berners- Lee </a:t>
            </a:r>
            <a:r>
              <a:rPr lang="zh-CN" altLang="en-US" sz="1400" dirty="0">
                <a:latin typeface="Microsoft YaHei" panose="020B0503020204020204" pitchFamily="34" charset="-122"/>
                <a:ea typeface="Microsoft YaHei" panose="020B0503020204020204" pitchFamily="34" charset="-122"/>
              </a:rPr>
              <a:t>在美国麻省理工学院成立了万维网联盟（</a:t>
            </a:r>
            <a:r>
              <a:rPr lang="en-US" altLang="zh-CN" sz="1400" dirty="0">
                <a:latin typeface="Microsoft YaHei" panose="020B0503020204020204" pitchFamily="34" charset="-122"/>
                <a:ea typeface="Microsoft YaHei" panose="020B0503020204020204" pitchFamily="34" charset="-122"/>
              </a:rPr>
              <a:t>W3C</a:t>
            </a:r>
            <a:r>
              <a:rPr lang="zh-CN" altLang="en-US" sz="1400" dirty="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1995 </a:t>
            </a:r>
            <a:r>
              <a:rPr lang="zh-CN" altLang="en-US" sz="1400" dirty="0">
                <a:latin typeface="Microsoft YaHei" panose="020B0503020204020204" pitchFamily="34" charset="-122"/>
                <a:ea typeface="Microsoft YaHei" panose="020B0503020204020204" pitchFamily="34" charset="-122"/>
              </a:rPr>
              <a:t>年，商业界和政府均认识到由私营部门提供互联网服务是一个可行的和有商业前景的发展方向，导致 </a:t>
            </a:r>
            <a:r>
              <a:rPr lang="en-US" altLang="zh-CN" sz="1400" dirty="0">
                <a:latin typeface="Microsoft YaHei" panose="020B0503020204020204" pitchFamily="34" charset="-122"/>
                <a:ea typeface="Microsoft YaHei" panose="020B0503020204020204" pitchFamily="34" charset="-122"/>
              </a:rPr>
              <a:t>NSFNET </a:t>
            </a:r>
            <a:r>
              <a:rPr lang="zh-CN" altLang="en-US" sz="1400" dirty="0">
                <a:latin typeface="Microsoft YaHei" panose="020B0503020204020204" pitchFamily="34" charset="-122"/>
                <a:ea typeface="Microsoft YaHei" panose="020B0503020204020204" pitchFamily="34" charset="-122"/>
              </a:rPr>
              <a:t>退役，由商业网络提供商取代。</a:t>
            </a:r>
            <a:endParaRPr lang="en-US" altLang="zh-CN" sz="1400" dirty="0">
              <a:latin typeface="Microsoft YaHei" panose="020B0503020204020204" pitchFamily="34" charset="-122"/>
              <a:ea typeface="Microsoft YaHei" panose="020B0503020204020204" pitchFamily="34" charset="-122"/>
            </a:endParaRPr>
          </a:p>
          <a:p>
            <a:r>
              <a:rPr lang="en-US" altLang="zh-CN" sz="1400" b="0" i="0" dirty="0">
                <a:solidFill>
                  <a:srgbClr val="121212"/>
                </a:solidFill>
                <a:effectLst/>
                <a:latin typeface="Microsoft YaHei" panose="020B0503020204020204" pitchFamily="34" charset="-122"/>
                <a:ea typeface="Microsoft YaHei" panose="020B0503020204020204" pitchFamily="34" charset="-122"/>
              </a:rPr>
              <a:t>Netscape</a:t>
            </a:r>
            <a:r>
              <a:rPr lang="zh-CN" altLang="en-US" sz="1400" b="0" i="0" dirty="0">
                <a:solidFill>
                  <a:srgbClr val="121212"/>
                </a:solidFill>
                <a:effectLst/>
                <a:latin typeface="Microsoft YaHei" panose="020B0503020204020204" pitchFamily="34" charset="-122"/>
                <a:ea typeface="Microsoft YaHei" panose="020B0503020204020204" pitchFamily="34" charset="-122"/>
              </a:rPr>
              <a:t>在</a:t>
            </a:r>
            <a:r>
              <a:rPr lang="en-US" altLang="zh-CN" sz="1400" b="0" i="0" dirty="0">
                <a:solidFill>
                  <a:srgbClr val="121212"/>
                </a:solidFill>
                <a:effectLst/>
                <a:latin typeface="Microsoft YaHei" panose="020B0503020204020204" pitchFamily="34" charset="-122"/>
                <a:ea typeface="Microsoft YaHei" panose="020B0503020204020204" pitchFamily="34" charset="-122"/>
              </a:rPr>
              <a:t>1994</a:t>
            </a:r>
            <a:r>
              <a:rPr lang="zh-CN" altLang="en-US" sz="1400" b="0" i="0" dirty="0">
                <a:solidFill>
                  <a:srgbClr val="121212"/>
                </a:solidFill>
                <a:effectLst/>
                <a:latin typeface="Microsoft YaHei" panose="020B0503020204020204" pitchFamily="34" charset="-122"/>
                <a:ea typeface="Microsoft YaHei" panose="020B0503020204020204" pitchFamily="34" charset="-122"/>
              </a:rPr>
              <a:t>年成立，第二年就上市了，发行价</a:t>
            </a:r>
            <a:r>
              <a:rPr lang="en-US" altLang="zh-CN" sz="1400" b="0" i="0" dirty="0">
                <a:solidFill>
                  <a:srgbClr val="121212"/>
                </a:solidFill>
                <a:effectLst/>
                <a:latin typeface="Microsoft YaHei" panose="020B0503020204020204" pitchFamily="34" charset="-122"/>
                <a:ea typeface="Microsoft YaHei" panose="020B0503020204020204" pitchFamily="34" charset="-122"/>
              </a:rPr>
              <a:t>28</a:t>
            </a:r>
            <a:r>
              <a:rPr lang="zh-CN" altLang="en-US" sz="1400" b="0" i="0" dirty="0">
                <a:solidFill>
                  <a:srgbClr val="121212"/>
                </a:solidFill>
                <a:effectLst/>
                <a:latin typeface="Microsoft YaHei" panose="020B0503020204020204" pitchFamily="34" charset="-122"/>
                <a:ea typeface="Microsoft YaHei" panose="020B0503020204020204" pitchFamily="34" charset="-122"/>
              </a:rPr>
              <a:t>美元，上市第一天最高就涨到了</a:t>
            </a:r>
            <a:r>
              <a:rPr lang="en-US" altLang="zh-CN" sz="1400" b="0" i="0" dirty="0">
                <a:solidFill>
                  <a:srgbClr val="121212"/>
                </a:solidFill>
                <a:effectLst/>
                <a:latin typeface="Microsoft YaHei" panose="020B0503020204020204" pitchFamily="34" charset="-122"/>
                <a:ea typeface="Microsoft YaHei" panose="020B0503020204020204" pitchFamily="34" charset="-122"/>
              </a:rPr>
              <a:t>75</a:t>
            </a:r>
            <a:r>
              <a:rPr lang="zh-CN" altLang="en-US" sz="1400" b="0" i="0" dirty="0">
                <a:solidFill>
                  <a:srgbClr val="121212"/>
                </a:solidFill>
                <a:effectLst/>
                <a:latin typeface="Microsoft YaHei" panose="020B0503020204020204" pitchFamily="34" charset="-122"/>
                <a:ea typeface="Microsoft YaHei" panose="020B0503020204020204" pitchFamily="34" charset="-122"/>
              </a:rPr>
              <a:t>美元，最后收盘时公司市值</a:t>
            </a:r>
            <a:r>
              <a:rPr lang="en-US" altLang="zh-CN" sz="1400" b="1" i="0" dirty="0">
                <a:solidFill>
                  <a:srgbClr val="121212"/>
                </a:solidFill>
                <a:effectLst/>
                <a:latin typeface="Microsoft YaHei" panose="020B0503020204020204" pitchFamily="34" charset="-122"/>
                <a:ea typeface="Microsoft YaHei" panose="020B0503020204020204" pitchFamily="34" charset="-122"/>
              </a:rPr>
              <a:t>29</a:t>
            </a:r>
            <a:r>
              <a:rPr lang="zh-CN" altLang="en-US" sz="1400" b="1" i="0" dirty="0">
                <a:solidFill>
                  <a:srgbClr val="121212"/>
                </a:solidFill>
                <a:effectLst/>
                <a:latin typeface="Microsoft YaHei" panose="020B0503020204020204" pitchFamily="34" charset="-122"/>
                <a:ea typeface="Microsoft YaHei" panose="020B0503020204020204" pitchFamily="34" charset="-122"/>
              </a:rPr>
              <a:t>亿美元</a:t>
            </a:r>
            <a:r>
              <a:rPr lang="zh-CN" altLang="en-US" sz="1400" b="0" i="0" dirty="0">
                <a:solidFill>
                  <a:srgbClr val="121212"/>
                </a:solidFill>
                <a:effectLst/>
                <a:latin typeface="Microsoft YaHei" panose="020B0503020204020204" pitchFamily="34" charset="-122"/>
                <a:ea typeface="Microsoft YaHei" panose="020B0503020204020204" pitchFamily="34" charset="-122"/>
              </a:rPr>
              <a:t>！美国百年企业通用动力公司花了</a:t>
            </a:r>
            <a:r>
              <a:rPr lang="en-US" altLang="zh-CN" sz="1400" b="0" i="0" dirty="0">
                <a:solidFill>
                  <a:srgbClr val="121212"/>
                </a:solidFill>
                <a:effectLst/>
                <a:latin typeface="Microsoft YaHei" panose="020B0503020204020204" pitchFamily="34" charset="-122"/>
                <a:ea typeface="Microsoft YaHei" panose="020B0503020204020204" pitchFamily="34" charset="-122"/>
              </a:rPr>
              <a:t>43</a:t>
            </a:r>
            <a:r>
              <a:rPr lang="zh-CN" altLang="en-US" sz="1400" b="0" i="0" dirty="0">
                <a:solidFill>
                  <a:srgbClr val="121212"/>
                </a:solidFill>
                <a:effectLst/>
                <a:latin typeface="Microsoft YaHei" panose="020B0503020204020204" pitchFamily="34" charset="-122"/>
                <a:ea typeface="Microsoft YaHei" panose="020B0503020204020204" pitchFamily="34" charset="-122"/>
              </a:rPr>
              <a:t>年才能达到的市值。</a:t>
            </a:r>
            <a:endParaRPr lang="en-US" altLang="zh-CN" sz="1400" b="0" i="0" dirty="0">
              <a:solidFill>
                <a:srgbClr val="121212"/>
              </a:solidFill>
              <a:effectLst/>
              <a:latin typeface="Microsoft YaHei" panose="020B0503020204020204" pitchFamily="34" charset="-122"/>
              <a:ea typeface="Microsoft YaHei" panose="020B0503020204020204" pitchFamily="34" charset="-122"/>
            </a:endParaRPr>
          </a:p>
          <a:p>
            <a:r>
              <a:rPr lang="en-US" altLang="zh-CN" sz="1400" dirty="0">
                <a:solidFill>
                  <a:srgbClr val="C00000"/>
                </a:solidFill>
                <a:latin typeface="微软雅黑" panose="020B0503020204020204" pitchFamily="34" charset="-122"/>
                <a:ea typeface="微软雅黑" panose="020B0503020204020204" pitchFamily="34" charset="-122"/>
              </a:rPr>
              <a:t>Netscape/</a:t>
            </a:r>
            <a:r>
              <a:rPr lang="zh-CN" altLang="en-US" sz="1400" dirty="0">
                <a:solidFill>
                  <a:srgbClr val="C00000"/>
                </a:solidFill>
                <a:latin typeface="微软雅黑" panose="020B0503020204020204" pitchFamily="34" charset="-122"/>
                <a:ea typeface="微软雅黑" panose="020B0503020204020204" pitchFamily="34" charset="-122"/>
              </a:rPr>
              <a:t>微软</a:t>
            </a:r>
            <a:r>
              <a:rPr lang="en-US" altLang="zh-CN" sz="1400" dirty="0">
                <a:solidFill>
                  <a:srgbClr val="C00000"/>
                </a:solidFill>
                <a:latin typeface="微软雅黑" panose="020B0503020204020204" pitchFamily="34" charset="-122"/>
                <a:ea typeface="微软雅黑" panose="020B0503020204020204" pitchFamily="34" charset="-122"/>
              </a:rPr>
              <a:t>IE</a:t>
            </a:r>
            <a:r>
              <a:rPr lang="zh-CN" altLang="en-US" sz="1400" dirty="0">
                <a:solidFill>
                  <a:srgbClr val="C00000"/>
                </a:solidFill>
                <a:latin typeface="微软雅黑" panose="020B0503020204020204" pitchFamily="34" charset="-122"/>
                <a:ea typeface="微软雅黑" panose="020B0503020204020204" pitchFamily="34" charset="-122"/>
              </a:rPr>
              <a:t>世纪之争 </a:t>
            </a:r>
            <a:r>
              <a:rPr lang="en-US" altLang="zh-CN" sz="1400" b="0" i="0" dirty="0">
                <a:solidFill>
                  <a:srgbClr val="121212"/>
                </a:solidFill>
                <a:effectLst/>
                <a:latin typeface="Microsoft YaHei" panose="020B0503020204020204" pitchFamily="34" charset="-122"/>
                <a:ea typeface="Microsoft YaHei" panose="020B0503020204020204" pitchFamily="34" charset="-122"/>
              </a:rPr>
              <a:t>https://</a:t>
            </a:r>
            <a:r>
              <a:rPr lang="en-US" altLang="zh-CN" sz="1400" b="0" i="0" dirty="0" err="1">
                <a:solidFill>
                  <a:srgbClr val="121212"/>
                </a:solidFill>
                <a:effectLst/>
                <a:latin typeface="Microsoft YaHei" panose="020B0503020204020204" pitchFamily="34" charset="-122"/>
                <a:ea typeface="Microsoft YaHei" panose="020B0503020204020204" pitchFamily="34" charset="-122"/>
              </a:rPr>
              <a:t>blog.csdn.net</a:t>
            </a:r>
            <a:r>
              <a:rPr lang="en-US" altLang="zh-CN" sz="1400" b="0" i="0" dirty="0">
                <a:solidFill>
                  <a:srgbClr val="121212"/>
                </a:solidFill>
                <a:effectLst/>
                <a:latin typeface="Microsoft YaHei" panose="020B0503020204020204" pitchFamily="34" charset="-122"/>
                <a:ea typeface="Microsoft YaHei" panose="020B0503020204020204" pitchFamily="34" charset="-122"/>
              </a:rPr>
              <a:t>/sxzxiaofeng168/article/details/100031347</a:t>
            </a:r>
          </a:p>
          <a:p>
            <a:endParaRPr lang="en-US" altLang="zh-CN" sz="1400" b="0" i="0" dirty="0">
              <a:solidFill>
                <a:srgbClr val="121212"/>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Microsoft YaHei" panose="020B0503020204020204" pitchFamily="34" charset="-122"/>
                <a:ea typeface="Microsoft YaHei" panose="020B0503020204020204" pitchFamily="34" charset="-122"/>
              </a:rPr>
              <a:t>2000 </a:t>
            </a:r>
            <a:r>
              <a:rPr lang="zh-CN" altLang="en-US" sz="1400" dirty="0">
                <a:latin typeface="Microsoft YaHei" panose="020B0503020204020204" pitchFamily="34" charset="-122"/>
                <a:ea typeface="Microsoft YaHei" panose="020B0503020204020204" pitchFamily="34" charset="-122"/>
              </a:rPr>
              <a:t>年，互联网泡沫破灭。，进入低调发展阶段，期间仍然诞生了很多知名的互联网公司：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333333"/>
                </a:solidFill>
                <a:latin typeface="Microsoft YaHei" panose="020B0503020204020204" pitchFamily="34" charset="-122"/>
                <a:ea typeface="Microsoft YaHei" panose="020B0503020204020204" pitchFamily="34" charset="-122"/>
              </a:rPr>
              <a:t>Myspace</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Skype</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Safari</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Facebook</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Twitter</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err="1">
                <a:solidFill>
                  <a:srgbClr val="333333"/>
                </a:solidFill>
                <a:latin typeface="Microsoft YaHei" panose="020B0503020204020204" pitchFamily="34" charset="-122"/>
                <a:ea typeface="Microsoft YaHei" panose="020B0503020204020204" pitchFamily="34" charset="-122"/>
              </a:rPr>
              <a:t>youtube</a:t>
            </a:r>
            <a:r>
              <a:rPr lang="zh-CN" altLang="en-US" sz="1400" dirty="0">
                <a:solidFill>
                  <a:srgbClr val="333333"/>
                </a:solidFill>
                <a:latin typeface="Microsoft YaHei" panose="020B0503020204020204" pitchFamily="34" charset="-122"/>
                <a:ea typeface="Microsoft YaHei" panose="020B0503020204020204" pitchFamily="34" charset="-122"/>
              </a:rPr>
              <a:t>，土豆，</a:t>
            </a:r>
            <a:r>
              <a:rPr lang="en-US" altLang="zh-CN" sz="1400" dirty="0" err="1">
                <a:solidFill>
                  <a:srgbClr val="333333"/>
                </a:solidFill>
                <a:latin typeface="Microsoft YaHei" panose="020B0503020204020204" pitchFamily="34" charset="-122"/>
                <a:ea typeface="Microsoft YaHei" panose="020B0503020204020204" pitchFamily="34" charset="-122"/>
              </a:rPr>
              <a:t>youku</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2007 </a:t>
            </a:r>
            <a:r>
              <a:rPr lang="zh-CN" altLang="en-US" sz="1400" dirty="0">
                <a:latin typeface="Microsoft YaHei" panose="020B0503020204020204" pitchFamily="34" charset="-122"/>
                <a:ea typeface="Microsoft YaHei" panose="020B0503020204020204" pitchFamily="34" charset="-122"/>
              </a:rPr>
              <a:t>年，美国苹果公司推出 </a:t>
            </a:r>
            <a:r>
              <a:rPr lang="en-US" altLang="zh-CN" sz="1400" dirty="0">
                <a:latin typeface="Microsoft YaHei" panose="020B0503020204020204" pitchFamily="34" charset="-122"/>
                <a:ea typeface="Microsoft YaHei" panose="020B0503020204020204" pitchFamily="34" charset="-122"/>
              </a:rPr>
              <a:t>iPhone </a:t>
            </a:r>
            <a:r>
              <a:rPr lang="zh-CN" altLang="en-US" sz="1400" dirty="0">
                <a:latin typeface="Microsoft YaHei" panose="020B0503020204020204" pitchFamily="34" charset="-122"/>
                <a:ea typeface="Microsoft YaHei" panose="020B0503020204020204" pitchFamily="34" charset="-122"/>
              </a:rPr>
              <a:t>手机。 </a:t>
            </a:r>
            <a:r>
              <a:rPr lang="en-US" altLang="zh-CN" sz="1400" dirty="0">
                <a:latin typeface="Microsoft YaHei" panose="020B0503020204020204" pitchFamily="34" charset="-122"/>
                <a:ea typeface="Microsoft YaHei" panose="020B0503020204020204" pitchFamily="34" charset="-122"/>
              </a:rPr>
              <a:t>2008 </a:t>
            </a:r>
            <a:r>
              <a:rPr lang="zh-CN" altLang="en-US" sz="1400" dirty="0">
                <a:latin typeface="Microsoft YaHei" panose="020B0503020204020204" pitchFamily="34" charset="-122"/>
                <a:ea typeface="Microsoft YaHei" panose="020B0503020204020204" pitchFamily="34" charset="-122"/>
              </a:rPr>
              <a:t>年，美国谷歌公司推出安卓手机系统 （</a:t>
            </a:r>
            <a:r>
              <a:rPr lang="en-US" altLang="zh-CN" sz="1400" dirty="0">
                <a:latin typeface="Microsoft YaHei" panose="020B0503020204020204" pitchFamily="34" charset="-122"/>
                <a:ea typeface="Microsoft YaHei" panose="020B0503020204020204" pitchFamily="34" charset="-122"/>
              </a:rPr>
              <a:t>Android</a:t>
            </a:r>
            <a:r>
              <a:rPr lang="zh-CN" altLang="en-US" sz="1400" dirty="0">
                <a:latin typeface="Microsoft YaHei" panose="020B0503020204020204" pitchFamily="34" charset="-122"/>
                <a:ea typeface="Microsoft YaHei" panose="020B0503020204020204" pitchFamily="34" charset="-122"/>
              </a:rPr>
              <a:t>）。 </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由此，互联网发展正式开始了移动互联阶段</a:t>
            </a:r>
            <a:endParaRPr lang="en-US" altLang="zh-CN" sz="14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进入移动互联网阶段后，各种应用爆炸性增长，网络不在只是娱乐社交的工具，互联网</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成了各种颠覆传统经济的催化剂，打车、租房为代表的共享经济，以及各种网购平台、教育，直播带货等新经济形式层出不穷。</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“互联网</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”成了创业的方向；以云、</a:t>
            </a:r>
            <a:r>
              <a:rPr lang="en-US" altLang="zh-CN" sz="1400" dirty="0">
                <a:latin typeface="Microsoft YaHei" panose="020B0503020204020204" pitchFamily="34" charset="-122"/>
                <a:ea typeface="Microsoft YaHei" panose="020B0503020204020204" pitchFamily="34" charset="-122"/>
              </a:rPr>
              <a:t>SDN</a:t>
            </a:r>
            <a:r>
              <a:rPr lang="zh-CN" altLang="en-US" sz="1400" dirty="0">
                <a:latin typeface="Microsoft YaHei" panose="020B0503020204020204" pitchFamily="34" charset="-122"/>
                <a:ea typeface="Microsoft YaHei" panose="020B0503020204020204" pitchFamily="34" charset="-122"/>
              </a:rPr>
              <a:t>、高速网络、</a:t>
            </a:r>
            <a:r>
              <a:rPr lang="en-US" altLang="zh-CN" sz="1400" dirty="0">
                <a:latin typeface="Microsoft YaHei" panose="020B0503020204020204" pitchFamily="34" charset="-122"/>
                <a:ea typeface="Microsoft YaHei" panose="020B0503020204020204" pitchFamily="34" charset="-122"/>
              </a:rPr>
              <a:t>AI</a:t>
            </a:r>
            <a:r>
              <a:rPr lang="zh-CN" altLang="en-US" sz="1400" dirty="0">
                <a:latin typeface="Microsoft YaHei" panose="020B0503020204020204" pitchFamily="34" charset="-122"/>
                <a:ea typeface="Microsoft YaHei" panose="020B0503020204020204" pitchFamily="34" charset="-122"/>
              </a:rPr>
              <a:t>、大数据等代表新技术的叠加，更提升了网络在经济生活中的作用。</a:t>
            </a:r>
            <a:endParaRPr lang="en-US" altLang="zh-CN" sz="14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技术把网络技术的作用推到了新的巅峰，也成了中美贸易战中最热的话题，</a:t>
            </a:r>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成了国家间战略竞争的焦点。</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5G </a:t>
            </a:r>
            <a:r>
              <a:rPr lang="zh-CN" altLang="en-US" sz="1400" dirty="0">
                <a:latin typeface="Microsoft YaHei" panose="020B0503020204020204" pitchFamily="34" charset="-122"/>
                <a:ea typeface="Microsoft YaHei" panose="020B0503020204020204" pitchFamily="34" charset="-122"/>
              </a:rPr>
              <a:t>不再仅限于人的通信，未来</a:t>
            </a:r>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将成为人与物，机器与机器之间通信的工具，万物互联的基础设施。</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它的代表性产品：车联网，物联网，</a:t>
            </a:r>
            <a:r>
              <a:rPr lang="en-US" altLang="zh-CN" sz="1400" dirty="0">
                <a:latin typeface="Microsoft YaHei" panose="020B0503020204020204" pitchFamily="34" charset="-122"/>
                <a:ea typeface="Microsoft YaHei" panose="020B0503020204020204" pitchFamily="34" charset="-122"/>
              </a:rPr>
              <a:t>5GtoB</a:t>
            </a:r>
            <a:r>
              <a:rPr lang="zh-CN" altLang="en-US" sz="1400" dirty="0">
                <a:latin typeface="Microsoft YaHei" panose="020B0503020204020204" pitchFamily="34" charset="-122"/>
                <a:ea typeface="Microsoft YaHei" panose="020B0503020204020204" pitchFamily="34" charset="-122"/>
              </a:rPr>
              <a:t>在各种工业中的应用。前面提到了无人码头，远程手术的底层网络。</a:t>
            </a:r>
            <a:endParaRPr lang="en-US" altLang="zh-CN" sz="1400" dirty="0">
              <a:latin typeface="Microsoft YaHei" panose="020B0503020204020204" pitchFamily="34" charset="-122"/>
              <a:ea typeface="Microsoft YaHei" panose="020B0503020204020204" pitchFamily="34" charset="-122"/>
            </a:endParaRPr>
          </a:p>
          <a:p>
            <a:endParaRPr lang="zh-CN" altLang="en-US" sz="14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24</a:t>
            </a:fld>
            <a:endParaRPr kumimoji="1" lang="zh-CN" altLang="en-US"/>
          </a:p>
        </p:txBody>
      </p:sp>
    </p:spTree>
    <p:extLst>
      <p:ext uri="{BB962C8B-B14F-4D97-AF65-F5344CB8AC3E}">
        <p14:creationId xmlns:p14="http://schemas.microsoft.com/office/powerpoint/2010/main" val="3342877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EA1F27-C59C-4704-98E0-7336D92A2864}" type="slidenum">
              <a:rPr lang="en-US" smtClean="0"/>
              <a:t>26</a:t>
            </a:fld>
            <a:endParaRPr lang="en-US"/>
          </a:p>
        </p:txBody>
      </p:sp>
    </p:spTree>
    <p:extLst>
      <p:ext uri="{BB962C8B-B14F-4D97-AF65-F5344CB8AC3E}">
        <p14:creationId xmlns:p14="http://schemas.microsoft.com/office/powerpoint/2010/main" val="1267818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27</a:t>
            </a:fld>
            <a:endParaRPr kumimoji="1" lang="zh-CN" altLang="en-US"/>
          </a:p>
        </p:txBody>
      </p:sp>
    </p:spTree>
    <p:extLst>
      <p:ext uri="{BB962C8B-B14F-4D97-AF65-F5344CB8AC3E}">
        <p14:creationId xmlns:p14="http://schemas.microsoft.com/office/powerpoint/2010/main" val="300149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28</a:t>
            </a:fld>
            <a:endParaRPr kumimoji="1" lang="zh-CN" altLang="en-US"/>
          </a:p>
        </p:txBody>
      </p:sp>
    </p:spTree>
    <p:extLst>
      <p:ext uri="{BB962C8B-B14F-4D97-AF65-F5344CB8AC3E}">
        <p14:creationId xmlns:p14="http://schemas.microsoft.com/office/powerpoint/2010/main" val="91403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5" name="Rectangle 6"/>
          <p:cNvSpPr>
            <a:spLocks noGrp="1" noChangeArrowheads="1"/>
          </p:cNvSpPr>
          <p:nvPr>
            <p:ph type="sldNum" sz="quarter" idx="11"/>
          </p:nvPr>
        </p:nvSpPr>
        <p:spPr>
          <a:ln/>
        </p:spPr>
        <p:txBody>
          <a:bodyPr/>
          <a:lstStyle>
            <a:lvl1pPr>
              <a:defRPr/>
            </a:lvl1pPr>
          </a:lstStyle>
          <a:p>
            <a:pPr>
              <a:defRPr/>
            </a:pPr>
            <a:fld id="{35DD5A66-9C2F-42FF-B09E-B62E67AA1448}" type="slidenum">
              <a:rPr lang="en-US"/>
              <a:pPr>
                <a:defRPr/>
              </a:pPr>
              <a:t>‹#›</a:t>
            </a:fld>
            <a:endParaRPr lang="en-US" dirty="0"/>
          </a:p>
        </p:txBody>
      </p:sp>
    </p:spTree>
    <p:extLst>
      <p:ext uri="{BB962C8B-B14F-4D97-AF65-F5344CB8AC3E}">
        <p14:creationId xmlns:p14="http://schemas.microsoft.com/office/powerpoint/2010/main" val="222764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06A720C1-C97C-4A95-8CC7-E9C91CBF4048}" type="slidenum">
              <a:rPr lang="en-US"/>
              <a:pPr>
                <a:defRPr/>
              </a:pPr>
              <a:t>‹#›</a:t>
            </a:fld>
            <a:endParaRPr lang="en-US" dirty="0"/>
          </a:p>
        </p:txBody>
      </p:sp>
    </p:spTree>
    <p:extLst>
      <p:ext uri="{BB962C8B-B14F-4D97-AF65-F5344CB8AC3E}">
        <p14:creationId xmlns:p14="http://schemas.microsoft.com/office/powerpoint/2010/main" val="387517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26C9E9CD-6400-4048-A621-93BAB80DCE84}" type="slidenum">
              <a:rPr lang="en-US"/>
              <a:pPr>
                <a:defRPr/>
              </a:pPr>
              <a:t>‹#›</a:t>
            </a:fld>
            <a:endParaRPr lang="en-US" dirty="0"/>
          </a:p>
        </p:txBody>
      </p:sp>
    </p:spTree>
    <p:extLst>
      <p:ext uri="{BB962C8B-B14F-4D97-AF65-F5344CB8AC3E}">
        <p14:creationId xmlns:p14="http://schemas.microsoft.com/office/powerpoint/2010/main" val="3925909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1"/>
          </p:nvPr>
        </p:nvSpPr>
        <p:spPr>
          <a:ln/>
        </p:spPr>
        <p:txBody>
          <a:bodyPr/>
          <a:lstStyle>
            <a:lvl1pPr>
              <a:defRPr/>
            </a:lvl1pPr>
          </a:lstStyle>
          <a:p>
            <a:pPr>
              <a:defRPr/>
            </a:pPr>
            <a:fld id="{3FFE790D-BCFB-4008-9260-CA63AEE325FD}" type="slidenum">
              <a:rPr lang="en-US"/>
              <a:pPr>
                <a:defRPr/>
              </a:pPr>
              <a:t>‹#›</a:t>
            </a:fld>
            <a:endParaRPr lang="en-US" dirty="0"/>
          </a:p>
        </p:txBody>
      </p:sp>
    </p:spTree>
    <p:extLst>
      <p:ext uri="{BB962C8B-B14F-4D97-AF65-F5344CB8AC3E}">
        <p14:creationId xmlns:p14="http://schemas.microsoft.com/office/powerpoint/2010/main" val="232764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5" name="Rectangle 6"/>
          <p:cNvSpPr>
            <a:spLocks noGrp="1" noChangeArrowheads="1"/>
          </p:cNvSpPr>
          <p:nvPr>
            <p:ph type="sldNum" sz="quarter" idx="11"/>
          </p:nvPr>
        </p:nvSpPr>
        <p:spPr>
          <a:ln/>
        </p:spPr>
        <p:txBody>
          <a:bodyPr/>
          <a:lstStyle>
            <a:lvl1pPr>
              <a:defRPr/>
            </a:lvl1pPr>
          </a:lstStyle>
          <a:p>
            <a:pPr>
              <a:defRPr/>
            </a:pPr>
            <a:fld id="{9253C469-7C95-4280-A06B-E0B75510FD76}" type="slidenum">
              <a:rPr lang="en-US"/>
              <a:pPr>
                <a:defRPr/>
              </a:pPr>
              <a:t>‹#›</a:t>
            </a:fld>
            <a:endParaRPr lang="en-US" dirty="0"/>
          </a:p>
        </p:txBody>
      </p:sp>
    </p:spTree>
    <p:extLst>
      <p:ext uri="{BB962C8B-B14F-4D97-AF65-F5344CB8AC3E}">
        <p14:creationId xmlns:p14="http://schemas.microsoft.com/office/powerpoint/2010/main" val="632775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11"/>
          </p:nvPr>
        </p:nvSpPr>
        <p:spPr>
          <a:ln/>
        </p:spPr>
        <p:txBody>
          <a:bodyPr/>
          <a:lstStyle>
            <a:lvl1pPr>
              <a:defRPr/>
            </a:lvl1pPr>
          </a:lstStyle>
          <a:p>
            <a:pPr>
              <a:defRPr/>
            </a:pPr>
            <a:fld id="{138DC131-9A15-4746-A2F6-35F31BCF58C6}" type="slidenum">
              <a:rPr lang="en-US"/>
              <a:pPr>
                <a:defRPr/>
              </a:pPr>
              <a:t>‹#›</a:t>
            </a:fld>
            <a:endParaRPr lang="en-US" dirty="0"/>
          </a:p>
        </p:txBody>
      </p:sp>
    </p:spTree>
    <p:extLst>
      <p:ext uri="{BB962C8B-B14F-4D97-AF65-F5344CB8AC3E}">
        <p14:creationId xmlns:p14="http://schemas.microsoft.com/office/powerpoint/2010/main" val="143175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11"/>
          </p:nvPr>
        </p:nvSpPr>
        <p:spPr>
          <a:ln/>
        </p:spPr>
        <p:txBody>
          <a:bodyPr/>
          <a:lstStyle>
            <a:lvl1pPr>
              <a:defRPr/>
            </a:lvl1pPr>
          </a:lstStyle>
          <a:p>
            <a:pPr>
              <a:defRPr/>
            </a:pPr>
            <a:fld id="{0CFAF1C9-0564-4621-92FB-D00C85A93782}" type="slidenum">
              <a:rPr lang="en-US"/>
              <a:pPr>
                <a:defRPr/>
              </a:pPr>
              <a:t>‹#›</a:t>
            </a:fld>
            <a:endParaRPr lang="en-US" dirty="0"/>
          </a:p>
        </p:txBody>
      </p:sp>
    </p:spTree>
    <p:extLst>
      <p:ext uri="{BB962C8B-B14F-4D97-AF65-F5344CB8AC3E}">
        <p14:creationId xmlns:p14="http://schemas.microsoft.com/office/powerpoint/2010/main" val="63273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3B2E25E5-12CD-4826-A5AF-2C98E7658DA3}" type="slidenum">
              <a:rPr lang="en-US"/>
              <a:pPr>
                <a:defRPr/>
              </a:pPr>
              <a:t>‹#›</a:t>
            </a:fld>
            <a:endParaRPr lang="en-US" dirty="0"/>
          </a:p>
        </p:txBody>
      </p:sp>
    </p:spTree>
    <p:extLst>
      <p:ext uri="{BB962C8B-B14F-4D97-AF65-F5344CB8AC3E}">
        <p14:creationId xmlns:p14="http://schemas.microsoft.com/office/powerpoint/2010/main" val="3992747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D8F9D020-3E06-4B10-9F51-23473D21C23E}" type="slidenum">
              <a:rPr lang="en-US"/>
              <a:pPr>
                <a:defRPr/>
              </a:pPr>
              <a:t>‹#›</a:t>
            </a:fld>
            <a:endParaRPr lang="en-US" dirty="0"/>
          </a:p>
        </p:txBody>
      </p:sp>
    </p:spTree>
    <p:extLst>
      <p:ext uri="{BB962C8B-B14F-4D97-AF65-F5344CB8AC3E}">
        <p14:creationId xmlns:p14="http://schemas.microsoft.com/office/powerpoint/2010/main" val="180853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Rectangle 6"/>
          <p:cNvSpPr>
            <a:spLocks noGrp="1" noChangeArrowheads="1"/>
          </p:cNvSpPr>
          <p:nvPr>
            <p:ph type="sldNum" sz="quarter" idx="11"/>
          </p:nvPr>
        </p:nvSpPr>
        <p:spPr>
          <a:ln/>
        </p:spPr>
        <p:txBody>
          <a:bodyPr/>
          <a:lstStyle>
            <a:lvl1pPr>
              <a:defRPr/>
            </a:lvl1pPr>
          </a:lstStyle>
          <a:p>
            <a:pPr>
              <a:defRPr/>
            </a:pPr>
            <a:fld id="{E01BF5AF-EDEE-436D-9ACF-174E098673DB}" type="slidenum">
              <a:rPr lang="en-US"/>
              <a:pPr>
                <a:defRPr/>
              </a:pPr>
              <a:t>‹#›</a:t>
            </a:fld>
            <a:endParaRPr lang="en-US" dirty="0"/>
          </a:p>
        </p:txBody>
      </p:sp>
    </p:spTree>
    <p:extLst>
      <p:ext uri="{BB962C8B-B14F-4D97-AF65-F5344CB8AC3E}">
        <p14:creationId xmlns:p14="http://schemas.microsoft.com/office/powerpoint/2010/main" val="283048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EC4DDACC-B398-4434-9A27-1DB8A0412CE5}" type="slidenum">
              <a:rPr lang="en-US"/>
              <a:pPr>
                <a:defRPr/>
              </a:pPr>
              <a:t>‹#›</a:t>
            </a:fld>
            <a:endParaRPr lang="en-US" dirty="0"/>
          </a:p>
        </p:txBody>
      </p:sp>
    </p:spTree>
    <p:extLst>
      <p:ext uri="{BB962C8B-B14F-4D97-AF65-F5344CB8AC3E}">
        <p14:creationId xmlns:p14="http://schemas.microsoft.com/office/powerpoint/2010/main" val="2574057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066CA9B-7DB3-42EB-BEFB-41BBCC2A13A4}"/>
              </a:ext>
            </a:extLst>
          </p:cNvPr>
          <p:cNvSpPr>
            <a:spLocks noChangeArrowheads="1"/>
          </p:cNvSpPr>
          <p:nvPr userDrawn="1"/>
        </p:nvSpPr>
        <p:spPr bwMode="auto">
          <a:xfrm>
            <a:off x="0" y="6453188"/>
            <a:ext cx="12192000" cy="404813"/>
          </a:xfrm>
          <a:prstGeom prst="rect">
            <a:avLst/>
          </a:prstGeom>
          <a:solidFill>
            <a:srgbClr val="940709"/>
          </a:solidFill>
          <a:ln>
            <a:noFill/>
          </a:ln>
          <a:effectLs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1400" b="1" dirty="0">
                <a:solidFill>
                  <a:srgbClr val="DDDDDD"/>
                </a:solidFill>
                <a:latin typeface="+mn-lt"/>
              </a:rPr>
              <a:t>《</a:t>
            </a:r>
            <a:r>
              <a:rPr kumimoji="1" lang="zh-CN" altLang="en-US" sz="1400" b="1" dirty="0">
                <a:solidFill>
                  <a:srgbClr val="DDDDDD"/>
                </a:solidFill>
                <a:latin typeface="+mn-lt"/>
              </a:rPr>
              <a:t>计算机网络</a:t>
            </a:r>
            <a:r>
              <a:rPr kumimoji="1" lang="en-US" altLang="zh-CN" sz="1400" b="1" dirty="0">
                <a:solidFill>
                  <a:srgbClr val="DDDDDD"/>
                </a:solidFill>
                <a:latin typeface="+mn-lt"/>
              </a:rPr>
              <a:t>》</a:t>
            </a:r>
          </a:p>
        </p:txBody>
      </p:sp>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09600" y="1600203"/>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9283433" y="6537326"/>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50" smtClean="0">
                <a:solidFill>
                  <a:schemeClr val="bg1"/>
                </a:solidFill>
              </a:defRPr>
            </a:lvl1pPr>
          </a:lstStyle>
          <a:p>
            <a:pPr>
              <a:defRPr/>
            </a:pPr>
            <a:fld id="{BC80DFAE-88B7-49D3-8F2D-B101E877E436}" type="slidenum">
              <a:rPr lang="en-US" smtClean="0"/>
              <a:pPr>
                <a:defRPr/>
              </a:pPr>
              <a:t>‹#›</a:t>
            </a:fld>
            <a:endParaRPr lang="en-US" dirty="0"/>
          </a:p>
        </p:txBody>
      </p:sp>
      <p:pic>
        <p:nvPicPr>
          <p:cNvPr id="7" name="Picture 4" descr="https://www.pku.edu.cn/Uploads/Picture/2019/12/26/s5e04147ee4a83.png">
            <a:extLst>
              <a:ext uri="{FF2B5EF4-FFF2-40B4-BE49-F238E27FC236}">
                <a16:creationId xmlns:a16="http://schemas.microsoft.com/office/drawing/2014/main" id="{38642EDB-A3BB-4902-97B1-0A18A2BB3DED}"/>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80968" y="6508774"/>
            <a:ext cx="1042808" cy="29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32328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5pPr>
      <a:lvl6pPr marL="3429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6pPr>
      <a:lvl7pPr marL="6858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7pPr>
      <a:lvl8pPr marL="10287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8pPr>
      <a:lvl9pPr marL="13716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9pPr>
    </p:titleStyle>
    <p:body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huangqun@pku.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piazza.com/pku.edu.cn/fall2024/0483421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5.xml.rels><?xml version="1.0" encoding="UTF-8" standalone="yes"?>
<Relationships xmlns="http://schemas.openxmlformats.org/package/2006/relationships"><Relationship Id="rId13" Type="http://schemas.openxmlformats.org/officeDocument/2006/relationships/image" Target="../media/image57.jpe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7" Type="http://schemas.openxmlformats.org/officeDocument/2006/relationships/image" Target="../media/image51.png"/><Relationship Id="rId2" Type="http://schemas.openxmlformats.org/officeDocument/2006/relationships/image" Target="../media/image46.jpeg"/><Relationship Id="rId16" Type="http://schemas.openxmlformats.org/officeDocument/2006/relationships/image" Target="../media/image60.png"/><Relationship Id="rId20" Type="http://schemas.openxmlformats.org/officeDocument/2006/relationships/image" Target="../media/image64.jpg"/><Relationship Id="rId29" Type="http://schemas.openxmlformats.org/officeDocument/2006/relationships/image" Target="../media/image73.jpeg"/><Relationship Id="rId41"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jpe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jpeg"/><Relationship Id="rId36" Type="http://schemas.openxmlformats.org/officeDocument/2006/relationships/image" Target="../media/image80.png"/><Relationship Id="rId10" Type="http://schemas.openxmlformats.org/officeDocument/2006/relationships/image" Target="../media/image54.jpeg"/><Relationship Id="rId19" Type="http://schemas.openxmlformats.org/officeDocument/2006/relationships/image" Target="../media/image63.png"/><Relationship Id="rId31" Type="http://schemas.openxmlformats.org/officeDocument/2006/relationships/image" Target="../media/image75.jpeg"/><Relationship Id="rId4" Type="http://schemas.openxmlformats.org/officeDocument/2006/relationships/image" Target="../media/image48.png"/><Relationship Id="rId9" Type="http://schemas.openxmlformats.org/officeDocument/2006/relationships/image" Target="../media/image53.jpe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jpg"/><Relationship Id="rId8" Type="http://schemas.openxmlformats.org/officeDocument/2006/relationships/image" Target="../media/image52.jpg"/><Relationship Id="rId3" Type="http://schemas.openxmlformats.org/officeDocument/2006/relationships/image" Target="../media/image47.jpg"/><Relationship Id="rId12" Type="http://schemas.openxmlformats.org/officeDocument/2006/relationships/image" Target="../media/image56.png"/><Relationship Id="rId17" Type="http://schemas.openxmlformats.org/officeDocument/2006/relationships/image" Target="../media/image61.jp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jpeg"/></Relationships>
</file>

<file path=ppt/slides/_rels/slide17.xml.rels><?xml version="1.0" encoding="UTF-8" standalone="yes"?>
<Relationships xmlns="http://schemas.openxmlformats.org/package/2006/relationships"><Relationship Id="rId3" Type="http://schemas.openxmlformats.org/officeDocument/2006/relationships/hyperlink" Target="https://companiesmarketcap.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8.xml.rels><?xml version="1.0" encoding="UTF-8" standalone="yes"?>
<Relationships xmlns="http://schemas.openxmlformats.org/package/2006/relationships"><Relationship Id="rId8" Type="http://schemas.openxmlformats.org/officeDocument/2006/relationships/image" Target="../media/image98.jpg"/><Relationship Id="rId13" Type="http://schemas.openxmlformats.org/officeDocument/2006/relationships/image" Target="../media/image103.jpeg"/><Relationship Id="rId3" Type="http://schemas.openxmlformats.org/officeDocument/2006/relationships/image" Target="../media/image93.png"/><Relationship Id="rId7" Type="http://schemas.openxmlformats.org/officeDocument/2006/relationships/image" Target="../media/image97.jpeg"/><Relationship Id="rId12" Type="http://schemas.openxmlformats.org/officeDocument/2006/relationships/image" Target="../media/image102.jpeg"/><Relationship Id="rId2" Type="http://schemas.openxmlformats.org/officeDocument/2006/relationships/notesSlide" Target="../notesSlides/notesSlide4.xml"/><Relationship Id="rId16" Type="http://schemas.openxmlformats.org/officeDocument/2006/relationships/image" Target="../media/image106.jpg"/><Relationship Id="rId1" Type="http://schemas.openxmlformats.org/officeDocument/2006/relationships/slideLayout" Target="../slideLayouts/slideLayout2.xml"/><Relationship Id="rId6" Type="http://schemas.openxmlformats.org/officeDocument/2006/relationships/image" Target="../media/image96.jpeg"/><Relationship Id="rId11" Type="http://schemas.openxmlformats.org/officeDocument/2006/relationships/image" Target="../media/image101.jpeg"/><Relationship Id="rId5" Type="http://schemas.openxmlformats.org/officeDocument/2006/relationships/image" Target="../media/image95.jpeg"/><Relationship Id="rId15" Type="http://schemas.openxmlformats.org/officeDocument/2006/relationships/image" Target="../media/image105.jpeg"/><Relationship Id="rId10" Type="http://schemas.openxmlformats.org/officeDocument/2006/relationships/image" Target="../media/image100.jpeg"/><Relationship Id="rId4" Type="http://schemas.openxmlformats.org/officeDocument/2006/relationships/image" Target="../media/image94.jpeg"/><Relationship Id="rId9" Type="http://schemas.openxmlformats.org/officeDocument/2006/relationships/image" Target="../media/image99.jpeg"/><Relationship Id="rId1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hyperlink" Target="mailto:huangqun@pku.edu.cn" TargetMode="External"/><Relationship Id="rId7" Type="http://schemas.openxmlformats.org/officeDocument/2006/relationships/hyperlink" Target="mailto:leo.cao@stu.pku.edu.c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jeremyguo@pku.edu.cn" TargetMode="External"/><Relationship Id="rId5" Type="http://schemas.openxmlformats.org/officeDocument/2006/relationships/hyperlink" Target="mailto:nightzz1@163.com" TargetMode="External"/><Relationship Id="rId4" Type="http://schemas.openxmlformats.org/officeDocument/2006/relationships/hyperlink" Target="mailto:magicine_maker_21@stu.pku.edu.c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2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bilibili.com/video/BV1jz421C7Js" TargetMode="External"/><Relationship Id="rId4" Type="http://schemas.openxmlformats.org/officeDocument/2006/relationships/image" Target="../media/image1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en.wikipedia.org/wiki/Global_Internet_usag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2.png"/><Relationship Id="rId4"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134.jpeg"/><Relationship Id="rId7"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3.jpeg"/></Relationships>
</file>

<file path=ppt/slides/_rels/slide4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hyperlink" Target="https://www.visualcapitalist.com/how-much-data-is-generated-each-day/" TargetMode="External"/><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statista.com/statistics/871513/worldwide-data-created/" TargetMode="External"/><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2.jpeg"/><Relationship Id="rId7" Type="http://schemas.openxmlformats.org/officeDocument/2006/relationships/image" Target="../media/image156.jpe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jpeg"/><Relationship Id="rId4" Type="http://schemas.openxmlformats.org/officeDocument/2006/relationships/image" Target="../media/image153.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hyperlink" Target="https://www.gnu.org/software/libc/manual/pdf/libc.pdf" TargetMode="Externa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1.jpeg"/><Relationship Id="rId7" Type="http://schemas.openxmlformats.org/officeDocument/2006/relationships/image" Target="../media/image165.jpe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jpeg"/><Relationship Id="rId5" Type="http://schemas.openxmlformats.org/officeDocument/2006/relationships/image" Target="../media/image163.png"/><Relationship Id="rId4" Type="http://schemas.openxmlformats.org/officeDocument/2006/relationships/image" Target="../media/image162.jpg"/></Relationships>
</file>

<file path=ppt/slides/_rels/slide53.xml.rels><?xml version="1.0" encoding="UTF-8" standalone="yes"?>
<Relationships xmlns="http://schemas.openxmlformats.org/package/2006/relationships"><Relationship Id="rId3" Type="http://schemas.openxmlformats.org/officeDocument/2006/relationships/hyperlink" Target="https://gdpr-info.eu/" TargetMode="External"/><Relationship Id="rId7" Type="http://schemas.openxmlformats.org/officeDocument/2006/relationships/image" Target="../media/image170.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5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183.jpeg"/><Relationship Id="rId4" Type="http://schemas.openxmlformats.org/officeDocument/2006/relationships/image" Target="../media/image1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aia.cs.umass.edu/kurose_ross/ppt.php"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91.jpeg"/><Relationship Id="rId13" Type="http://schemas.openxmlformats.org/officeDocument/2006/relationships/image" Target="../media/image196.png"/><Relationship Id="rId3" Type="http://schemas.openxmlformats.org/officeDocument/2006/relationships/image" Target="../media/image186.png"/><Relationship Id="rId7" Type="http://schemas.openxmlformats.org/officeDocument/2006/relationships/image" Target="../media/image190.png"/><Relationship Id="rId12" Type="http://schemas.openxmlformats.org/officeDocument/2006/relationships/image" Target="../media/image195.jpe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97.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hyperlink" Target="http://www.nets-fia.net/"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www.htrdc.com/gjszx/tzgg/2794.shtml" TargetMode="External"/><Relationship Id="rId3" Type="http://schemas.openxmlformats.org/officeDocument/2006/relationships/image" Target="../media/image201.jpeg"/><Relationship Id="rId7" Type="http://schemas.openxmlformats.org/officeDocument/2006/relationships/image" Target="../media/image205.png"/><Relationship Id="rId2" Type="http://schemas.openxmlformats.org/officeDocument/2006/relationships/image" Target="../media/image200.jpeg"/><Relationship Id="rId1" Type="http://schemas.openxmlformats.org/officeDocument/2006/relationships/slideLayout" Target="../slideLayouts/slideLayout2.xml"/><Relationship Id="rId6" Type="http://schemas.openxmlformats.org/officeDocument/2006/relationships/image" Target="../media/image204.jpeg"/><Relationship Id="rId5" Type="http://schemas.openxmlformats.org/officeDocument/2006/relationships/image" Target="../media/image203.png"/><Relationship Id="rId4" Type="http://schemas.openxmlformats.org/officeDocument/2006/relationships/image" Target="../media/image202.jpeg"/><Relationship Id="rId9" Type="http://schemas.openxmlformats.org/officeDocument/2006/relationships/image" Target="../media/image206.png"/></Relationships>
</file>

<file path=ppt/slides/_rels/slide6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1.jpg"/><Relationship Id="rId5" Type="http://schemas.openxmlformats.org/officeDocument/2006/relationships/image" Target="../media/image210.png"/><Relationship Id="rId4" Type="http://schemas.openxmlformats.org/officeDocument/2006/relationships/image" Target="../media/image20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5.jpeg"/></Relationships>
</file>

<file path=ppt/slides/_rels/slide6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8.png"/><Relationship Id="rId4" Type="http://schemas.openxmlformats.org/officeDocument/2006/relationships/image" Target="../media/image217.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chinesemooc.org/mooc/488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githubs.c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73.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28.jpeg"/><Relationship Id="rId13" Type="http://schemas.openxmlformats.org/officeDocument/2006/relationships/image" Target="../media/image233.png"/><Relationship Id="rId3" Type="http://schemas.openxmlformats.org/officeDocument/2006/relationships/image" Target="../media/image223.jpeg"/><Relationship Id="rId7" Type="http://schemas.openxmlformats.org/officeDocument/2006/relationships/image" Target="../media/image227.jpeg"/><Relationship Id="rId12" Type="http://schemas.openxmlformats.org/officeDocument/2006/relationships/image" Target="../media/image232.jpe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26.jpeg"/><Relationship Id="rId11" Type="http://schemas.openxmlformats.org/officeDocument/2006/relationships/image" Target="../media/image231.jpeg"/><Relationship Id="rId5" Type="http://schemas.openxmlformats.org/officeDocument/2006/relationships/image" Target="../media/image225.jpeg"/><Relationship Id="rId10" Type="http://schemas.openxmlformats.org/officeDocument/2006/relationships/image" Target="../media/image230.jpeg"/><Relationship Id="rId4" Type="http://schemas.openxmlformats.org/officeDocument/2006/relationships/image" Target="../media/image224.jpeg"/><Relationship Id="rId9" Type="http://schemas.openxmlformats.org/officeDocument/2006/relationships/image" Target="../media/image229.jpeg"/><Relationship Id="rId14" Type="http://schemas.openxmlformats.org/officeDocument/2006/relationships/image" Target="../media/image234.jpeg"/></Relationships>
</file>

<file path=ppt/slides/_rels/slide75.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internetsociety.org/internet/history-internet/brief-history-intern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du.n2sys.cn/"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8AEE2-6D1B-4B28-876F-25FD57B5D779}"/>
              </a:ext>
            </a:extLst>
          </p:cNvPr>
          <p:cNvSpPr>
            <a:spLocks noGrp="1"/>
          </p:cNvSpPr>
          <p:nvPr>
            <p:ph type="ctrTitle"/>
          </p:nvPr>
        </p:nvSpPr>
        <p:spPr/>
        <p:txBody>
          <a:bodyPr/>
          <a:lstStyle/>
          <a:p>
            <a:r>
              <a:rPr lang="zh-CN" altLang="en-US" dirty="0"/>
              <a:t>计算机网络</a:t>
            </a:r>
            <a:r>
              <a:rPr lang="en-US" altLang="zh-CN" dirty="0"/>
              <a:t>-2024</a:t>
            </a:r>
            <a:r>
              <a:rPr lang="zh-CN" altLang="en-US" dirty="0"/>
              <a:t>秋</a:t>
            </a:r>
          </a:p>
        </p:txBody>
      </p:sp>
      <p:sp>
        <p:nvSpPr>
          <p:cNvPr id="3" name="副标题 2">
            <a:extLst>
              <a:ext uri="{FF2B5EF4-FFF2-40B4-BE49-F238E27FC236}">
                <a16:creationId xmlns:a16="http://schemas.microsoft.com/office/drawing/2014/main" id="{9B4E8012-4902-4069-95F3-543B3EE4DCE0}"/>
              </a:ext>
            </a:extLst>
          </p:cNvPr>
          <p:cNvSpPr>
            <a:spLocks noGrp="1"/>
          </p:cNvSpPr>
          <p:nvPr>
            <p:ph type="subTitle" idx="1"/>
          </p:nvPr>
        </p:nvSpPr>
        <p:spPr/>
        <p:txBody>
          <a:bodyPr/>
          <a:lstStyle/>
          <a:p>
            <a:r>
              <a:rPr lang="zh-CN" altLang="en-US" dirty="0"/>
              <a:t>教师：黄群</a:t>
            </a:r>
            <a:endParaRPr lang="en-US" altLang="zh-CN" dirty="0"/>
          </a:p>
          <a:p>
            <a:r>
              <a:rPr lang="en-US" altLang="zh-CN" dirty="0">
                <a:hlinkClick r:id="rId2"/>
              </a:rPr>
              <a:t>huangqun@pku.edu.cn</a:t>
            </a:r>
            <a:endParaRPr lang="en-US" altLang="zh-CN" dirty="0"/>
          </a:p>
        </p:txBody>
      </p:sp>
      <p:sp>
        <p:nvSpPr>
          <p:cNvPr id="4" name="灯片编号占位符 3">
            <a:extLst>
              <a:ext uri="{FF2B5EF4-FFF2-40B4-BE49-F238E27FC236}">
                <a16:creationId xmlns:a16="http://schemas.microsoft.com/office/drawing/2014/main" id="{257C2E22-4D38-4B16-A6D1-8AF0CFEE5B79}"/>
              </a:ext>
            </a:extLst>
          </p:cNvPr>
          <p:cNvSpPr>
            <a:spLocks noGrp="1"/>
          </p:cNvSpPr>
          <p:nvPr>
            <p:ph type="sldNum" sz="quarter" idx="11"/>
          </p:nvPr>
        </p:nvSpPr>
        <p:spPr/>
        <p:txBody>
          <a:bodyPr/>
          <a:lstStyle/>
          <a:p>
            <a:pPr>
              <a:defRPr/>
            </a:pPr>
            <a:fld id="{35DD5A66-9C2F-42FF-B09E-B62E67AA1448}" type="slidenum">
              <a:rPr lang="en-US" smtClean="0"/>
              <a:pPr>
                <a:defRPr/>
              </a:pPr>
              <a:t>1</a:t>
            </a:fld>
            <a:endParaRPr lang="en-US" dirty="0"/>
          </a:p>
        </p:txBody>
      </p:sp>
    </p:spTree>
    <p:extLst>
      <p:ext uri="{BB962C8B-B14F-4D97-AF65-F5344CB8AC3E}">
        <p14:creationId xmlns:p14="http://schemas.microsoft.com/office/powerpoint/2010/main" val="353587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0CAA4-1658-43A3-BDD6-B7F693C16524}"/>
              </a:ext>
            </a:extLst>
          </p:cNvPr>
          <p:cNvSpPr>
            <a:spLocks noGrp="1"/>
          </p:cNvSpPr>
          <p:nvPr>
            <p:ph type="title"/>
          </p:nvPr>
        </p:nvSpPr>
        <p:spPr/>
        <p:txBody>
          <a:bodyPr/>
          <a:lstStyle/>
          <a:p>
            <a:r>
              <a:rPr lang="zh-CN" altLang="en-US" dirty="0"/>
              <a:t>关于考试</a:t>
            </a:r>
          </a:p>
        </p:txBody>
      </p:sp>
      <p:sp>
        <p:nvSpPr>
          <p:cNvPr id="3" name="内容占位符 2">
            <a:extLst>
              <a:ext uri="{FF2B5EF4-FFF2-40B4-BE49-F238E27FC236}">
                <a16:creationId xmlns:a16="http://schemas.microsoft.com/office/drawing/2014/main" id="{9816B687-FDD2-41AB-9D4C-00D50B75D67A}"/>
              </a:ext>
            </a:extLst>
          </p:cNvPr>
          <p:cNvSpPr>
            <a:spLocks noGrp="1"/>
          </p:cNvSpPr>
          <p:nvPr>
            <p:ph idx="1"/>
          </p:nvPr>
        </p:nvSpPr>
        <p:spPr/>
        <p:txBody>
          <a:bodyPr/>
          <a:lstStyle/>
          <a:p>
            <a:r>
              <a:rPr lang="en-US" altLang="zh-CN" dirty="0"/>
              <a:t>8-10</a:t>
            </a:r>
            <a:r>
              <a:rPr lang="zh-CN" altLang="en-US" dirty="0"/>
              <a:t>道大题，每题≥</a:t>
            </a:r>
            <a:r>
              <a:rPr lang="en-US" altLang="zh-CN" dirty="0"/>
              <a:t>1</a:t>
            </a:r>
            <a:r>
              <a:rPr lang="zh-CN" altLang="en-US" dirty="0"/>
              <a:t>道小题</a:t>
            </a:r>
            <a:endParaRPr lang="en-US" altLang="zh-CN" dirty="0"/>
          </a:p>
          <a:p>
            <a:r>
              <a:rPr lang="zh-CN" altLang="en-US" dirty="0"/>
              <a:t>题型：</a:t>
            </a:r>
            <a:r>
              <a:rPr lang="zh-CN" altLang="zh-CN" dirty="0"/>
              <a:t>名词解释、辨析与简答、计算与证明</a:t>
            </a:r>
            <a:endParaRPr lang="en-US" altLang="zh-CN" dirty="0"/>
          </a:p>
          <a:p>
            <a:r>
              <a:rPr lang="zh-CN" altLang="en-US" dirty="0"/>
              <a:t>提供考试范围、复习课</a:t>
            </a:r>
            <a:endParaRPr lang="en-US" altLang="zh-CN" dirty="0"/>
          </a:p>
          <a:p>
            <a:r>
              <a:rPr lang="en-US" altLang="zh-CN" dirty="0"/>
              <a:t>Tips</a:t>
            </a:r>
            <a:r>
              <a:rPr lang="zh-CN" altLang="en-US" dirty="0"/>
              <a:t>：不要最后时刻才开始复习、大四同学不要有侥幸心理</a:t>
            </a:r>
            <a:endParaRPr lang="en-US" altLang="zh-CN" dirty="0"/>
          </a:p>
          <a:p>
            <a:endParaRPr lang="zh-CN" altLang="en-US" dirty="0"/>
          </a:p>
        </p:txBody>
      </p:sp>
      <p:sp>
        <p:nvSpPr>
          <p:cNvPr id="4" name="灯片编号占位符 3">
            <a:extLst>
              <a:ext uri="{FF2B5EF4-FFF2-40B4-BE49-F238E27FC236}">
                <a16:creationId xmlns:a16="http://schemas.microsoft.com/office/drawing/2014/main" id="{9A82EE57-E5E5-408D-AD8D-8204CA98FF19}"/>
              </a:ext>
            </a:extLst>
          </p:cNvPr>
          <p:cNvSpPr>
            <a:spLocks noGrp="1"/>
          </p:cNvSpPr>
          <p:nvPr>
            <p:ph type="sldNum" sz="quarter" idx="11"/>
          </p:nvPr>
        </p:nvSpPr>
        <p:spPr/>
        <p:txBody>
          <a:bodyPr/>
          <a:lstStyle/>
          <a:p>
            <a:pPr>
              <a:defRPr/>
            </a:pPr>
            <a:fld id="{3FFE790D-BCFB-4008-9260-CA63AEE325FD}" type="slidenum">
              <a:rPr lang="en-US" smtClean="0"/>
              <a:pPr>
                <a:defRPr/>
              </a:pPr>
              <a:t>10</a:t>
            </a:fld>
            <a:endParaRPr lang="en-US" dirty="0"/>
          </a:p>
        </p:txBody>
      </p:sp>
      <p:sp>
        <p:nvSpPr>
          <p:cNvPr id="11" name="文本框 10">
            <a:extLst>
              <a:ext uri="{FF2B5EF4-FFF2-40B4-BE49-F238E27FC236}">
                <a16:creationId xmlns:a16="http://schemas.microsoft.com/office/drawing/2014/main" id="{2B70DF87-C730-4D93-9F69-671A5DCA26E0}"/>
              </a:ext>
            </a:extLst>
          </p:cNvPr>
          <p:cNvSpPr txBox="1"/>
          <p:nvPr/>
        </p:nvSpPr>
        <p:spPr>
          <a:xfrm>
            <a:off x="9850717" y="5522054"/>
            <a:ext cx="2262158" cy="646331"/>
          </a:xfrm>
          <a:prstGeom prst="rect">
            <a:avLst/>
          </a:prstGeom>
          <a:noFill/>
        </p:spPr>
        <p:txBody>
          <a:bodyPr wrap="none" rtlCol="0">
            <a:spAutoFit/>
          </a:bodyPr>
          <a:lstStyle/>
          <a:p>
            <a:pPr algn="ctr"/>
            <a:r>
              <a:rPr lang="zh-CN" altLang="en-US" dirty="0">
                <a:solidFill>
                  <a:srgbClr val="FF0000"/>
                </a:solidFill>
              </a:rPr>
              <a:t>历史数据仅供参考，</a:t>
            </a:r>
            <a:endParaRPr lang="en-US" altLang="zh-CN" dirty="0">
              <a:solidFill>
                <a:srgbClr val="FF0000"/>
              </a:solidFill>
            </a:endParaRPr>
          </a:p>
          <a:p>
            <a:pPr algn="ctr"/>
            <a:r>
              <a:rPr lang="zh-CN" altLang="en-US" dirty="0">
                <a:solidFill>
                  <a:srgbClr val="FF0000"/>
                </a:solidFill>
              </a:rPr>
              <a:t>不构成选课建议</a:t>
            </a:r>
          </a:p>
        </p:txBody>
      </p:sp>
      <p:graphicFrame>
        <p:nvGraphicFramePr>
          <p:cNvPr id="12" name="表格 11">
            <a:extLst>
              <a:ext uri="{FF2B5EF4-FFF2-40B4-BE49-F238E27FC236}">
                <a16:creationId xmlns:a16="http://schemas.microsoft.com/office/drawing/2014/main" id="{357CDBF7-9D6E-4A0F-A4DF-52999A3DB95A}"/>
              </a:ext>
            </a:extLst>
          </p:cNvPr>
          <p:cNvGraphicFramePr>
            <a:graphicFrameLocks noGrp="1"/>
          </p:cNvGraphicFramePr>
          <p:nvPr>
            <p:extLst>
              <p:ext uri="{D42A27DB-BD31-4B8C-83A1-F6EECF244321}">
                <p14:modId xmlns:p14="http://schemas.microsoft.com/office/powerpoint/2010/main" val="3732415698"/>
              </p:ext>
            </p:extLst>
          </p:nvPr>
        </p:nvGraphicFramePr>
        <p:xfrm>
          <a:off x="1155432" y="4566939"/>
          <a:ext cx="8128001" cy="74168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023046409"/>
                    </a:ext>
                  </a:extLst>
                </a:gridCol>
                <a:gridCol w="1161143">
                  <a:extLst>
                    <a:ext uri="{9D8B030D-6E8A-4147-A177-3AD203B41FA5}">
                      <a16:colId xmlns:a16="http://schemas.microsoft.com/office/drawing/2014/main" val="1173505394"/>
                    </a:ext>
                  </a:extLst>
                </a:gridCol>
                <a:gridCol w="1161143">
                  <a:extLst>
                    <a:ext uri="{9D8B030D-6E8A-4147-A177-3AD203B41FA5}">
                      <a16:colId xmlns:a16="http://schemas.microsoft.com/office/drawing/2014/main" val="1529002925"/>
                    </a:ext>
                  </a:extLst>
                </a:gridCol>
                <a:gridCol w="1161143">
                  <a:extLst>
                    <a:ext uri="{9D8B030D-6E8A-4147-A177-3AD203B41FA5}">
                      <a16:colId xmlns:a16="http://schemas.microsoft.com/office/drawing/2014/main" val="10392949"/>
                    </a:ext>
                  </a:extLst>
                </a:gridCol>
                <a:gridCol w="1161143">
                  <a:extLst>
                    <a:ext uri="{9D8B030D-6E8A-4147-A177-3AD203B41FA5}">
                      <a16:colId xmlns:a16="http://schemas.microsoft.com/office/drawing/2014/main" val="3687325329"/>
                    </a:ext>
                  </a:extLst>
                </a:gridCol>
                <a:gridCol w="1161143">
                  <a:extLst>
                    <a:ext uri="{9D8B030D-6E8A-4147-A177-3AD203B41FA5}">
                      <a16:colId xmlns:a16="http://schemas.microsoft.com/office/drawing/2014/main" val="3542731143"/>
                    </a:ext>
                  </a:extLst>
                </a:gridCol>
                <a:gridCol w="1161143">
                  <a:extLst>
                    <a:ext uri="{9D8B030D-6E8A-4147-A177-3AD203B41FA5}">
                      <a16:colId xmlns:a16="http://schemas.microsoft.com/office/drawing/2014/main" val="3094868825"/>
                    </a:ext>
                  </a:extLst>
                </a:gridCol>
              </a:tblGrid>
              <a:tr h="370840">
                <a:tc>
                  <a:txBody>
                    <a:bodyPr/>
                    <a:lstStyle/>
                    <a:p>
                      <a:r>
                        <a:rPr lang="zh-CN" altLang="en-US" dirty="0"/>
                        <a:t>成绩</a:t>
                      </a:r>
                    </a:p>
                  </a:txBody>
                  <a:tcPr/>
                </a:tc>
                <a:tc>
                  <a:txBody>
                    <a:bodyPr/>
                    <a:lstStyle/>
                    <a:p>
                      <a:pPr algn="ctr"/>
                      <a:r>
                        <a:rPr lang="en-US" altLang="zh-CN" dirty="0"/>
                        <a:t>&lt;60</a:t>
                      </a:r>
                      <a:endParaRPr lang="zh-CN" altLang="en-US" dirty="0"/>
                    </a:p>
                  </a:txBody>
                  <a:tcPr/>
                </a:tc>
                <a:tc>
                  <a:txBody>
                    <a:bodyPr/>
                    <a:lstStyle/>
                    <a:p>
                      <a:pPr algn="ctr"/>
                      <a:r>
                        <a:rPr lang="en-US" altLang="zh-CN" dirty="0"/>
                        <a:t>60-70</a:t>
                      </a:r>
                      <a:endParaRPr lang="zh-CN" altLang="en-US" dirty="0"/>
                    </a:p>
                  </a:txBody>
                  <a:tcPr/>
                </a:tc>
                <a:tc>
                  <a:txBody>
                    <a:bodyPr/>
                    <a:lstStyle/>
                    <a:p>
                      <a:pPr algn="ctr"/>
                      <a:r>
                        <a:rPr lang="en-US" altLang="zh-CN" dirty="0"/>
                        <a:t>70-80</a:t>
                      </a:r>
                      <a:endParaRPr lang="zh-CN" altLang="en-US" dirty="0"/>
                    </a:p>
                  </a:txBody>
                  <a:tcPr/>
                </a:tc>
                <a:tc>
                  <a:txBody>
                    <a:bodyPr/>
                    <a:lstStyle/>
                    <a:p>
                      <a:pPr algn="ctr"/>
                      <a:r>
                        <a:rPr lang="en-US" altLang="zh-CN" dirty="0"/>
                        <a:t>80-90</a:t>
                      </a:r>
                      <a:endParaRPr lang="zh-CN" altLang="en-US" dirty="0"/>
                    </a:p>
                  </a:txBody>
                  <a:tcPr/>
                </a:tc>
                <a:tc>
                  <a:txBody>
                    <a:bodyPr/>
                    <a:lstStyle/>
                    <a:p>
                      <a:pPr algn="ctr"/>
                      <a:r>
                        <a:rPr lang="en-US" altLang="zh-CN" dirty="0"/>
                        <a:t>90-95</a:t>
                      </a:r>
                      <a:endParaRPr lang="zh-CN" altLang="en-US" dirty="0"/>
                    </a:p>
                  </a:txBody>
                  <a:tcPr/>
                </a:tc>
                <a:tc>
                  <a:txBody>
                    <a:bodyPr/>
                    <a:lstStyle/>
                    <a:p>
                      <a:pPr algn="ctr"/>
                      <a:r>
                        <a:rPr lang="en-US" altLang="zh-CN" dirty="0"/>
                        <a:t>&gt;95</a:t>
                      </a:r>
                      <a:endParaRPr lang="zh-CN" altLang="en-US" dirty="0"/>
                    </a:p>
                  </a:txBody>
                  <a:tcPr/>
                </a:tc>
                <a:extLst>
                  <a:ext uri="{0D108BD9-81ED-4DB2-BD59-A6C34878D82A}">
                    <a16:rowId xmlns:a16="http://schemas.microsoft.com/office/drawing/2014/main" val="58946518"/>
                  </a:ext>
                </a:extLst>
              </a:tr>
              <a:tr h="370840">
                <a:tc>
                  <a:txBody>
                    <a:bodyPr/>
                    <a:lstStyle/>
                    <a:p>
                      <a:r>
                        <a:rPr lang="zh-CN" altLang="en-US" dirty="0"/>
                        <a:t>人数</a:t>
                      </a:r>
                    </a:p>
                  </a:txBody>
                  <a:tcPr/>
                </a:tc>
                <a:tc>
                  <a:txBody>
                    <a:bodyPr/>
                    <a:lstStyle/>
                    <a:p>
                      <a:pPr algn="ctr"/>
                      <a:r>
                        <a:rPr lang="en-US" altLang="zh-CN" dirty="0"/>
                        <a:t>5</a:t>
                      </a:r>
                      <a:endParaRPr lang="zh-CN" altLang="en-US" dirty="0"/>
                    </a:p>
                  </a:txBody>
                  <a:tcPr/>
                </a:tc>
                <a:tc>
                  <a:txBody>
                    <a:bodyPr/>
                    <a:lstStyle/>
                    <a:p>
                      <a:pPr algn="ctr"/>
                      <a:r>
                        <a:rPr lang="en-US" altLang="zh-CN" dirty="0"/>
                        <a:t>11</a:t>
                      </a:r>
                      <a:endParaRPr lang="zh-CN" altLang="en-US" dirty="0"/>
                    </a:p>
                  </a:txBody>
                  <a:tcPr/>
                </a:tc>
                <a:tc>
                  <a:txBody>
                    <a:bodyPr/>
                    <a:lstStyle/>
                    <a:p>
                      <a:pPr algn="ctr"/>
                      <a:r>
                        <a:rPr lang="en-US" altLang="zh-CN" dirty="0"/>
                        <a:t>34</a:t>
                      </a:r>
                      <a:endParaRPr lang="zh-CN" altLang="en-US" dirty="0"/>
                    </a:p>
                  </a:txBody>
                  <a:tcPr/>
                </a:tc>
                <a:tc>
                  <a:txBody>
                    <a:bodyPr/>
                    <a:lstStyle/>
                    <a:p>
                      <a:pPr algn="ctr"/>
                      <a:r>
                        <a:rPr lang="en-US" altLang="zh-CN" dirty="0"/>
                        <a:t>81</a:t>
                      </a:r>
                      <a:endParaRPr lang="zh-CN" altLang="en-US" dirty="0"/>
                    </a:p>
                  </a:txBody>
                  <a:tcPr/>
                </a:tc>
                <a:tc>
                  <a:txBody>
                    <a:bodyPr/>
                    <a:lstStyle/>
                    <a:p>
                      <a:pPr algn="ctr"/>
                      <a:r>
                        <a:rPr lang="en-US" altLang="zh-CN" dirty="0"/>
                        <a:t>48</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724618185"/>
                  </a:ext>
                </a:extLst>
              </a:tr>
            </a:tbl>
          </a:graphicData>
        </a:graphic>
      </p:graphicFrame>
      <p:sp>
        <p:nvSpPr>
          <p:cNvPr id="13" name="文本框 12">
            <a:extLst>
              <a:ext uri="{FF2B5EF4-FFF2-40B4-BE49-F238E27FC236}">
                <a16:creationId xmlns:a16="http://schemas.microsoft.com/office/drawing/2014/main" id="{C99E8F0F-617B-4BBC-8052-55F063EE0A38}"/>
              </a:ext>
            </a:extLst>
          </p:cNvPr>
          <p:cNvSpPr txBox="1"/>
          <p:nvPr/>
        </p:nvSpPr>
        <p:spPr>
          <a:xfrm>
            <a:off x="340153" y="4114587"/>
            <a:ext cx="9712916" cy="369332"/>
          </a:xfrm>
          <a:prstGeom prst="rect">
            <a:avLst/>
          </a:prstGeom>
          <a:noFill/>
        </p:spPr>
        <p:txBody>
          <a:bodyPr wrap="none" rtlCol="0">
            <a:spAutoFit/>
          </a:bodyPr>
          <a:lstStyle/>
          <a:p>
            <a:pPr algn="ctr"/>
            <a:r>
              <a:rPr lang="en-US" altLang="zh-CN" dirty="0">
                <a:solidFill>
                  <a:srgbClr val="0070C0"/>
                </a:solidFill>
              </a:rPr>
              <a:t>2023</a:t>
            </a:r>
            <a:r>
              <a:rPr lang="zh-CN" altLang="en-US" dirty="0">
                <a:solidFill>
                  <a:srgbClr val="0070C0"/>
                </a:solidFill>
              </a:rPr>
              <a:t>年成绩分布：</a:t>
            </a:r>
            <a:r>
              <a:rPr lang="en-US" altLang="zh-CN" dirty="0">
                <a:solidFill>
                  <a:srgbClr val="0070C0"/>
                </a:solidFill>
              </a:rPr>
              <a:t>200</a:t>
            </a:r>
            <a:r>
              <a:rPr lang="zh-CN" altLang="en-US" dirty="0">
                <a:solidFill>
                  <a:srgbClr val="0070C0"/>
                </a:solidFill>
              </a:rPr>
              <a:t>人选课，退课</a:t>
            </a:r>
            <a:r>
              <a:rPr lang="en-US" altLang="zh-CN" dirty="0">
                <a:solidFill>
                  <a:srgbClr val="0070C0"/>
                </a:solidFill>
              </a:rPr>
              <a:t>16</a:t>
            </a:r>
            <a:r>
              <a:rPr lang="zh-CN" altLang="en-US" dirty="0">
                <a:solidFill>
                  <a:srgbClr val="0070C0"/>
                </a:solidFill>
              </a:rPr>
              <a:t>人，</a:t>
            </a:r>
            <a:r>
              <a:rPr lang="en-US" altLang="zh-CN" dirty="0">
                <a:solidFill>
                  <a:srgbClr val="0070C0"/>
                </a:solidFill>
              </a:rPr>
              <a:t>4</a:t>
            </a:r>
            <a:r>
              <a:rPr lang="zh-CN" altLang="en-US" dirty="0">
                <a:solidFill>
                  <a:srgbClr val="0070C0"/>
                </a:solidFill>
              </a:rPr>
              <a:t>人休学</a:t>
            </a:r>
            <a:r>
              <a:rPr lang="en-US" altLang="zh-CN" dirty="0">
                <a:solidFill>
                  <a:srgbClr val="0070C0"/>
                </a:solidFill>
              </a:rPr>
              <a:t>/</a:t>
            </a:r>
            <a:r>
              <a:rPr lang="zh-CN" altLang="en-US" dirty="0">
                <a:solidFill>
                  <a:srgbClr val="0070C0"/>
                </a:solidFill>
              </a:rPr>
              <a:t>缓考，优秀率（</a:t>
            </a:r>
            <a:r>
              <a:rPr lang="en-US" altLang="zh-CN" dirty="0">
                <a:solidFill>
                  <a:srgbClr val="0070C0"/>
                </a:solidFill>
              </a:rPr>
              <a:t>&gt;=85</a:t>
            </a:r>
            <a:r>
              <a:rPr lang="zh-CN" altLang="en-US" dirty="0">
                <a:solidFill>
                  <a:srgbClr val="0070C0"/>
                </a:solidFill>
              </a:rPr>
              <a:t>分</a:t>
            </a:r>
            <a:r>
              <a:rPr lang="en-US" altLang="zh-CN" dirty="0">
                <a:solidFill>
                  <a:srgbClr val="0070C0"/>
                </a:solidFill>
              </a:rPr>
              <a:t>) 50%</a:t>
            </a:r>
            <a:r>
              <a:rPr lang="zh-CN" altLang="en-US" dirty="0">
                <a:solidFill>
                  <a:srgbClr val="0070C0"/>
                </a:solidFill>
              </a:rPr>
              <a:t>，</a:t>
            </a:r>
            <a:r>
              <a:rPr lang="en-US" altLang="zh-CN" dirty="0">
                <a:solidFill>
                  <a:srgbClr val="0070C0"/>
                </a:solidFill>
              </a:rPr>
              <a:t>5</a:t>
            </a:r>
            <a:r>
              <a:rPr lang="zh-CN" altLang="en-US" dirty="0">
                <a:solidFill>
                  <a:srgbClr val="0070C0"/>
                </a:solidFill>
              </a:rPr>
              <a:t>人不及格</a:t>
            </a:r>
          </a:p>
        </p:txBody>
      </p:sp>
    </p:spTree>
    <p:extLst>
      <p:ext uri="{BB962C8B-B14F-4D97-AF65-F5344CB8AC3E}">
        <p14:creationId xmlns:p14="http://schemas.microsoft.com/office/powerpoint/2010/main" val="174394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21019-A497-4AD3-8690-0FE03BAA3930}"/>
              </a:ext>
            </a:extLst>
          </p:cNvPr>
          <p:cNvSpPr>
            <a:spLocks noGrp="1"/>
          </p:cNvSpPr>
          <p:nvPr>
            <p:ph type="title"/>
          </p:nvPr>
        </p:nvSpPr>
        <p:spPr/>
        <p:txBody>
          <a:bodyPr/>
          <a:lstStyle/>
          <a:p>
            <a:r>
              <a:rPr lang="zh-CN" altLang="en-US" dirty="0"/>
              <a:t>课程要求</a:t>
            </a:r>
          </a:p>
        </p:txBody>
      </p:sp>
      <p:sp>
        <p:nvSpPr>
          <p:cNvPr id="3" name="内容占位符 2">
            <a:extLst>
              <a:ext uri="{FF2B5EF4-FFF2-40B4-BE49-F238E27FC236}">
                <a16:creationId xmlns:a16="http://schemas.microsoft.com/office/drawing/2014/main" id="{5D9F3609-15BF-48B6-B4F9-2F6B94738989}"/>
              </a:ext>
            </a:extLst>
          </p:cNvPr>
          <p:cNvSpPr>
            <a:spLocks noGrp="1"/>
          </p:cNvSpPr>
          <p:nvPr>
            <p:ph idx="1"/>
          </p:nvPr>
        </p:nvSpPr>
        <p:spPr>
          <a:xfrm>
            <a:off x="609600" y="1417638"/>
            <a:ext cx="10972800" cy="4525963"/>
          </a:xfrm>
        </p:spPr>
        <p:txBody>
          <a:bodyPr/>
          <a:lstStyle/>
          <a:p>
            <a:r>
              <a:rPr lang="en-US" altLang="zh-CN" sz="2400" dirty="0"/>
              <a:t>Lab</a:t>
            </a:r>
            <a:r>
              <a:rPr lang="zh-CN" altLang="en-US" sz="2400" dirty="0"/>
              <a:t>作业严禁抄袭代码</a:t>
            </a:r>
            <a:endParaRPr lang="en-US" altLang="zh-CN" sz="2400" dirty="0"/>
          </a:p>
          <a:p>
            <a:pPr lvl="1"/>
            <a:r>
              <a:rPr lang="zh-CN" altLang="en-US" sz="2000" dirty="0"/>
              <a:t>一经发现，当次作业</a:t>
            </a:r>
            <a:r>
              <a:rPr lang="en-US" altLang="zh-CN" sz="2000" dirty="0"/>
              <a:t>0</a:t>
            </a:r>
            <a:r>
              <a:rPr lang="zh-CN" altLang="en-US" sz="2000" dirty="0"/>
              <a:t>分处理，</a:t>
            </a:r>
            <a:r>
              <a:rPr lang="zh-CN" altLang="en-US" sz="2000" dirty="0">
                <a:solidFill>
                  <a:srgbClr val="FF0000"/>
                </a:solidFill>
              </a:rPr>
              <a:t>提供代码方与抄袭代码方均</a:t>
            </a:r>
            <a:r>
              <a:rPr lang="en-US" altLang="zh-CN" sz="2000" dirty="0">
                <a:solidFill>
                  <a:srgbClr val="FF0000"/>
                </a:solidFill>
              </a:rPr>
              <a:t>0</a:t>
            </a:r>
            <a:r>
              <a:rPr lang="zh-CN" altLang="en-US" sz="2000" dirty="0">
                <a:solidFill>
                  <a:srgbClr val="FF0000"/>
                </a:solidFill>
              </a:rPr>
              <a:t>分！</a:t>
            </a:r>
            <a:endParaRPr lang="en-US" altLang="zh-CN" sz="2000" dirty="0">
              <a:solidFill>
                <a:srgbClr val="FF0000"/>
              </a:solidFill>
            </a:endParaRPr>
          </a:p>
          <a:p>
            <a:pPr lvl="1"/>
            <a:r>
              <a:rPr lang="zh-CN" altLang="en-US" sz="2000" dirty="0"/>
              <a:t>注意“参考”他人代码的界限：修改函数、变量名也属于抄袭</a:t>
            </a:r>
            <a:endParaRPr lang="en-US" altLang="zh-CN" sz="2000" dirty="0"/>
          </a:p>
          <a:p>
            <a:pPr lvl="1"/>
            <a:r>
              <a:rPr lang="zh-CN" altLang="en-US" sz="2000" dirty="0"/>
              <a:t>请勿直接使用网上代码（</a:t>
            </a:r>
            <a:r>
              <a:rPr lang="zh-CN" altLang="en-US" sz="2000" dirty="0">
                <a:solidFill>
                  <a:srgbClr val="FF0000"/>
                </a:solidFill>
              </a:rPr>
              <a:t>尤其往年代码</a:t>
            </a:r>
            <a:r>
              <a:rPr lang="zh-CN" altLang="en-US" sz="2000" dirty="0"/>
              <a:t>）</a:t>
            </a:r>
            <a:endParaRPr lang="en-US" altLang="zh-CN" sz="2000" dirty="0"/>
          </a:p>
          <a:p>
            <a:r>
              <a:rPr lang="zh-CN" altLang="en-US" sz="2400" dirty="0"/>
              <a:t>课堂不点名</a:t>
            </a:r>
            <a:endParaRPr lang="en-US" altLang="zh-CN" sz="2400" dirty="0"/>
          </a:p>
          <a:p>
            <a:pPr lvl="1"/>
            <a:r>
              <a:rPr lang="zh-CN" altLang="en-US" sz="2000" dirty="0"/>
              <a:t>如果你认为这个时间段有比听课更有价值的事情，</a:t>
            </a:r>
            <a:r>
              <a:rPr lang="en-US" altLang="zh-CN" sz="2000" dirty="0">
                <a:solidFill>
                  <a:srgbClr val="FF0000"/>
                </a:solidFill>
              </a:rPr>
              <a:t>200%</a:t>
            </a:r>
            <a:r>
              <a:rPr lang="zh-CN" altLang="en-US" sz="2000" dirty="0"/>
              <a:t>鼓励去尝试</a:t>
            </a:r>
            <a:endParaRPr lang="en-US" altLang="zh-CN" sz="2000" dirty="0"/>
          </a:p>
          <a:p>
            <a:r>
              <a:rPr lang="zh-CN" altLang="en-US" sz="2400" dirty="0"/>
              <a:t>但如果选择前来听课，请不要影响正常教学秩序</a:t>
            </a:r>
            <a:endParaRPr lang="en-US" altLang="zh-CN" sz="2400" dirty="0"/>
          </a:p>
          <a:p>
            <a:pPr lvl="1"/>
            <a:r>
              <a:rPr lang="zh-CN" altLang="en-US" sz="2000" dirty="0"/>
              <a:t>如：聊天、打游戏</a:t>
            </a:r>
            <a:r>
              <a:rPr lang="en-US" altLang="zh-CN" sz="2000" dirty="0"/>
              <a:t>/</a:t>
            </a:r>
            <a:r>
              <a:rPr lang="zh-CN" altLang="en-US" sz="2000" dirty="0"/>
              <a:t>看视频、随意走动、睡觉打鼾、大声敲键盘。。。</a:t>
            </a:r>
            <a:endParaRPr lang="en-US" altLang="zh-CN" sz="2000" dirty="0"/>
          </a:p>
          <a:p>
            <a:r>
              <a:rPr lang="zh-CN" altLang="en-US" sz="2400" dirty="0"/>
              <a:t>本课程面向大部分同学开设，并非</a:t>
            </a:r>
            <a:r>
              <a:rPr lang="zh-CN" altLang="en-US" sz="2400" dirty="0">
                <a:solidFill>
                  <a:srgbClr val="FF0000"/>
                </a:solidFill>
              </a:rPr>
              <a:t>王者局</a:t>
            </a:r>
            <a:endParaRPr lang="en-US" altLang="zh-CN" sz="2400" dirty="0">
              <a:solidFill>
                <a:srgbClr val="FF0000"/>
              </a:solidFill>
            </a:endParaRPr>
          </a:p>
          <a:p>
            <a:pPr lvl="1"/>
            <a:r>
              <a:rPr lang="zh-CN" altLang="en-US" sz="2000" dirty="0">
                <a:solidFill>
                  <a:srgbClr val="FF0000"/>
                </a:solidFill>
              </a:rPr>
              <a:t>从零开始</a:t>
            </a:r>
            <a:r>
              <a:rPr lang="zh-CN" altLang="en-US" sz="2000" dirty="0"/>
              <a:t>讲解计算机网络</a:t>
            </a:r>
            <a:endParaRPr lang="en-US" altLang="zh-CN" sz="2000" dirty="0"/>
          </a:p>
          <a:p>
            <a:pPr lvl="1"/>
            <a:r>
              <a:rPr lang="zh-CN" altLang="en-US" sz="2000" dirty="0"/>
              <a:t>如果认为内容过于浅显，欢迎选修实验班</a:t>
            </a:r>
            <a:br>
              <a:rPr lang="en-US" altLang="zh-CN" sz="2000" dirty="0"/>
            </a:br>
            <a:r>
              <a:rPr lang="zh-CN" altLang="en-US" sz="2000" dirty="0"/>
              <a:t>（秋季实验班：许辰人老师</a:t>
            </a:r>
            <a:r>
              <a:rPr lang="en-US" altLang="zh-CN" sz="2000" dirty="0"/>
              <a:t> /</a:t>
            </a:r>
            <a:r>
              <a:rPr lang="zh-CN" altLang="en-US" sz="2000" dirty="0"/>
              <a:t> 春季实验班：边凯归老师 </a:t>
            </a:r>
            <a:r>
              <a:rPr lang="en-US" altLang="zh-CN" sz="2000" dirty="0"/>
              <a:t>/ </a:t>
            </a:r>
            <a:r>
              <a:rPr lang="zh-CN" altLang="en-US" sz="2000" dirty="0"/>
              <a:t>春季普通班：吴文斐老师）</a:t>
            </a:r>
          </a:p>
        </p:txBody>
      </p:sp>
      <p:sp>
        <p:nvSpPr>
          <p:cNvPr id="4" name="灯片编号占位符 3">
            <a:extLst>
              <a:ext uri="{FF2B5EF4-FFF2-40B4-BE49-F238E27FC236}">
                <a16:creationId xmlns:a16="http://schemas.microsoft.com/office/drawing/2014/main" id="{98AE2253-EF87-4707-97E6-F9395FD567AD}"/>
              </a:ext>
            </a:extLst>
          </p:cNvPr>
          <p:cNvSpPr>
            <a:spLocks noGrp="1"/>
          </p:cNvSpPr>
          <p:nvPr>
            <p:ph type="sldNum" sz="quarter" idx="11"/>
          </p:nvPr>
        </p:nvSpPr>
        <p:spPr/>
        <p:txBody>
          <a:bodyPr/>
          <a:lstStyle/>
          <a:p>
            <a:pPr>
              <a:defRPr/>
            </a:pPr>
            <a:fld id="{3FFE790D-BCFB-4008-9260-CA63AEE325FD}" type="slidenum">
              <a:rPr lang="en-US" smtClean="0"/>
              <a:pPr>
                <a:defRPr/>
              </a:pPr>
              <a:t>11</a:t>
            </a:fld>
            <a:endParaRPr lang="en-US" dirty="0"/>
          </a:p>
        </p:txBody>
      </p:sp>
    </p:spTree>
    <p:extLst>
      <p:ext uri="{BB962C8B-B14F-4D97-AF65-F5344CB8AC3E}">
        <p14:creationId xmlns:p14="http://schemas.microsoft.com/office/powerpoint/2010/main" val="253014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D56E4-68FF-4C53-8D63-7E993045F333}"/>
              </a:ext>
            </a:extLst>
          </p:cNvPr>
          <p:cNvSpPr>
            <a:spLocks noGrp="1"/>
          </p:cNvSpPr>
          <p:nvPr>
            <p:ph type="title"/>
          </p:nvPr>
        </p:nvSpPr>
        <p:spPr/>
        <p:txBody>
          <a:bodyPr/>
          <a:lstStyle/>
          <a:p>
            <a:r>
              <a:rPr lang="zh-CN" altLang="en-US" dirty="0"/>
              <a:t>答疑系统</a:t>
            </a:r>
          </a:p>
        </p:txBody>
      </p:sp>
      <p:sp>
        <p:nvSpPr>
          <p:cNvPr id="3" name="内容占位符 2">
            <a:extLst>
              <a:ext uri="{FF2B5EF4-FFF2-40B4-BE49-F238E27FC236}">
                <a16:creationId xmlns:a16="http://schemas.microsoft.com/office/drawing/2014/main" id="{076A7AC8-9BAA-44C9-9BEB-C60DD6C29A22}"/>
              </a:ext>
            </a:extLst>
          </p:cNvPr>
          <p:cNvSpPr>
            <a:spLocks noGrp="1"/>
          </p:cNvSpPr>
          <p:nvPr>
            <p:ph idx="1"/>
          </p:nvPr>
        </p:nvSpPr>
        <p:spPr/>
        <p:txBody>
          <a:bodyPr/>
          <a:lstStyle/>
          <a:p>
            <a:r>
              <a:rPr lang="en-US" altLang="zh-CN" dirty="0">
                <a:hlinkClick r:id="rId2"/>
              </a:rPr>
              <a:t>https://piazza.com/pku.edu.cn/fall2024/04834210</a:t>
            </a:r>
            <a:r>
              <a:rPr lang="en-US" altLang="zh-CN" dirty="0"/>
              <a:t> </a:t>
            </a:r>
          </a:p>
          <a:p>
            <a:r>
              <a:rPr lang="zh-CN" altLang="en-US" dirty="0"/>
              <a:t>答疑优先级：</a:t>
            </a:r>
            <a:r>
              <a:rPr lang="en-US" altLang="zh-CN" dirty="0"/>
              <a:t>Piazza</a:t>
            </a:r>
            <a:r>
              <a:rPr lang="zh-CN" altLang="en-US" dirty="0"/>
              <a:t>系统 </a:t>
            </a:r>
            <a:r>
              <a:rPr lang="en-US" altLang="zh-CN" dirty="0"/>
              <a:t>&gt; </a:t>
            </a:r>
            <a:r>
              <a:rPr lang="zh-CN" altLang="en-US" dirty="0"/>
              <a:t>微信群 </a:t>
            </a:r>
            <a:r>
              <a:rPr lang="en-US" altLang="zh-CN" dirty="0"/>
              <a:t>&gt; </a:t>
            </a:r>
            <a:r>
              <a:rPr lang="zh-CN" altLang="en-US" dirty="0"/>
              <a:t>私信助教</a:t>
            </a:r>
            <a:endParaRPr lang="en-US" altLang="zh-CN" dirty="0"/>
          </a:p>
          <a:p>
            <a:pPr lvl="1"/>
            <a:r>
              <a:rPr lang="en-US" altLang="zh-CN" dirty="0"/>
              <a:t>Piazza</a:t>
            </a:r>
            <a:r>
              <a:rPr lang="zh-CN" altLang="en-US" dirty="0"/>
              <a:t>与微信群请实名，课程组有权不回答非实名提问</a:t>
            </a:r>
            <a:endParaRPr lang="en-US" altLang="zh-CN" dirty="0"/>
          </a:p>
          <a:p>
            <a:pPr lvl="1"/>
            <a:r>
              <a:rPr lang="zh-CN" altLang="en-US" dirty="0"/>
              <a:t>课程组不回应树洞问题</a:t>
            </a:r>
            <a:endParaRPr lang="en-US" altLang="zh-CN" dirty="0"/>
          </a:p>
          <a:p>
            <a:r>
              <a:rPr lang="zh-CN" altLang="en-US" dirty="0"/>
              <a:t>一些基础问题（如</a:t>
            </a:r>
            <a:r>
              <a:rPr lang="en-US" altLang="zh-CN" dirty="0"/>
              <a:t>C</a:t>
            </a:r>
            <a:r>
              <a:rPr lang="zh-CN" altLang="en-US" dirty="0"/>
              <a:t>语言编程），请先自行查阅文档</a:t>
            </a:r>
            <a:endParaRPr lang="en-US" altLang="zh-CN" dirty="0"/>
          </a:p>
          <a:p>
            <a:r>
              <a:rPr lang="zh-CN" altLang="en-US" dirty="0"/>
              <a:t>不要让助教帮忙</a:t>
            </a:r>
            <a:r>
              <a:rPr lang="en-US" altLang="zh-CN" dirty="0"/>
              <a:t>debug</a:t>
            </a:r>
          </a:p>
        </p:txBody>
      </p:sp>
      <p:sp>
        <p:nvSpPr>
          <p:cNvPr id="4" name="灯片编号占位符 3">
            <a:extLst>
              <a:ext uri="{FF2B5EF4-FFF2-40B4-BE49-F238E27FC236}">
                <a16:creationId xmlns:a16="http://schemas.microsoft.com/office/drawing/2014/main" id="{FF32F68F-D078-474C-A9F4-875572D26406}"/>
              </a:ext>
            </a:extLst>
          </p:cNvPr>
          <p:cNvSpPr>
            <a:spLocks noGrp="1"/>
          </p:cNvSpPr>
          <p:nvPr>
            <p:ph type="sldNum" sz="quarter" idx="11"/>
          </p:nvPr>
        </p:nvSpPr>
        <p:spPr/>
        <p:txBody>
          <a:bodyPr/>
          <a:lstStyle/>
          <a:p>
            <a:pPr>
              <a:defRPr/>
            </a:pPr>
            <a:fld id="{3FFE790D-BCFB-4008-9260-CA63AEE325FD}" type="slidenum">
              <a:rPr lang="en-US" smtClean="0"/>
              <a:pPr>
                <a:defRPr/>
              </a:pPr>
              <a:t>12</a:t>
            </a:fld>
            <a:endParaRPr lang="en-US" dirty="0"/>
          </a:p>
        </p:txBody>
      </p:sp>
    </p:spTree>
    <p:extLst>
      <p:ext uri="{BB962C8B-B14F-4D97-AF65-F5344CB8AC3E}">
        <p14:creationId xmlns:p14="http://schemas.microsoft.com/office/powerpoint/2010/main" val="1583731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7405C-DFCD-432E-A7C3-D49B64C055FC}"/>
              </a:ext>
            </a:extLst>
          </p:cNvPr>
          <p:cNvSpPr>
            <a:spLocks noGrp="1"/>
          </p:cNvSpPr>
          <p:nvPr>
            <p:ph type="title"/>
          </p:nvPr>
        </p:nvSpPr>
        <p:spPr/>
        <p:txBody>
          <a:bodyPr/>
          <a:lstStyle/>
          <a:p>
            <a:r>
              <a:rPr lang="zh-CN" altLang="en-US" dirty="0"/>
              <a:t>通信网络</a:t>
            </a:r>
          </a:p>
        </p:txBody>
      </p:sp>
      <p:sp>
        <p:nvSpPr>
          <p:cNvPr id="3" name="内容占位符 2">
            <a:extLst>
              <a:ext uri="{FF2B5EF4-FFF2-40B4-BE49-F238E27FC236}">
                <a16:creationId xmlns:a16="http://schemas.microsoft.com/office/drawing/2014/main" id="{2144076E-0E1E-4BAC-978B-FCEDB8B29808}"/>
              </a:ext>
            </a:extLst>
          </p:cNvPr>
          <p:cNvSpPr>
            <a:spLocks noGrp="1"/>
          </p:cNvSpPr>
          <p:nvPr>
            <p:ph idx="1"/>
          </p:nvPr>
        </p:nvSpPr>
        <p:spPr/>
        <p:txBody>
          <a:bodyPr/>
          <a:lstStyle/>
          <a:p>
            <a:r>
              <a:rPr lang="zh-CN" altLang="en-US" sz="1800" dirty="0"/>
              <a:t>网络</a:t>
            </a:r>
            <a:r>
              <a:rPr lang="en-US" altLang="zh-CN" sz="1800" dirty="0"/>
              <a:t>(Network)</a:t>
            </a:r>
            <a:r>
              <a:rPr lang="zh-CN" altLang="en-US" sz="1800" dirty="0"/>
              <a:t>：结点 </a:t>
            </a:r>
            <a:r>
              <a:rPr lang="en-US" altLang="zh-CN" sz="1800" dirty="0"/>
              <a:t>(Node) + </a:t>
            </a:r>
            <a:r>
              <a:rPr lang="zh-CN" altLang="en-US" sz="1800" dirty="0"/>
              <a:t>链路 </a:t>
            </a:r>
            <a:r>
              <a:rPr lang="en-US" altLang="zh-CN" sz="1800" dirty="0"/>
              <a:t>(Link)</a:t>
            </a:r>
          </a:p>
          <a:p>
            <a:pPr lvl="1"/>
            <a:r>
              <a:rPr lang="zh-CN" altLang="en-US" sz="1400" dirty="0"/>
              <a:t>可以被抽象为图（</a:t>
            </a:r>
            <a:r>
              <a:rPr lang="en-US" altLang="zh-CN" sz="1400" dirty="0"/>
              <a:t>Graph</a:t>
            </a:r>
            <a:r>
              <a:rPr lang="zh-CN" altLang="en-US" sz="1400" dirty="0"/>
              <a:t>）</a:t>
            </a:r>
            <a:endParaRPr lang="en-US" altLang="zh-CN" sz="1400" dirty="0"/>
          </a:p>
          <a:p>
            <a:r>
              <a:rPr lang="zh-CN" altLang="en-US" sz="1800" dirty="0"/>
              <a:t>通信网络：通过链路，在结点间进行内容传递</a:t>
            </a:r>
            <a:endParaRPr lang="en-US" altLang="zh-CN" sz="1800" dirty="0"/>
          </a:p>
          <a:p>
            <a:r>
              <a:rPr lang="zh-CN" altLang="en-US" sz="1800" dirty="0"/>
              <a:t>计算机诞生之前，各类网络已经存在：烽火台、驿站、公路、电报、电话</a:t>
            </a:r>
            <a:r>
              <a:rPr lang="en-US" altLang="zh-CN" sz="1800" dirty="0"/>
              <a:t>…</a:t>
            </a:r>
          </a:p>
          <a:p>
            <a:endParaRPr lang="zh-CN" altLang="en-US" sz="2400" dirty="0"/>
          </a:p>
        </p:txBody>
      </p:sp>
      <p:sp>
        <p:nvSpPr>
          <p:cNvPr id="4" name="灯片编号占位符 3">
            <a:extLst>
              <a:ext uri="{FF2B5EF4-FFF2-40B4-BE49-F238E27FC236}">
                <a16:creationId xmlns:a16="http://schemas.microsoft.com/office/drawing/2014/main" id="{E1DE7B4C-5EB6-41E1-9E03-25902AE633E3}"/>
              </a:ext>
            </a:extLst>
          </p:cNvPr>
          <p:cNvSpPr>
            <a:spLocks noGrp="1"/>
          </p:cNvSpPr>
          <p:nvPr>
            <p:ph type="sldNum" sz="quarter" idx="11"/>
          </p:nvPr>
        </p:nvSpPr>
        <p:spPr/>
        <p:txBody>
          <a:bodyPr/>
          <a:lstStyle/>
          <a:p>
            <a:pPr>
              <a:defRPr/>
            </a:pPr>
            <a:fld id="{3FFE790D-BCFB-4008-9260-CA63AEE325FD}" type="slidenum">
              <a:rPr lang="en-US" smtClean="0"/>
              <a:pPr>
                <a:defRPr/>
              </a:pPr>
              <a:t>13</a:t>
            </a:fld>
            <a:endParaRPr lang="en-US" dirty="0"/>
          </a:p>
        </p:txBody>
      </p:sp>
      <p:pic>
        <p:nvPicPr>
          <p:cNvPr id="5" name="Picture 2" descr="Image:本地电话网网状网结构示意图.jpg">
            <a:extLst>
              <a:ext uri="{FF2B5EF4-FFF2-40B4-BE49-F238E27FC236}">
                <a16:creationId xmlns:a16="http://schemas.microsoft.com/office/drawing/2014/main" id="{C7DCFC2B-144D-49BA-B5B0-54DA2EDC6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777" y="4510436"/>
            <a:ext cx="2365540" cy="18957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世界物流公司排名怎么样？第一名居然不是UPS">
            <a:extLst>
              <a:ext uri="{FF2B5EF4-FFF2-40B4-BE49-F238E27FC236}">
                <a16:creationId xmlns:a16="http://schemas.microsoft.com/office/drawing/2014/main" id="{FD440D49-570B-43CA-8BD0-EA5DFDEC4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701" y="4838857"/>
            <a:ext cx="2741956" cy="1504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blog.geohey.com/content/images/2018/04/g4.png">
            <a:extLst>
              <a:ext uri="{FF2B5EF4-FFF2-40B4-BE49-F238E27FC236}">
                <a16:creationId xmlns:a16="http://schemas.microsoft.com/office/drawing/2014/main" id="{FC6DF2A7-FA1C-40EE-B043-2D2980016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690" y="3414712"/>
            <a:ext cx="5090223" cy="298608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10DAE6D-5436-443F-9F99-86A66D84FDBF}"/>
              </a:ext>
            </a:extLst>
          </p:cNvPr>
          <p:cNvSpPr txBox="1"/>
          <p:nvPr/>
        </p:nvSpPr>
        <p:spPr>
          <a:xfrm>
            <a:off x="208264" y="4510436"/>
            <a:ext cx="1005403" cy="338554"/>
          </a:xfrm>
          <a:prstGeom prst="rect">
            <a:avLst/>
          </a:prstGeom>
          <a:noFill/>
        </p:spPr>
        <p:txBody>
          <a:bodyPr wrap="none" rtlCol="0">
            <a:spAutoFit/>
          </a:bodyPr>
          <a:lstStyle/>
          <a:p>
            <a:r>
              <a:rPr lang="zh-CN" altLang="en-US" sz="1600" dirty="0">
                <a:solidFill>
                  <a:srgbClr val="0070C0"/>
                </a:solidFill>
              </a:rPr>
              <a:t>电话网络</a:t>
            </a:r>
          </a:p>
        </p:txBody>
      </p:sp>
      <p:sp>
        <p:nvSpPr>
          <p:cNvPr id="9" name="文本框 8">
            <a:extLst>
              <a:ext uri="{FF2B5EF4-FFF2-40B4-BE49-F238E27FC236}">
                <a16:creationId xmlns:a16="http://schemas.microsoft.com/office/drawing/2014/main" id="{E50B3433-0750-460E-BFE3-5D9DFB08496E}"/>
              </a:ext>
            </a:extLst>
          </p:cNvPr>
          <p:cNvSpPr txBox="1"/>
          <p:nvPr/>
        </p:nvSpPr>
        <p:spPr>
          <a:xfrm>
            <a:off x="10776228" y="3062870"/>
            <a:ext cx="1415772" cy="338554"/>
          </a:xfrm>
          <a:prstGeom prst="rect">
            <a:avLst/>
          </a:prstGeom>
          <a:noFill/>
        </p:spPr>
        <p:txBody>
          <a:bodyPr wrap="none" rtlCol="0">
            <a:spAutoFit/>
          </a:bodyPr>
          <a:lstStyle/>
          <a:p>
            <a:r>
              <a:rPr lang="zh-CN" altLang="en-US" sz="1600" dirty="0">
                <a:solidFill>
                  <a:srgbClr val="0070C0"/>
                </a:solidFill>
              </a:rPr>
              <a:t>中国高铁网络</a:t>
            </a:r>
          </a:p>
        </p:txBody>
      </p:sp>
      <p:sp>
        <p:nvSpPr>
          <p:cNvPr id="10" name="文本框 9">
            <a:extLst>
              <a:ext uri="{FF2B5EF4-FFF2-40B4-BE49-F238E27FC236}">
                <a16:creationId xmlns:a16="http://schemas.microsoft.com/office/drawing/2014/main" id="{8375C276-E6F9-4AED-8242-12760528A079}"/>
              </a:ext>
            </a:extLst>
          </p:cNvPr>
          <p:cNvSpPr txBox="1"/>
          <p:nvPr/>
        </p:nvSpPr>
        <p:spPr>
          <a:xfrm>
            <a:off x="5639581" y="4451939"/>
            <a:ext cx="1005403" cy="338554"/>
          </a:xfrm>
          <a:prstGeom prst="rect">
            <a:avLst/>
          </a:prstGeom>
          <a:noFill/>
        </p:spPr>
        <p:txBody>
          <a:bodyPr wrap="none" rtlCol="0">
            <a:spAutoFit/>
          </a:bodyPr>
          <a:lstStyle/>
          <a:p>
            <a:r>
              <a:rPr lang="zh-CN" altLang="en-US" sz="1600" dirty="0">
                <a:solidFill>
                  <a:srgbClr val="0070C0"/>
                </a:solidFill>
              </a:rPr>
              <a:t>物流网络</a:t>
            </a:r>
          </a:p>
        </p:txBody>
      </p:sp>
      <p:pic>
        <p:nvPicPr>
          <p:cNvPr id="12" name="图片 11">
            <a:extLst>
              <a:ext uri="{FF2B5EF4-FFF2-40B4-BE49-F238E27FC236}">
                <a16:creationId xmlns:a16="http://schemas.microsoft.com/office/drawing/2014/main" id="{E436D021-173D-4A8D-A192-16452FABE18F}"/>
              </a:ext>
            </a:extLst>
          </p:cNvPr>
          <p:cNvPicPr>
            <a:picLocks noChangeAspect="1"/>
          </p:cNvPicPr>
          <p:nvPr/>
        </p:nvPicPr>
        <p:blipFill>
          <a:blip r:embed="rId5"/>
          <a:stretch>
            <a:fillRect/>
          </a:stretch>
        </p:blipFill>
        <p:spPr>
          <a:xfrm>
            <a:off x="2352969" y="3038559"/>
            <a:ext cx="2921352" cy="1646234"/>
          </a:xfrm>
          <a:prstGeom prst="rect">
            <a:avLst/>
          </a:prstGeom>
        </p:spPr>
      </p:pic>
      <p:sp>
        <p:nvSpPr>
          <p:cNvPr id="13" name="文本框 12">
            <a:extLst>
              <a:ext uri="{FF2B5EF4-FFF2-40B4-BE49-F238E27FC236}">
                <a16:creationId xmlns:a16="http://schemas.microsoft.com/office/drawing/2014/main" id="{576FE5A8-4827-4FC6-86BF-18C8D2771FE9}"/>
              </a:ext>
            </a:extLst>
          </p:cNvPr>
          <p:cNvSpPr txBox="1"/>
          <p:nvPr/>
        </p:nvSpPr>
        <p:spPr>
          <a:xfrm>
            <a:off x="1008483" y="3452704"/>
            <a:ext cx="1415772" cy="338554"/>
          </a:xfrm>
          <a:prstGeom prst="rect">
            <a:avLst/>
          </a:prstGeom>
          <a:noFill/>
        </p:spPr>
        <p:txBody>
          <a:bodyPr wrap="none" rtlCol="0">
            <a:spAutoFit/>
          </a:bodyPr>
          <a:lstStyle/>
          <a:p>
            <a:r>
              <a:rPr lang="zh-CN" altLang="en-US" sz="1600" dirty="0">
                <a:solidFill>
                  <a:srgbClr val="0070C0"/>
                </a:solidFill>
              </a:rPr>
              <a:t>全球航运网络</a:t>
            </a:r>
          </a:p>
        </p:txBody>
      </p:sp>
      <p:pic>
        <p:nvPicPr>
          <p:cNvPr id="11" name="图片 10">
            <a:extLst>
              <a:ext uri="{FF2B5EF4-FFF2-40B4-BE49-F238E27FC236}">
                <a16:creationId xmlns:a16="http://schemas.microsoft.com/office/drawing/2014/main" id="{4862BE38-48F3-4FF9-A740-5B3981BDA97F}"/>
              </a:ext>
            </a:extLst>
          </p:cNvPr>
          <p:cNvPicPr>
            <a:picLocks noChangeAspect="1"/>
          </p:cNvPicPr>
          <p:nvPr/>
        </p:nvPicPr>
        <p:blipFill>
          <a:blip r:embed="rId6"/>
          <a:stretch>
            <a:fillRect/>
          </a:stretch>
        </p:blipFill>
        <p:spPr>
          <a:xfrm>
            <a:off x="8991600" y="824311"/>
            <a:ext cx="2462994" cy="2020918"/>
          </a:xfrm>
          <a:prstGeom prst="rect">
            <a:avLst/>
          </a:prstGeom>
        </p:spPr>
      </p:pic>
      <p:sp>
        <p:nvSpPr>
          <p:cNvPr id="14" name="文本框 13">
            <a:extLst>
              <a:ext uri="{FF2B5EF4-FFF2-40B4-BE49-F238E27FC236}">
                <a16:creationId xmlns:a16="http://schemas.microsoft.com/office/drawing/2014/main" id="{A615AA36-B841-4AF5-B85A-448F52C6FB62}"/>
              </a:ext>
            </a:extLst>
          </p:cNvPr>
          <p:cNvSpPr txBox="1"/>
          <p:nvPr/>
        </p:nvSpPr>
        <p:spPr>
          <a:xfrm>
            <a:off x="9515211" y="479113"/>
            <a:ext cx="1415772" cy="338554"/>
          </a:xfrm>
          <a:prstGeom prst="rect">
            <a:avLst/>
          </a:prstGeom>
          <a:noFill/>
        </p:spPr>
        <p:txBody>
          <a:bodyPr wrap="none" rtlCol="0">
            <a:spAutoFit/>
          </a:bodyPr>
          <a:lstStyle/>
          <a:p>
            <a:r>
              <a:rPr lang="zh-CN" altLang="en-US" sz="1600" dirty="0">
                <a:solidFill>
                  <a:srgbClr val="0070C0"/>
                </a:solidFill>
              </a:rPr>
              <a:t>秦朝驰道网络</a:t>
            </a:r>
          </a:p>
        </p:txBody>
      </p:sp>
    </p:spTree>
    <p:extLst>
      <p:ext uri="{BB962C8B-B14F-4D97-AF65-F5344CB8AC3E}">
        <p14:creationId xmlns:p14="http://schemas.microsoft.com/office/powerpoint/2010/main" val="363380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A6E47-BF84-406A-8268-80A601F7EF3D}"/>
              </a:ext>
            </a:extLst>
          </p:cNvPr>
          <p:cNvSpPr>
            <a:spLocks noGrp="1"/>
          </p:cNvSpPr>
          <p:nvPr>
            <p:ph type="title"/>
          </p:nvPr>
        </p:nvSpPr>
        <p:spPr/>
        <p:txBody>
          <a:bodyPr/>
          <a:lstStyle/>
          <a:p>
            <a:r>
              <a:rPr lang="zh-CN" altLang="en-US" dirty="0"/>
              <a:t>计算机网络</a:t>
            </a:r>
          </a:p>
        </p:txBody>
      </p:sp>
      <p:sp>
        <p:nvSpPr>
          <p:cNvPr id="3" name="内容占位符 2">
            <a:extLst>
              <a:ext uri="{FF2B5EF4-FFF2-40B4-BE49-F238E27FC236}">
                <a16:creationId xmlns:a16="http://schemas.microsoft.com/office/drawing/2014/main" id="{4641CDB3-F403-4C02-B51E-AE437E929D39}"/>
              </a:ext>
            </a:extLst>
          </p:cNvPr>
          <p:cNvSpPr>
            <a:spLocks noGrp="1"/>
          </p:cNvSpPr>
          <p:nvPr>
            <p:ph idx="1"/>
          </p:nvPr>
        </p:nvSpPr>
        <p:spPr/>
        <p:txBody>
          <a:bodyPr/>
          <a:lstStyle/>
          <a:p>
            <a:r>
              <a:rPr lang="zh-CN" altLang="en-US" dirty="0"/>
              <a:t>结点：各类计算设备</a:t>
            </a:r>
            <a:endParaRPr lang="en-US" altLang="zh-CN" dirty="0"/>
          </a:p>
          <a:p>
            <a:pPr lvl="1"/>
            <a:r>
              <a:rPr lang="zh-CN" altLang="en-US" dirty="0"/>
              <a:t>个人计算机、服务器、手机</a:t>
            </a:r>
            <a:endParaRPr lang="en-US" altLang="zh-CN" dirty="0"/>
          </a:p>
          <a:p>
            <a:pPr lvl="1"/>
            <a:r>
              <a:rPr lang="zh-CN" altLang="en-US" dirty="0"/>
              <a:t>路由器、交换机</a:t>
            </a:r>
            <a:endParaRPr lang="en-US" altLang="zh-CN" dirty="0"/>
          </a:p>
          <a:p>
            <a:pPr lvl="1"/>
            <a:r>
              <a:rPr lang="zh-CN" altLang="en-US" dirty="0"/>
              <a:t>各类智能设备</a:t>
            </a:r>
            <a:endParaRPr lang="en-US" altLang="zh-CN" dirty="0"/>
          </a:p>
          <a:p>
            <a:r>
              <a:rPr lang="zh-CN" altLang="en-US" dirty="0"/>
              <a:t>链路：</a:t>
            </a:r>
            <a:endParaRPr lang="en-US" altLang="zh-CN" dirty="0"/>
          </a:p>
          <a:p>
            <a:pPr lvl="1"/>
            <a:r>
              <a:rPr lang="zh-CN" altLang="en-US" dirty="0"/>
              <a:t>网线、光纤、无线媒介</a:t>
            </a:r>
            <a:endParaRPr lang="en-US" altLang="zh-CN" dirty="0"/>
          </a:p>
          <a:p>
            <a:r>
              <a:rPr lang="zh-CN" altLang="en-US" dirty="0"/>
              <a:t>传输对象：由</a:t>
            </a:r>
            <a:r>
              <a:rPr lang="en-US" altLang="zh-CN" dirty="0"/>
              <a:t>0/1</a:t>
            </a:r>
            <a:r>
              <a:rPr lang="zh-CN" altLang="en-US" dirty="0"/>
              <a:t>比特构成的数字信息</a:t>
            </a:r>
            <a:endParaRPr lang="en-US" altLang="zh-CN" dirty="0"/>
          </a:p>
          <a:p>
            <a:r>
              <a:rPr lang="zh-CN" altLang="en-US" dirty="0"/>
              <a:t>区别于传统网络</a:t>
            </a:r>
            <a:endParaRPr lang="en-US" altLang="zh-CN" dirty="0"/>
          </a:p>
          <a:p>
            <a:pPr lvl="1"/>
            <a:r>
              <a:rPr lang="zh-CN" altLang="en-US" dirty="0"/>
              <a:t>提供的服务</a:t>
            </a:r>
            <a:endParaRPr lang="en-US" altLang="zh-CN" dirty="0"/>
          </a:p>
          <a:p>
            <a:pPr lvl="2"/>
            <a:r>
              <a:rPr lang="zh-CN" altLang="en-US" dirty="0"/>
              <a:t>主体、功能、接口、内容</a:t>
            </a:r>
            <a:endParaRPr lang="en-US" altLang="zh-CN" dirty="0"/>
          </a:p>
          <a:p>
            <a:pPr lvl="1"/>
            <a:r>
              <a:rPr lang="zh-CN" altLang="en-US" dirty="0"/>
              <a:t>服务质量</a:t>
            </a:r>
            <a:endParaRPr lang="en-US" altLang="zh-CN" dirty="0"/>
          </a:p>
          <a:p>
            <a:pPr lvl="2"/>
            <a:r>
              <a:rPr lang="zh-CN" altLang="en-US" dirty="0"/>
              <a:t>丢失率、带宽、时延、稳定性</a:t>
            </a:r>
            <a:endParaRPr lang="en-US" altLang="zh-CN" dirty="0"/>
          </a:p>
        </p:txBody>
      </p:sp>
      <p:sp>
        <p:nvSpPr>
          <p:cNvPr id="4" name="灯片编号占位符 3">
            <a:extLst>
              <a:ext uri="{FF2B5EF4-FFF2-40B4-BE49-F238E27FC236}">
                <a16:creationId xmlns:a16="http://schemas.microsoft.com/office/drawing/2014/main" id="{95553119-B209-4F49-AB10-647C2F1B9606}"/>
              </a:ext>
            </a:extLst>
          </p:cNvPr>
          <p:cNvSpPr>
            <a:spLocks noGrp="1"/>
          </p:cNvSpPr>
          <p:nvPr>
            <p:ph type="sldNum" sz="quarter" idx="11"/>
          </p:nvPr>
        </p:nvSpPr>
        <p:spPr/>
        <p:txBody>
          <a:bodyPr/>
          <a:lstStyle/>
          <a:p>
            <a:pPr>
              <a:defRPr/>
            </a:pPr>
            <a:fld id="{3FFE790D-BCFB-4008-9260-CA63AEE325FD}" type="slidenum">
              <a:rPr lang="en-US" smtClean="0"/>
              <a:pPr>
                <a:defRPr/>
              </a:pPr>
              <a:t>14</a:t>
            </a:fld>
            <a:endParaRPr lang="en-US" dirty="0"/>
          </a:p>
        </p:txBody>
      </p:sp>
      <p:grpSp>
        <p:nvGrpSpPr>
          <p:cNvPr id="618" name="Group 800">
            <a:extLst>
              <a:ext uri="{FF2B5EF4-FFF2-40B4-BE49-F238E27FC236}">
                <a16:creationId xmlns:a16="http://schemas.microsoft.com/office/drawing/2014/main" id="{64D06D99-4F04-4CD9-9B55-9EED64C37965}"/>
              </a:ext>
            </a:extLst>
          </p:cNvPr>
          <p:cNvGrpSpPr/>
          <p:nvPr/>
        </p:nvGrpSpPr>
        <p:grpSpPr>
          <a:xfrm>
            <a:off x="6576935" y="1317389"/>
            <a:ext cx="5395871" cy="4750089"/>
            <a:chOff x="7211070" y="1381732"/>
            <a:chExt cx="4716352" cy="4906833"/>
          </a:xfrm>
        </p:grpSpPr>
        <p:sp>
          <p:nvSpPr>
            <p:cNvPr id="619" name="Freeform 370">
              <a:extLst>
                <a:ext uri="{FF2B5EF4-FFF2-40B4-BE49-F238E27FC236}">
                  <a16:creationId xmlns:a16="http://schemas.microsoft.com/office/drawing/2014/main" id="{52ADF186-6E4E-4129-AF83-25D814785D6C}"/>
                </a:ext>
              </a:extLst>
            </p:cNvPr>
            <p:cNvSpPr/>
            <p:nvPr/>
          </p:nvSpPr>
          <p:spPr>
            <a:xfrm>
              <a:off x="9048399" y="3278377"/>
              <a:ext cx="1124807" cy="1077683"/>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620" name="Freeform 417">
              <a:extLst>
                <a:ext uri="{FF2B5EF4-FFF2-40B4-BE49-F238E27FC236}">
                  <a16:creationId xmlns:a16="http://schemas.microsoft.com/office/drawing/2014/main" id="{3CECD21B-EDD6-4A21-B04D-30E541999AA0}"/>
                </a:ext>
              </a:extLst>
            </p:cNvPr>
            <p:cNvSpPr/>
            <p:nvPr/>
          </p:nvSpPr>
          <p:spPr bwMode="auto">
            <a:xfrm>
              <a:off x="7211070" y="1782787"/>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C4F0FF"/>
            </a:solidFill>
            <a:ln>
              <a:noFill/>
            </a:ln>
          </p:spPr>
          <p:txBody>
            <a:bodyPr/>
            <a:lstStyle/>
            <a:p>
              <a:endParaRPr lang="en-US" dirty="0"/>
            </a:p>
          </p:txBody>
        </p:sp>
        <p:grpSp>
          <p:nvGrpSpPr>
            <p:cNvPr id="621" name="Group 418">
              <a:extLst>
                <a:ext uri="{FF2B5EF4-FFF2-40B4-BE49-F238E27FC236}">
                  <a16:creationId xmlns:a16="http://schemas.microsoft.com/office/drawing/2014/main" id="{743CB730-49CB-4E3A-A700-5B1A08442D3B}"/>
                </a:ext>
              </a:extLst>
            </p:cNvPr>
            <p:cNvGrpSpPr/>
            <p:nvPr/>
          </p:nvGrpSpPr>
          <p:grpSpPr bwMode="auto">
            <a:xfrm>
              <a:off x="7268561" y="3259155"/>
              <a:ext cx="1458912" cy="933450"/>
              <a:chOff x="2889" y="1631"/>
              <a:chExt cx="980" cy="743"/>
            </a:xfrm>
          </p:grpSpPr>
          <p:sp>
            <p:nvSpPr>
              <p:cNvPr id="650" name="Rectangle 419">
                <a:extLst>
                  <a:ext uri="{FF2B5EF4-FFF2-40B4-BE49-F238E27FC236}">
                    <a16:creationId xmlns:a16="http://schemas.microsoft.com/office/drawing/2014/main" id="{90138F07-B94A-4848-8499-8105C1C311D4}"/>
                  </a:ext>
                </a:extLst>
              </p:cNvPr>
              <p:cNvSpPr>
                <a:spLocks noChangeArrowheads="1"/>
              </p:cNvSpPr>
              <p:nvPr/>
            </p:nvSpPr>
            <p:spPr bwMode="auto">
              <a:xfrm>
                <a:off x="3046" y="1841"/>
                <a:ext cx="663" cy="533"/>
              </a:xfrm>
              <a:prstGeom prst="rect">
                <a:avLst/>
              </a:prstGeom>
              <a:solidFill>
                <a:srgbClr val="C4F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651" name="AutoShape 420">
                <a:extLst>
                  <a:ext uri="{FF2B5EF4-FFF2-40B4-BE49-F238E27FC236}">
                    <a16:creationId xmlns:a16="http://schemas.microsoft.com/office/drawing/2014/main" id="{00BA5404-833C-42C0-BE0F-BD015CDE2B23}"/>
                  </a:ext>
                </a:extLst>
              </p:cNvPr>
              <p:cNvSpPr>
                <a:spLocks noChangeArrowheads="1"/>
              </p:cNvSpPr>
              <p:nvPr/>
            </p:nvSpPr>
            <p:spPr bwMode="auto">
              <a:xfrm>
                <a:off x="2889" y="1631"/>
                <a:ext cx="980" cy="253"/>
              </a:xfrm>
              <a:prstGeom prst="triangle">
                <a:avLst>
                  <a:gd name="adj" fmla="val 50000"/>
                </a:avLst>
              </a:prstGeom>
              <a:solidFill>
                <a:srgbClr val="C4F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2400" dirty="0">
                  <a:solidFill>
                    <a:srgbClr val="00CCFF"/>
                  </a:solidFill>
                  <a:latin typeface="Arial" panose="020B0604020202020204" pitchFamily="34" charset="0"/>
                </a:endParaRPr>
              </a:p>
            </p:txBody>
          </p:sp>
        </p:grpSp>
        <p:sp>
          <p:nvSpPr>
            <p:cNvPr id="622" name="Freeform 427">
              <a:extLst>
                <a:ext uri="{FF2B5EF4-FFF2-40B4-BE49-F238E27FC236}">
                  <a16:creationId xmlns:a16="http://schemas.microsoft.com/office/drawing/2014/main" id="{A8D26576-9F92-49F8-85C2-EB00D27D9863}"/>
                </a:ext>
              </a:extLst>
            </p:cNvPr>
            <p:cNvSpPr/>
            <p:nvPr/>
          </p:nvSpPr>
          <p:spPr bwMode="auto">
            <a:xfrm>
              <a:off x="7852271" y="4648236"/>
              <a:ext cx="2705712" cy="1608445"/>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C4F0FF"/>
            </a:solidFill>
            <a:ln>
              <a:noFill/>
            </a:ln>
          </p:spPr>
          <p:txBody>
            <a:bodyPr/>
            <a:lstStyle/>
            <a:p>
              <a:endParaRPr lang="en-US" dirty="0"/>
            </a:p>
          </p:txBody>
        </p:sp>
        <p:sp>
          <p:nvSpPr>
            <p:cNvPr id="623" name="Text Box 580">
              <a:extLst>
                <a:ext uri="{FF2B5EF4-FFF2-40B4-BE49-F238E27FC236}">
                  <a16:creationId xmlns:a16="http://schemas.microsoft.com/office/drawing/2014/main" id="{EC4E2388-59D7-48CD-AC37-0823D79C779D}"/>
                </a:ext>
              </a:extLst>
            </p:cNvPr>
            <p:cNvSpPr txBox="1">
              <a:spLocks noChangeArrowheads="1"/>
            </p:cNvSpPr>
            <p:nvPr/>
          </p:nvSpPr>
          <p:spPr bwMode="auto">
            <a:xfrm>
              <a:off x="7555447" y="1456963"/>
              <a:ext cx="1339406" cy="41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移动网络</a:t>
              </a:r>
            </a:p>
          </p:txBody>
        </p:sp>
        <p:sp>
          <p:nvSpPr>
            <p:cNvPr id="624" name="Text Box 580">
              <a:extLst>
                <a:ext uri="{FF2B5EF4-FFF2-40B4-BE49-F238E27FC236}">
                  <a16:creationId xmlns:a16="http://schemas.microsoft.com/office/drawing/2014/main" id="{B1913EEB-CAF0-4F0F-AD43-7D3C515B369D}"/>
                </a:ext>
              </a:extLst>
            </p:cNvPr>
            <p:cNvSpPr txBox="1">
              <a:spLocks noChangeArrowheads="1"/>
            </p:cNvSpPr>
            <p:nvPr/>
          </p:nvSpPr>
          <p:spPr bwMode="auto">
            <a:xfrm>
              <a:off x="7552739" y="4182263"/>
              <a:ext cx="1075422" cy="355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家庭网络</a:t>
              </a:r>
              <a:endParaRPr lang="zh-CN" altLang="en-US" sz="1400" dirty="0">
                <a:latin typeface="+mn-lt"/>
                <a:ea typeface="宋体" panose="02010600030101010101" pitchFamily="2" charset="-122"/>
              </a:endParaRPr>
            </a:p>
          </p:txBody>
        </p:sp>
        <p:sp>
          <p:nvSpPr>
            <p:cNvPr id="625" name="Text Box 580">
              <a:extLst>
                <a:ext uri="{FF2B5EF4-FFF2-40B4-BE49-F238E27FC236}">
                  <a16:creationId xmlns:a16="http://schemas.microsoft.com/office/drawing/2014/main" id="{579588CD-D2E9-4306-A107-B976030BB81B}"/>
                </a:ext>
              </a:extLst>
            </p:cNvPr>
            <p:cNvSpPr txBox="1">
              <a:spLocks noChangeArrowheads="1"/>
            </p:cNvSpPr>
            <p:nvPr/>
          </p:nvSpPr>
          <p:spPr bwMode="auto">
            <a:xfrm>
              <a:off x="7487273" y="5938839"/>
              <a:ext cx="1671522"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企业网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校园网</a:t>
              </a:r>
            </a:p>
          </p:txBody>
        </p:sp>
        <p:sp>
          <p:nvSpPr>
            <p:cNvPr id="626" name="Freeform 371">
              <a:extLst>
                <a:ext uri="{FF2B5EF4-FFF2-40B4-BE49-F238E27FC236}">
                  <a16:creationId xmlns:a16="http://schemas.microsoft.com/office/drawing/2014/main" id="{71C31677-9497-4AD1-BBDA-C6439D913C7E}"/>
                </a:ext>
              </a:extLst>
            </p:cNvPr>
            <p:cNvSpPr/>
            <p:nvPr/>
          </p:nvSpPr>
          <p:spPr>
            <a:xfrm>
              <a:off x="10285357" y="3149444"/>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627" name="Group 373">
              <a:extLst>
                <a:ext uri="{FF2B5EF4-FFF2-40B4-BE49-F238E27FC236}">
                  <a16:creationId xmlns:a16="http://schemas.microsoft.com/office/drawing/2014/main" id="{0C979F56-A3F1-496A-AE4E-A89CDC2B8868}"/>
                </a:ext>
              </a:extLst>
            </p:cNvPr>
            <p:cNvGrpSpPr/>
            <p:nvPr/>
          </p:nvGrpSpPr>
          <p:grpSpPr>
            <a:xfrm>
              <a:off x="10900911" y="3897954"/>
              <a:ext cx="687393" cy="721548"/>
              <a:chOff x="5203089" y="1751190"/>
              <a:chExt cx="858331" cy="662414"/>
            </a:xfrm>
          </p:grpSpPr>
          <p:sp>
            <p:nvSpPr>
              <p:cNvPr id="642" name="Freeform 381">
                <a:extLst>
                  <a:ext uri="{FF2B5EF4-FFF2-40B4-BE49-F238E27FC236}">
                    <a16:creationId xmlns:a16="http://schemas.microsoft.com/office/drawing/2014/main" id="{292F973E-29A8-4A9C-A524-017416AFEBA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643" name="Freeform 382">
                <a:extLst>
                  <a:ext uri="{FF2B5EF4-FFF2-40B4-BE49-F238E27FC236}">
                    <a16:creationId xmlns:a16="http://schemas.microsoft.com/office/drawing/2014/main" id="{EC5F702D-D6A1-4862-9328-7BA1CAAC588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cxnSp>
            <p:nvCxnSpPr>
              <p:cNvPr id="644" name="Straight Connector 383">
                <a:extLst>
                  <a:ext uri="{FF2B5EF4-FFF2-40B4-BE49-F238E27FC236}">
                    <a16:creationId xmlns:a16="http://schemas.microsoft.com/office/drawing/2014/main" id="{C63D0914-142A-42C5-BFD2-9E0A2CB07C37}"/>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384">
                <a:extLst>
                  <a:ext uri="{FF2B5EF4-FFF2-40B4-BE49-F238E27FC236}">
                    <a16:creationId xmlns:a16="http://schemas.microsoft.com/office/drawing/2014/main" id="{F399BA88-46F4-4003-B8B2-D546294FE9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385">
                <a:extLst>
                  <a:ext uri="{FF2B5EF4-FFF2-40B4-BE49-F238E27FC236}">
                    <a16:creationId xmlns:a16="http://schemas.microsoft.com/office/drawing/2014/main" id="{25B2A6A9-76C1-4B65-8B1E-79E1073AA0F9}"/>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386">
                <a:extLst>
                  <a:ext uri="{FF2B5EF4-FFF2-40B4-BE49-F238E27FC236}">
                    <a16:creationId xmlns:a16="http://schemas.microsoft.com/office/drawing/2014/main" id="{5FF72677-DDA8-4EAD-ADC6-52333A4C51C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387">
                <a:extLst>
                  <a:ext uri="{FF2B5EF4-FFF2-40B4-BE49-F238E27FC236}">
                    <a16:creationId xmlns:a16="http://schemas.microsoft.com/office/drawing/2014/main" id="{1C634335-F135-4DEB-BBCB-16E669D0B369}"/>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9" name="Straight Connector 388">
                <a:extLst>
                  <a:ext uri="{FF2B5EF4-FFF2-40B4-BE49-F238E27FC236}">
                    <a16:creationId xmlns:a16="http://schemas.microsoft.com/office/drawing/2014/main" id="{C7C65D42-94CB-4D5F-B4D1-BA0202B1975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628" name="Group 390">
              <a:extLst>
                <a:ext uri="{FF2B5EF4-FFF2-40B4-BE49-F238E27FC236}">
                  <a16:creationId xmlns:a16="http://schemas.microsoft.com/office/drawing/2014/main" id="{C2BD7D94-245E-48E6-ABD4-F1CEA7FB1920}"/>
                </a:ext>
              </a:extLst>
            </p:cNvPr>
            <p:cNvGrpSpPr/>
            <p:nvPr/>
          </p:nvGrpSpPr>
          <p:grpSpPr>
            <a:xfrm>
              <a:off x="10834382" y="3164075"/>
              <a:ext cx="594613" cy="648336"/>
              <a:chOff x="5203089" y="1751190"/>
              <a:chExt cx="858331" cy="662414"/>
            </a:xfrm>
          </p:grpSpPr>
          <p:sp>
            <p:nvSpPr>
              <p:cNvPr id="634" name="Freeform 398">
                <a:extLst>
                  <a:ext uri="{FF2B5EF4-FFF2-40B4-BE49-F238E27FC236}">
                    <a16:creationId xmlns:a16="http://schemas.microsoft.com/office/drawing/2014/main" id="{C137D778-6D81-420D-8B18-0100E9301888}"/>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635" name="Freeform 399">
                <a:extLst>
                  <a:ext uri="{FF2B5EF4-FFF2-40B4-BE49-F238E27FC236}">
                    <a16:creationId xmlns:a16="http://schemas.microsoft.com/office/drawing/2014/main" id="{ECF091F4-17C6-4CF6-8862-03DB37CDF878}"/>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cxnSp>
            <p:nvCxnSpPr>
              <p:cNvPr id="636" name="Straight Connector 400">
                <a:extLst>
                  <a:ext uri="{FF2B5EF4-FFF2-40B4-BE49-F238E27FC236}">
                    <a16:creationId xmlns:a16="http://schemas.microsoft.com/office/drawing/2014/main" id="{68ED9EFE-EB9C-4B7F-8779-48F110F4A889}"/>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7" name="Straight Connector 401">
                <a:extLst>
                  <a:ext uri="{FF2B5EF4-FFF2-40B4-BE49-F238E27FC236}">
                    <a16:creationId xmlns:a16="http://schemas.microsoft.com/office/drawing/2014/main" id="{42745287-423D-4424-B796-B0EFE1308CF1}"/>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8" name="Straight Connector 402">
                <a:extLst>
                  <a:ext uri="{FF2B5EF4-FFF2-40B4-BE49-F238E27FC236}">
                    <a16:creationId xmlns:a16="http://schemas.microsoft.com/office/drawing/2014/main" id="{FF2C5845-4E7F-4EC8-AE92-DCF43EA5260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9" name="Straight Connector 403">
                <a:extLst>
                  <a:ext uri="{FF2B5EF4-FFF2-40B4-BE49-F238E27FC236}">
                    <a16:creationId xmlns:a16="http://schemas.microsoft.com/office/drawing/2014/main" id="{6050122B-53C7-4E6E-9914-A436B34147BA}"/>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0" name="Straight Connector 404">
                <a:extLst>
                  <a:ext uri="{FF2B5EF4-FFF2-40B4-BE49-F238E27FC236}">
                    <a16:creationId xmlns:a16="http://schemas.microsoft.com/office/drawing/2014/main" id="{0460AF64-84DA-4963-AD0E-3E6EB50EE7B8}"/>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1" name="Straight Connector 405">
                <a:extLst>
                  <a:ext uri="{FF2B5EF4-FFF2-40B4-BE49-F238E27FC236}">
                    <a16:creationId xmlns:a16="http://schemas.microsoft.com/office/drawing/2014/main" id="{5AAC1CEC-96D4-4B4F-A1B3-775ED976EDD6}"/>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629" name="Freeform 561">
              <a:extLst>
                <a:ext uri="{FF2B5EF4-FFF2-40B4-BE49-F238E27FC236}">
                  <a16:creationId xmlns:a16="http://schemas.microsoft.com/office/drawing/2014/main" id="{741BDE0B-44FC-4042-BFED-BEBA99EAAD91}"/>
                </a:ext>
              </a:extLst>
            </p:cNvPr>
            <p:cNvSpPr/>
            <p:nvPr/>
          </p:nvSpPr>
          <p:spPr>
            <a:xfrm>
              <a:off x="9749097" y="1798401"/>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630" name="TextBox 572">
              <a:extLst>
                <a:ext uri="{FF2B5EF4-FFF2-40B4-BE49-F238E27FC236}">
                  <a16:creationId xmlns:a16="http://schemas.microsoft.com/office/drawing/2014/main" id="{EF93994C-675F-467E-BE14-A924D64A9EAC}"/>
                </a:ext>
              </a:extLst>
            </p:cNvPr>
            <p:cNvSpPr txBox="1"/>
            <p:nvPr/>
          </p:nvSpPr>
          <p:spPr>
            <a:xfrm>
              <a:off x="9688571" y="1381732"/>
              <a:ext cx="1725088" cy="380453"/>
            </a:xfrm>
            <a:prstGeom prst="rect">
              <a:avLst/>
            </a:prstGeom>
            <a:noFill/>
          </p:spPr>
          <p:txBody>
            <a:bodyPr wrap="square" rtlCol="0">
              <a:spAutoFit/>
            </a:bodyPr>
            <a:lstStyle/>
            <a:p>
              <a:pPr>
                <a:lnSpc>
                  <a:spcPct val="90000"/>
                </a:lnSpc>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国家或全球ISP</a:t>
              </a:r>
            </a:p>
          </p:txBody>
        </p:sp>
        <p:sp>
          <p:nvSpPr>
            <p:cNvPr id="631" name="Rectangle 654">
              <a:extLst>
                <a:ext uri="{FF2B5EF4-FFF2-40B4-BE49-F238E27FC236}">
                  <a16:creationId xmlns:a16="http://schemas.microsoft.com/office/drawing/2014/main" id="{8D9CC8A3-BF4C-4EE2-94F7-5229F7603C09}"/>
                </a:ext>
              </a:extLst>
            </p:cNvPr>
            <p:cNvSpPr/>
            <p:nvPr/>
          </p:nvSpPr>
          <p:spPr>
            <a:xfrm>
              <a:off x="9342279" y="3647812"/>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2" name="TextBox 652">
              <a:extLst>
                <a:ext uri="{FF2B5EF4-FFF2-40B4-BE49-F238E27FC236}">
                  <a16:creationId xmlns:a16="http://schemas.microsoft.com/office/drawing/2014/main" id="{834D5F75-A3F9-4712-AA34-73F7066DF9E4}"/>
                </a:ext>
              </a:extLst>
            </p:cNvPr>
            <p:cNvSpPr txBox="1"/>
            <p:nvPr/>
          </p:nvSpPr>
          <p:spPr>
            <a:xfrm>
              <a:off x="8712332" y="3162722"/>
              <a:ext cx="954956" cy="381519"/>
            </a:xfrm>
            <a:prstGeom prst="rect">
              <a:avLst/>
            </a:prstGeom>
            <a:noFill/>
          </p:spPr>
          <p:txBody>
            <a:bodyPr wrap="square" rtlCol="0">
              <a:spAutoFit/>
            </a:bodyPr>
            <a:lstStyle/>
            <a:p>
              <a:pPr>
                <a:lnSpc>
                  <a:spcPct val="9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地区IS</a:t>
              </a:r>
              <a:r>
                <a:rPr lang="en-US" sz="2000" dirty="0">
                  <a:latin typeface="微软雅黑" panose="020B0503020204020204" pitchFamily="34" charset="-122"/>
                  <a:ea typeface="微软雅黑" panose="020B0503020204020204" pitchFamily="34" charset="-122"/>
                  <a:cs typeface="微软雅黑" panose="020B0503020204020204" pitchFamily="34" charset="-122"/>
                </a:rPr>
                <a:t>P</a:t>
              </a:r>
            </a:p>
          </p:txBody>
        </p:sp>
        <p:sp>
          <p:nvSpPr>
            <p:cNvPr id="633" name="TextBox 657">
              <a:extLst>
                <a:ext uri="{FF2B5EF4-FFF2-40B4-BE49-F238E27FC236}">
                  <a16:creationId xmlns:a16="http://schemas.microsoft.com/office/drawing/2014/main" id="{5CDAB6F0-43B6-4B02-A05A-241C638C2E5D}"/>
                </a:ext>
              </a:extLst>
            </p:cNvPr>
            <p:cNvSpPr txBox="1"/>
            <p:nvPr/>
          </p:nvSpPr>
          <p:spPr>
            <a:xfrm>
              <a:off x="10557286" y="4964442"/>
              <a:ext cx="1370136" cy="639045"/>
            </a:xfrm>
            <a:prstGeom prst="rect">
              <a:avLst/>
            </a:prstGeom>
            <a:noFill/>
          </p:spPr>
          <p:txBody>
            <a:bodyPr wrap="square" rtlCol="0">
              <a:spAutoFit/>
            </a:bodyPr>
            <a:lstStyle/>
            <a:p>
              <a:pPr algn="ctr">
                <a:lnSpc>
                  <a:spcPct val="90000"/>
                </a:lnSpc>
              </a:pPr>
              <a:r>
                <a:rPr lang="en-US" sz="2000" dirty="0" err="1">
                  <a:latin typeface="微软雅黑" panose="020B0503020204020204" pitchFamily="34" charset="-122"/>
                  <a:ea typeface="微软雅黑" panose="020B0503020204020204" pitchFamily="34" charset="-122"/>
                </a:rPr>
                <a:t>内容提供商</a:t>
              </a:r>
              <a:br>
                <a:rPr lang="en-US" sz="2000" dirty="0">
                  <a:latin typeface="微软雅黑" panose="020B0503020204020204" pitchFamily="34" charset="-122"/>
                  <a:ea typeface="微软雅黑" panose="020B0503020204020204" pitchFamily="34" charset="-122"/>
                </a:rPr>
              </a:br>
              <a:r>
                <a:rPr lang="en-US" altLang="zh-CN" dirty="0" err="1">
                  <a:latin typeface="微软雅黑" panose="020B0503020204020204" pitchFamily="34" charset="-122"/>
                  <a:ea typeface="微软雅黑" panose="020B0503020204020204" pitchFamily="34" charset="-122"/>
                </a:rPr>
                <a:t>数据中心网络</a:t>
              </a:r>
              <a:endParaRPr lang="en-US" altLang="zh-CN" sz="2000" dirty="0">
                <a:latin typeface="微软雅黑" panose="020B0503020204020204" pitchFamily="34" charset="-122"/>
                <a:ea typeface="微软雅黑" panose="020B0503020204020204" pitchFamily="34" charset="-122"/>
              </a:endParaRPr>
            </a:p>
          </p:txBody>
        </p:sp>
      </p:grpSp>
      <p:cxnSp>
        <p:nvCxnSpPr>
          <p:cNvPr id="652" name="Straight Connector 829">
            <a:extLst>
              <a:ext uri="{FF2B5EF4-FFF2-40B4-BE49-F238E27FC236}">
                <a16:creationId xmlns:a16="http://schemas.microsoft.com/office/drawing/2014/main" id="{504112C7-D799-46AF-BD87-3518C5C6E0FE}"/>
              </a:ext>
            </a:extLst>
          </p:cNvPr>
          <p:cNvCxnSpPr/>
          <p:nvPr/>
        </p:nvCxnSpPr>
        <p:spPr>
          <a:xfrm flipH="1" flipV="1">
            <a:off x="10480495" y="3422625"/>
            <a:ext cx="472436" cy="616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826">
            <a:extLst>
              <a:ext uri="{FF2B5EF4-FFF2-40B4-BE49-F238E27FC236}">
                <a16:creationId xmlns:a16="http://schemas.microsoft.com/office/drawing/2014/main" id="{8A77969A-2D70-40D9-B143-FAF166EA3AB3}"/>
              </a:ext>
            </a:extLst>
          </p:cNvPr>
          <p:cNvCxnSpPr/>
          <p:nvPr/>
        </p:nvCxnSpPr>
        <p:spPr>
          <a:xfrm flipH="1" flipV="1">
            <a:off x="10595943" y="3481256"/>
            <a:ext cx="395675" cy="7154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4" name="Straight Connector 824">
            <a:extLst>
              <a:ext uri="{FF2B5EF4-FFF2-40B4-BE49-F238E27FC236}">
                <a16:creationId xmlns:a16="http://schemas.microsoft.com/office/drawing/2014/main" id="{E45E1180-EC19-4FAA-94F2-545CCB8AE9B9}"/>
              </a:ext>
            </a:extLst>
          </p:cNvPr>
          <p:cNvCxnSpPr/>
          <p:nvPr/>
        </p:nvCxnSpPr>
        <p:spPr>
          <a:xfrm flipV="1">
            <a:off x="10568557" y="3474224"/>
            <a:ext cx="384374" cy="3827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5" name="Straight Connector 822">
            <a:extLst>
              <a:ext uri="{FF2B5EF4-FFF2-40B4-BE49-F238E27FC236}">
                <a16:creationId xmlns:a16="http://schemas.microsoft.com/office/drawing/2014/main" id="{B62ABA96-C7C2-4AB9-8020-88343D6A2AC9}"/>
              </a:ext>
            </a:extLst>
          </p:cNvPr>
          <p:cNvCxnSpPr/>
          <p:nvPr/>
        </p:nvCxnSpPr>
        <p:spPr>
          <a:xfrm flipH="1" flipV="1">
            <a:off x="10492912" y="3436926"/>
            <a:ext cx="1" cy="47028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6" name="Straight Connector 818">
            <a:extLst>
              <a:ext uri="{FF2B5EF4-FFF2-40B4-BE49-F238E27FC236}">
                <a16:creationId xmlns:a16="http://schemas.microsoft.com/office/drawing/2014/main" id="{74519B6C-5EDD-4C31-A666-51A4726F10A3}"/>
              </a:ext>
            </a:extLst>
          </p:cNvPr>
          <p:cNvCxnSpPr/>
          <p:nvPr/>
        </p:nvCxnSpPr>
        <p:spPr>
          <a:xfrm flipH="1" flipV="1">
            <a:off x="10469855" y="3898494"/>
            <a:ext cx="581780" cy="3375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7" name="Straight Connector 817">
            <a:extLst>
              <a:ext uri="{FF2B5EF4-FFF2-40B4-BE49-F238E27FC236}">
                <a16:creationId xmlns:a16="http://schemas.microsoft.com/office/drawing/2014/main" id="{488599DD-77D6-4EE9-BB89-F28B9D458081}"/>
              </a:ext>
            </a:extLst>
          </p:cNvPr>
          <p:cNvCxnSpPr/>
          <p:nvPr/>
        </p:nvCxnSpPr>
        <p:spPr>
          <a:xfrm flipH="1">
            <a:off x="9720040" y="3914081"/>
            <a:ext cx="7498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8" name="Straight Connector 815">
            <a:extLst>
              <a:ext uri="{FF2B5EF4-FFF2-40B4-BE49-F238E27FC236}">
                <a16:creationId xmlns:a16="http://schemas.microsoft.com/office/drawing/2014/main" id="{1F8F5452-F11D-4F40-8AF0-F3751089C9E3}"/>
              </a:ext>
            </a:extLst>
          </p:cNvPr>
          <p:cNvCxnSpPr/>
          <p:nvPr/>
        </p:nvCxnSpPr>
        <p:spPr>
          <a:xfrm flipH="1">
            <a:off x="8947169" y="3914081"/>
            <a:ext cx="7498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9" name="Straight Connector 812">
            <a:extLst>
              <a:ext uri="{FF2B5EF4-FFF2-40B4-BE49-F238E27FC236}">
                <a16:creationId xmlns:a16="http://schemas.microsoft.com/office/drawing/2014/main" id="{B89ACAC5-2A7E-4E48-B8CC-B60266E4C332}"/>
              </a:ext>
            </a:extLst>
          </p:cNvPr>
          <p:cNvCxnSpPr/>
          <p:nvPr/>
        </p:nvCxnSpPr>
        <p:spPr>
          <a:xfrm flipH="1">
            <a:off x="9012666" y="3352479"/>
            <a:ext cx="437498" cy="50058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0" name="Straight Connector 810">
            <a:extLst>
              <a:ext uri="{FF2B5EF4-FFF2-40B4-BE49-F238E27FC236}">
                <a16:creationId xmlns:a16="http://schemas.microsoft.com/office/drawing/2014/main" id="{C913E2C4-BB38-4E16-9250-6057D1309C0C}"/>
              </a:ext>
            </a:extLst>
          </p:cNvPr>
          <p:cNvCxnSpPr/>
          <p:nvPr/>
        </p:nvCxnSpPr>
        <p:spPr>
          <a:xfrm>
            <a:off x="9534566" y="3352479"/>
            <a:ext cx="0" cy="52309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1" name="Straight Connector 807">
            <a:extLst>
              <a:ext uri="{FF2B5EF4-FFF2-40B4-BE49-F238E27FC236}">
                <a16:creationId xmlns:a16="http://schemas.microsoft.com/office/drawing/2014/main" id="{1CA6E8B6-D2AD-4C72-9E9E-B6B8E8A42963}"/>
              </a:ext>
            </a:extLst>
          </p:cNvPr>
          <p:cNvCxnSpPr/>
          <p:nvPr/>
        </p:nvCxnSpPr>
        <p:spPr>
          <a:xfrm>
            <a:off x="9997433" y="2623471"/>
            <a:ext cx="558478" cy="812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2" name="Straight Connector 562">
            <a:extLst>
              <a:ext uri="{FF2B5EF4-FFF2-40B4-BE49-F238E27FC236}">
                <a16:creationId xmlns:a16="http://schemas.microsoft.com/office/drawing/2014/main" id="{A0CF3A42-9789-411B-8ACD-B7A42A0023B1}"/>
              </a:ext>
            </a:extLst>
          </p:cNvPr>
          <p:cNvCxnSpPr/>
          <p:nvPr/>
        </p:nvCxnSpPr>
        <p:spPr>
          <a:xfrm flipH="1">
            <a:off x="9609670" y="2565692"/>
            <a:ext cx="435219" cy="672686"/>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63" name="Group 802">
            <a:extLst>
              <a:ext uri="{FF2B5EF4-FFF2-40B4-BE49-F238E27FC236}">
                <a16:creationId xmlns:a16="http://schemas.microsoft.com/office/drawing/2014/main" id="{BEBC16DD-D5D9-48D6-9247-526A58795380}"/>
              </a:ext>
            </a:extLst>
          </p:cNvPr>
          <p:cNvGrpSpPr/>
          <p:nvPr/>
        </p:nvGrpSpPr>
        <p:grpSpPr>
          <a:xfrm>
            <a:off x="7051106" y="2016078"/>
            <a:ext cx="4094272" cy="3524387"/>
            <a:chOff x="7562238" y="2127325"/>
            <a:chExt cx="3578867" cy="3640283"/>
          </a:xfrm>
        </p:grpSpPr>
        <p:grpSp>
          <p:nvGrpSpPr>
            <p:cNvPr id="664" name="Group 799">
              <a:extLst>
                <a:ext uri="{FF2B5EF4-FFF2-40B4-BE49-F238E27FC236}">
                  <a16:creationId xmlns:a16="http://schemas.microsoft.com/office/drawing/2014/main" id="{E56C57C6-8716-4B9E-8441-198033F47B6B}"/>
                </a:ext>
              </a:extLst>
            </p:cNvPr>
            <p:cNvGrpSpPr/>
            <p:nvPr/>
          </p:nvGrpSpPr>
          <p:grpSpPr>
            <a:xfrm>
              <a:off x="7857253" y="2127325"/>
              <a:ext cx="3283852" cy="3640283"/>
              <a:chOff x="7881336" y="2104198"/>
              <a:chExt cx="3283852" cy="3640283"/>
            </a:xfrm>
          </p:grpSpPr>
          <p:sp>
            <p:nvSpPr>
              <p:cNvPr id="669" name="Line 428">
                <a:extLst>
                  <a:ext uri="{FF2B5EF4-FFF2-40B4-BE49-F238E27FC236}">
                    <a16:creationId xmlns:a16="http://schemas.microsoft.com/office/drawing/2014/main" id="{F27DF8B4-EF32-46F6-B287-161BDB1F32D2}"/>
                  </a:ext>
                </a:extLst>
              </p:cNvPr>
              <p:cNvSpPr>
                <a:spLocks noChangeShapeType="1"/>
              </p:cNvSpPr>
              <p:nvPr/>
            </p:nvSpPr>
            <p:spPr bwMode="auto">
              <a:xfrm rot="16200000" flipV="1">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70" name="Line 430">
                <a:extLst>
                  <a:ext uri="{FF2B5EF4-FFF2-40B4-BE49-F238E27FC236}">
                    <a16:creationId xmlns:a16="http://schemas.microsoft.com/office/drawing/2014/main" id="{F9A1BB68-16C4-459B-B64A-F72BF7ED2BC1}"/>
                  </a:ext>
                </a:extLst>
              </p:cNvPr>
              <p:cNvSpPr>
                <a:spLocks noChangeShapeType="1"/>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71" name="Line 431">
                <a:extLst>
                  <a:ext uri="{FF2B5EF4-FFF2-40B4-BE49-F238E27FC236}">
                    <a16:creationId xmlns:a16="http://schemas.microsoft.com/office/drawing/2014/main" id="{29FC017E-1874-48D9-92D6-CDDEA8DEDE8F}"/>
                  </a:ext>
                </a:extLst>
              </p:cNvPr>
              <p:cNvSpPr>
                <a:spLocks noChangeShapeType="1"/>
              </p:cNvSpPr>
              <p:nvPr/>
            </p:nvSpPr>
            <p:spPr bwMode="auto">
              <a:xfrm>
                <a:off x="9457042" y="4815390"/>
                <a:ext cx="524483" cy="261537"/>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672" name="Line 432">
                <a:extLst>
                  <a:ext uri="{FF2B5EF4-FFF2-40B4-BE49-F238E27FC236}">
                    <a16:creationId xmlns:a16="http://schemas.microsoft.com/office/drawing/2014/main" id="{1AB3DD13-B1AB-43BC-9085-CE783D01926A}"/>
                  </a:ext>
                </a:extLst>
              </p:cNvPr>
              <p:cNvSpPr>
                <a:spLocks noChangeShapeType="1"/>
              </p:cNvSpPr>
              <p:nvPr/>
            </p:nvSpPr>
            <p:spPr bwMode="auto">
              <a:xfrm flipV="1">
                <a:off x="8874149" y="4815390"/>
                <a:ext cx="569255" cy="246266"/>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673" name="Line 433">
                <a:extLst>
                  <a:ext uri="{FF2B5EF4-FFF2-40B4-BE49-F238E27FC236}">
                    <a16:creationId xmlns:a16="http://schemas.microsoft.com/office/drawing/2014/main" id="{3BC0B258-71D5-4DE0-B8AD-18549D1F89EF}"/>
                  </a:ext>
                </a:extLst>
              </p:cNvPr>
              <p:cNvSpPr>
                <a:spLocks noChangeShapeType="1"/>
              </p:cNvSpPr>
              <p:nvPr/>
            </p:nvSpPr>
            <p:spPr bwMode="auto">
              <a:xfrm flipV="1">
                <a:off x="8845827" y="5085749"/>
                <a:ext cx="1030502" cy="0"/>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674" name="Line 435">
                <a:extLst>
                  <a:ext uri="{FF2B5EF4-FFF2-40B4-BE49-F238E27FC236}">
                    <a16:creationId xmlns:a16="http://schemas.microsoft.com/office/drawing/2014/main" id="{A7EEC221-B6C5-479A-BAB0-148994748B2E}"/>
                  </a:ext>
                </a:extLst>
              </p:cNvPr>
              <p:cNvSpPr>
                <a:spLocks noChangeShapeType="1"/>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5" name="Line 436">
                <a:extLst>
                  <a:ext uri="{FF2B5EF4-FFF2-40B4-BE49-F238E27FC236}">
                    <a16:creationId xmlns:a16="http://schemas.microsoft.com/office/drawing/2014/main" id="{28F03E33-32A2-4C5B-A18A-A9B56C0D51A9}"/>
                  </a:ext>
                </a:extLst>
              </p:cNvPr>
              <p:cNvSpPr>
                <a:spLocks noChangeShapeType="1"/>
              </p:cNvSpPr>
              <p:nvPr/>
            </p:nvSpPr>
            <p:spPr bwMode="auto">
              <a:xfrm flipV="1">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6" name="Line 439">
                <a:extLst>
                  <a:ext uri="{FF2B5EF4-FFF2-40B4-BE49-F238E27FC236}">
                    <a16:creationId xmlns:a16="http://schemas.microsoft.com/office/drawing/2014/main" id="{486B91F5-9533-4515-B8EB-F27AA8D98A62}"/>
                  </a:ext>
                </a:extLst>
              </p:cNvPr>
              <p:cNvSpPr>
                <a:spLocks noChangeShapeType="1"/>
              </p:cNvSpPr>
              <p:nvPr/>
            </p:nvSpPr>
            <p:spPr bwMode="auto">
              <a:xfrm flipH="1">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7" name="Line 440">
                <a:extLst>
                  <a:ext uri="{FF2B5EF4-FFF2-40B4-BE49-F238E27FC236}">
                    <a16:creationId xmlns:a16="http://schemas.microsoft.com/office/drawing/2014/main" id="{16F4D2F4-D449-4577-A2AD-16048CC4C4D1}"/>
                  </a:ext>
                </a:extLst>
              </p:cNvPr>
              <p:cNvSpPr>
                <a:spLocks noChangeShapeType="1"/>
              </p:cNvSpPr>
              <p:nvPr/>
            </p:nvSpPr>
            <p:spPr bwMode="auto">
              <a:xfrm flipH="1" flipV="1">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8" name="Line 441">
                <a:extLst>
                  <a:ext uri="{FF2B5EF4-FFF2-40B4-BE49-F238E27FC236}">
                    <a16:creationId xmlns:a16="http://schemas.microsoft.com/office/drawing/2014/main" id="{37C6BD45-7A4F-4CA6-8116-FA180E725DCC}"/>
                  </a:ext>
                </a:extLst>
              </p:cNvPr>
              <p:cNvSpPr>
                <a:spLocks noChangeShapeType="1"/>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9" name="Line 443">
                <a:extLst>
                  <a:ext uri="{FF2B5EF4-FFF2-40B4-BE49-F238E27FC236}">
                    <a16:creationId xmlns:a16="http://schemas.microsoft.com/office/drawing/2014/main" id="{9177C92D-6C49-4E05-AEA4-A71B47577FA1}"/>
                  </a:ext>
                </a:extLst>
              </p:cNvPr>
              <p:cNvSpPr>
                <a:spLocks noChangeShapeType="1"/>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80" name="Line 449">
                <a:extLst>
                  <a:ext uri="{FF2B5EF4-FFF2-40B4-BE49-F238E27FC236}">
                    <a16:creationId xmlns:a16="http://schemas.microsoft.com/office/drawing/2014/main" id="{2E7E24D9-3EC6-4F62-ABF2-B5C630A79201}"/>
                  </a:ext>
                </a:extLst>
              </p:cNvPr>
              <p:cNvSpPr>
                <a:spLocks noChangeShapeType="1"/>
              </p:cNvSpPr>
              <p:nvPr/>
            </p:nvSpPr>
            <p:spPr bwMode="auto">
              <a:xfrm flipV="1">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81" name="Line 428">
                <a:extLst>
                  <a:ext uri="{FF2B5EF4-FFF2-40B4-BE49-F238E27FC236}">
                    <a16:creationId xmlns:a16="http://schemas.microsoft.com/office/drawing/2014/main" id="{9223DE97-AB62-429E-8CB1-225C550F4922}"/>
                  </a:ext>
                </a:extLst>
              </p:cNvPr>
              <p:cNvSpPr>
                <a:spLocks noChangeShapeType="1"/>
              </p:cNvSpPr>
              <p:nvPr/>
            </p:nvSpPr>
            <p:spPr bwMode="auto">
              <a:xfrm rot="16200000" flipV="1">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82" name="Line 440">
                <a:extLst>
                  <a:ext uri="{FF2B5EF4-FFF2-40B4-BE49-F238E27FC236}">
                    <a16:creationId xmlns:a16="http://schemas.microsoft.com/office/drawing/2014/main" id="{AB64364E-8533-4274-B110-1746F2C41862}"/>
                  </a:ext>
                </a:extLst>
              </p:cNvPr>
              <p:cNvSpPr>
                <a:spLocks noChangeShapeType="1"/>
              </p:cNvSpPr>
              <p:nvPr/>
            </p:nvSpPr>
            <p:spPr bwMode="auto">
              <a:xfrm flipV="1">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cxnSp>
            <p:nvCxnSpPr>
              <p:cNvPr id="683" name="Straight Connector 563">
                <a:extLst>
                  <a:ext uri="{FF2B5EF4-FFF2-40B4-BE49-F238E27FC236}">
                    <a16:creationId xmlns:a16="http://schemas.microsoft.com/office/drawing/2014/main" id="{B4426117-1442-4653-B262-910ECA5EF9C4}"/>
                  </a:ext>
                </a:extLst>
              </p:cNvPr>
              <p:cNvCxnSpPr/>
              <p:nvPr/>
            </p:nvCxnSpPr>
            <p:spPr>
              <a:xfrm flipH="1">
                <a:off x="10124718" y="2146305"/>
                <a:ext cx="761467" cy="577355"/>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684" name="Straight Connector 564">
                <a:extLst>
                  <a:ext uri="{FF2B5EF4-FFF2-40B4-BE49-F238E27FC236}">
                    <a16:creationId xmlns:a16="http://schemas.microsoft.com/office/drawing/2014/main" id="{123FC5DA-246C-4E97-9ABE-700340027C6D}"/>
                  </a:ext>
                </a:extLst>
              </p:cNvPr>
              <p:cNvCxnSpPr/>
              <p:nvPr/>
            </p:nvCxnSpPr>
            <p:spPr>
              <a:xfrm flipH="1">
                <a:off x="10124718" y="2245186"/>
                <a:ext cx="3970" cy="51846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685" name="Straight Connector 565">
                <a:extLst>
                  <a:ext uri="{FF2B5EF4-FFF2-40B4-BE49-F238E27FC236}">
                    <a16:creationId xmlns:a16="http://schemas.microsoft.com/office/drawing/2014/main" id="{65406399-FC9C-4B82-9AD5-D84C2F803F7A}"/>
                  </a:ext>
                </a:extLst>
              </p:cNvPr>
              <p:cNvCxnSpPr/>
              <p:nvPr/>
            </p:nvCxnSpPr>
            <p:spPr>
              <a:xfrm flipH="1">
                <a:off x="10696218" y="2177379"/>
                <a:ext cx="149360" cy="51846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686" name="Straight Connector 566">
                <a:extLst>
                  <a:ext uri="{FF2B5EF4-FFF2-40B4-BE49-F238E27FC236}">
                    <a16:creationId xmlns:a16="http://schemas.microsoft.com/office/drawing/2014/main" id="{CE52FFB6-6131-4293-B76E-EFC4B0721646}"/>
                  </a:ext>
                </a:extLst>
              </p:cNvPr>
              <p:cNvCxnSpPr/>
              <p:nvPr/>
            </p:nvCxnSpPr>
            <p:spPr>
              <a:xfrm flipH="1">
                <a:off x="10166249" y="2695840"/>
                <a:ext cx="574283" cy="2782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687" name="Straight Connector 567">
                <a:extLst>
                  <a:ext uri="{FF2B5EF4-FFF2-40B4-BE49-F238E27FC236}">
                    <a16:creationId xmlns:a16="http://schemas.microsoft.com/office/drawing/2014/main" id="{AC317E77-94B6-4A19-B766-94CB83BBEED7}"/>
                  </a:ext>
                </a:extLst>
              </p:cNvPr>
              <p:cNvCxnSpPr/>
              <p:nvPr/>
            </p:nvCxnSpPr>
            <p:spPr>
              <a:xfrm flipH="1">
                <a:off x="10093625" y="2146305"/>
                <a:ext cx="788589" cy="9888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688" name="Straight Connector 568">
                <a:extLst>
                  <a:ext uri="{FF2B5EF4-FFF2-40B4-BE49-F238E27FC236}">
                    <a16:creationId xmlns:a16="http://schemas.microsoft.com/office/drawing/2014/main" id="{FE19C28B-D62C-416B-938D-29767F2D196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9" name="Straight Connector 569">
                <a:extLst>
                  <a:ext uri="{FF2B5EF4-FFF2-40B4-BE49-F238E27FC236}">
                    <a16:creationId xmlns:a16="http://schemas.microsoft.com/office/drawing/2014/main" id="{E9080D75-32FF-4E34-A967-6231E83F39F9}"/>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0" name="Straight Connector 573">
                <a:extLst>
                  <a:ext uri="{FF2B5EF4-FFF2-40B4-BE49-F238E27FC236}">
                    <a16:creationId xmlns:a16="http://schemas.microsoft.com/office/drawing/2014/main" id="{A6640AD1-59FD-4B08-A886-34ACC4C0CD69}"/>
                  </a:ext>
                </a:extLst>
              </p:cNvPr>
              <p:cNvCxnSpPr/>
              <p:nvPr/>
            </p:nvCxnSpPr>
            <p:spPr>
              <a:xfrm flipH="1">
                <a:off x="8793306" y="2245186"/>
                <a:ext cx="1300319" cy="606622"/>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91" name="Line 541">
                <a:extLst>
                  <a:ext uri="{FF2B5EF4-FFF2-40B4-BE49-F238E27FC236}">
                    <a16:creationId xmlns:a16="http://schemas.microsoft.com/office/drawing/2014/main" id="{0DDECE66-DCD2-440B-8D74-378564B52CDD}"/>
                  </a:ext>
                </a:extLst>
              </p:cNvPr>
              <p:cNvSpPr>
                <a:spLocks noChangeShapeType="1"/>
              </p:cNvSpPr>
              <p:nvPr/>
            </p:nvSpPr>
            <p:spPr bwMode="auto">
              <a:xfrm flipV="1">
                <a:off x="9402788" y="4090252"/>
                <a:ext cx="429324" cy="705603"/>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692" name="Line 424">
                <a:extLst>
                  <a:ext uri="{FF2B5EF4-FFF2-40B4-BE49-F238E27FC236}">
                    <a16:creationId xmlns:a16="http://schemas.microsoft.com/office/drawing/2014/main" id="{69E7C8D9-6E23-4255-96BC-B96357CDDCF3}"/>
                  </a:ext>
                </a:extLst>
              </p:cNvPr>
              <p:cNvSpPr>
                <a:spLocks noChangeShapeType="1"/>
              </p:cNvSpPr>
              <p:nvPr/>
            </p:nvSpPr>
            <p:spPr bwMode="auto">
              <a:xfrm flipV="1">
                <a:off x="8268637" y="4024329"/>
                <a:ext cx="969051"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grpSp>
        <p:pic>
          <p:nvPicPr>
            <p:cNvPr id="665" name="Picture 778" descr="antenna_radiation_stylized">
              <a:extLst>
                <a:ext uri="{FF2B5EF4-FFF2-40B4-BE49-F238E27FC236}">
                  <a16:creationId xmlns:a16="http://schemas.microsoft.com/office/drawing/2014/main" id="{C522F6A3-ECD2-4C50-936F-0B75CAE1C85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 name="Picture 781" descr="antenna_radiation_stylized">
              <a:extLst>
                <a:ext uri="{FF2B5EF4-FFF2-40B4-BE49-F238E27FC236}">
                  <a16:creationId xmlns:a16="http://schemas.microsoft.com/office/drawing/2014/main" id="{EB42E0EA-1B12-4EF2-8292-5FAE5B76479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7" name="Picture 799" descr="cell_tower_radiation copy">
              <a:extLst>
                <a:ext uri="{FF2B5EF4-FFF2-40B4-BE49-F238E27FC236}">
                  <a16:creationId xmlns:a16="http://schemas.microsoft.com/office/drawing/2014/main" id="{5DD814A4-D5FD-4DAF-9B16-2562174C57F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8" name="Oval 800">
              <a:extLst>
                <a:ext uri="{FF2B5EF4-FFF2-40B4-BE49-F238E27FC236}">
                  <a16:creationId xmlns:a16="http://schemas.microsoft.com/office/drawing/2014/main" id="{79683298-CBB3-461C-8D19-B12BAA862CD4}"/>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pic>
        <p:nvPicPr>
          <p:cNvPr id="693" name="Picture 653" descr="iphone_stylized_small">
            <a:extLst>
              <a:ext uri="{FF2B5EF4-FFF2-40B4-BE49-F238E27FC236}">
                <a16:creationId xmlns:a16="http://schemas.microsoft.com/office/drawing/2014/main" id="{D99DFD96-408E-4F2E-A7FF-0D4BDDB8026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420060" y="1843476"/>
            <a:ext cx="156537" cy="317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4" name="Picture 654" descr="antenna_radiation_stylized">
            <a:extLst>
              <a:ext uri="{FF2B5EF4-FFF2-40B4-BE49-F238E27FC236}">
                <a16:creationId xmlns:a16="http://schemas.microsoft.com/office/drawing/2014/main" id="{8E6352E5-79FB-420B-9651-1F876687CAB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237777" y="1788004"/>
            <a:ext cx="475789" cy="8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5" name="Freeform 1039">
            <a:extLst>
              <a:ext uri="{FF2B5EF4-FFF2-40B4-BE49-F238E27FC236}">
                <a16:creationId xmlns:a16="http://schemas.microsoft.com/office/drawing/2014/main" id="{80FF2525-BBC3-4336-B9A4-FD3FE92D3067}"/>
              </a:ext>
            </a:extLst>
          </p:cNvPr>
          <p:cNvSpPr/>
          <p:nvPr/>
        </p:nvSpPr>
        <p:spPr bwMode="auto">
          <a:xfrm flipV="1">
            <a:off x="7254338" y="2570576"/>
            <a:ext cx="135453" cy="71190"/>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696" name="Group 739">
            <a:extLst>
              <a:ext uri="{FF2B5EF4-FFF2-40B4-BE49-F238E27FC236}">
                <a16:creationId xmlns:a16="http://schemas.microsoft.com/office/drawing/2014/main" id="{51091985-8537-4842-9387-743F991C9566}"/>
              </a:ext>
            </a:extLst>
          </p:cNvPr>
          <p:cNvGrpSpPr/>
          <p:nvPr/>
        </p:nvGrpSpPr>
        <p:grpSpPr>
          <a:xfrm>
            <a:off x="8198197" y="2134381"/>
            <a:ext cx="607086" cy="462765"/>
            <a:chOff x="8631407" y="2290407"/>
            <a:chExt cx="530702" cy="478009"/>
          </a:xfrm>
        </p:grpSpPr>
        <p:pic>
          <p:nvPicPr>
            <p:cNvPr id="697" name="Picture 568" descr="light2.png">
              <a:extLst>
                <a:ext uri="{FF2B5EF4-FFF2-40B4-BE49-F238E27FC236}">
                  <a16:creationId xmlns:a16="http://schemas.microsoft.com/office/drawing/2014/main" id="{D0401749-CF58-4CC6-9EAB-08E333ECF5BE}"/>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8" name="Picture 1017" descr="antenna_stylized">
              <a:extLst>
                <a:ext uri="{FF2B5EF4-FFF2-40B4-BE49-F238E27FC236}">
                  <a16:creationId xmlns:a16="http://schemas.microsoft.com/office/drawing/2014/main" id="{B3A5DAE5-751E-4559-A0B5-0F7B2603267C}"/>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99" name="Picture 603" descr="car_icon_small">
            <a:extLst>
              <a:ext uri="{FF2B5EF4-FFF2-40B4-BE49-F238E27FC236}">
                <a16:creationId xmlns:a16="http://schemas.microsoft.com/office/drawing/2014/main" id="{285762FE-B9B2-4DBF-B2F0-D448E0328FC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953055" y="1917761"/>
            <a:ext cx="971553" cy="16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0" name="Picture 1017" descr="antenna_stylized">
            <a:extLst>
              <a:ext uri="{FF2B5EF4-FFF2-40B4-BE49-F238E27FC236}">
                <a16:creationId xmlns:a16="http://schemas.microsoft.com/office/drawing/2014/main" id="{146AFD04-9F80-407E-A37F-64B2B9CE07D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198197" y="1788004"/>
            <a:ext cx="607086" cy="21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1" name="Group 791">
            <a:extLst>
              <a:ext uri="{FF2B5EF4-FFF2-40B4-BE49-F238E27FC236}">
                <a16:creationId xmlns:a16="http://schemas.microsoft.com/office/drawing/2014/main" id="{A41AD85C-DFB7-4723-A785-9C4FE49633A9}"/>
              </a:ext>
            </a:extLst>
          </p:cNvPr>
          <p:cNvGrpSpPr/>
          <p:nvPr/>
        </p:nvGrpSpPr>
        <p:grpSpPr>
          <a:xfrm>
            <a:off x="6967472" y="3305580"/>
            <a:ext cx="401298" cy="295774"/>
            <a:chOff x="7487144" y="3389820"/>
            <a:chExt cx="350807" cy="305517"/>
          </a:xfrm>
        </p:grpSpPr>
        <p:pic>
          <p:nvPicPr>
            <p:cNvPr id="702" name="Picture 1115" descr="antenna_stylized">
              <a:extLst>
                <a:ext uri="{FF2B5EF4-FFF2-40B4-BE49-F238E27FC236}">
                  <a16:creationId xmlns:a16="http://schemas.microsoft.com/office/drawing/2014/main" id="{EC01691D-FB8A-41F7-A570-4C52B8CE9C90}"/>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3" name="Picture 1116" descr="laptop_keyboard">
              <a:extLst>
                <a:ext uri="{FF2B5EF4-FFF2-40B4-BE49-F238E27FC236}">
                  <a16:creationId xmlns:a16="http://schemas.microsoft.com/office/drawing/2014/main" id="{2A11A9DC-4CDA-4612-B17A-686F30CD5DA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117">
              <a:extLst>
                <a:ext uri="{FF2B5EF4-FFF2-40B4-BE49-F238E27FC236}">
                  <a16:creationId xmlns:a16="http://schemas.microsoft.com/office/drawing/2014/main" id="{E2A48F09-C2DA-4B4E-865E-A8785C97FBEA}"/>
                </a:ext>
              </a:extLst>
            </p:cNvPr>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705" name="Picture 1118" descr="screen">
              <a:extLst>
                <a:ext uri="{FF2B5EF4-FFF2-40B4-BE49-F238E27FC236}">
                  <a16:creationId xmlns:a16="http://schemas.microsoft.com/office/drawing/2014/main" id="{B28FC300-24EB-4243-B5F6-25C381DA035A}"/>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 name="Freeform 1119">
              <a:extLst>
                <a:ext uri="{FF2B5EF4-FFF2-40B4-BE49-F238E27FC236}">
                  <a16:creationId xmlns:a16="http://schemas.microsoft.com/office/drawing/2014/main" id="{7CEB703D-ACE9-4544-AD7D-02E5E424B87D}"/>
                </a:ext>
              </a:extLst>
            </p:cNvPr>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07" name="Freeform 1120">
              <a:extLst>
                <a:ext uri="{FF2B5EF4-FFF2-40B4-BE49-F238E27FC236}">
                  <a16:creationId xmlns:a16="http://schemas.microsoft.com/office/drawing/2014/main" id="{46295897-1118-4B29-8C94-22680A5DF32D}"/>
                </a:ext>
              </a:extLst>
            </p:cNvPr>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08" name="Freeform 1121">
              <a:extLst>
                <a:ext uri="{FF2B5EF4-FFF2-40B4-BE49-F238E27FC236}">
                  <a16:creationId xmlns:a16="http://schemas.microsoft.com/office/drawing/2014/main" id="{AB222158-81C3-4536-BBC0-445C4EABAF1A}"/>
                </a:ext>
              </a:extLst>
            </p:cNvPr>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09" name="Freeform 1122">
              <a:extLst>
                <a:ext uri="{FF2B5EF4-FFF2-40B4-BE49-F238E27FC236}">
                  <a16:creationId xmlns:a16="http://schemas.microsoft.com/office/drawing/2014/main" id="{3FA7FA7F-40EF-4C39-BF73-9D72511A85E3}"/>
                </a:ext>
              </a:extLst>
            </p:cNvPr>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0" name="Freeform 1123">
              <a:extLst>
                <a:ext uri="{FF2B5EF4-FFF2-40B4-BE49-F238E27FC236}">
                  <a16:creationId xmlns:a16="http://schemas.microsoft.com/office/drawing/2014/main" id="{BFCC9676-3B56-4536-9CAC-217D82960D39}"/>
                </a:ext>
              </a:extLst>
            </p:cNvPr>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1" name="Freeform 1124">
              <a:extLst>
                <a:ext uri="{FF2B5EF4-FFF2-40B4-BE49-F238E27FC236}">
                  <a16:creationId xmlns:a16="http://schemas.microsoft.com/office/drawing/2014/main" id="{A359A5A2-0808-46CC-B000-DF9EDC8B8DEF}"/>
                </a:ext>
              </a:extLst>
            </p:cNvPr>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712" name="Group 1125">
              <a:extLst>
                <a:ext uri="{FF2B5EF4-FFF2-40B4-BE49-F238E27FC236}">
                  <a16:creationId xmlns:a16="http://schemas.microsoft.com/office/drawing/2014/main" id="{ADDB95EC-6FF8-46F6-AB96-9312B5BF3ABD}"/>
                </a:ext>
              </a:extLst>
            </p:cNvPr>
            <p:cNvGrpSpPr/>
            <p:nvPr/>
          </p:nvGrpSpPr>
          <p:grpSpPr bwMode="auto">
            <a:xfrm>
              <a:off x="7593395" y="3625649"/>
              <a:ext cx="64747" cy="27592"/>
              <a:chOff x="1740" y="2642"/>
              <a:chExt cx="752" cy="327"/>
            </a:xfrm>
          </p:grpSpPr>
          <p:sp>
            <p:nvSpPr>
              <p:cNvPr id="719" name="Freeform 1126">
                <a:extLst>
                  <a:ext uri="{FF2B5EF4-FFF2-40B4-BE49-F238E27FC236}">
                    <a16:creationId xmlns:a16="http://schemas.microsoft.com/office/drawing/2014/main" id="{E0195392-D083-47F8-96C4-576E0C8F9716}"/>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20" name="Freeform 1127">
                <a:extLst>
                  <a:ext uri="{FF2B5EF4-FFF2-40B4-BE49-F238E27FC236}">
                    <a16:creationId xmlns:a16="http://schemas.microsoft.com/office/drawing/2014/main" id="{E9542A7C-8C31-4E11-A4E9-826C2E5CED89}"/>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21" name="Freeform 1128">
                <a:extLst>
                  <a:ext uri="{FF2B5EF4-FFF2-40B4-BE49-F238E27FC236}">
                    <a16:creationId xmlns:a16="http://schemas.microsoft.com/office/drawing/2014/main" id="{17D9657D-E306-4210-8F95-B3612692EA97}"/>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22" name="Freeform 1129">
                <a:extLst>
                  <a:ext uri="{FF2B5EF4-FFF2-40B4-BE49-F238E27FC236}">
                    <a16:creationId xmlns:a16="http://schemas.microsoft.com/office/drawing/2014/main" id="{717C11E7-CFE2-4002-A999-F791ED82E4ED}"/>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23" name="Freeform 1130">
                <a:extLst>
                  <a:ext uri="{FF2B5EF4-FFF2-40B4-BE49-F238E27FC236}">
                    <a16:creationId xmlns:a16="http://schemas.microsoft.com/office/drawing/2014/main" id="{A12C8E84-B4DA-4A17-9BD6-1701A59E4B57}"/>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24" name="Freeform 1131">
                <a:extLst>
                  <a:ext uri="{FF2B5EF4-FFF2-40B4-BE49-F238E27FC236}">
                    <a16:creationId xmlns:a16="http://schemas.microsoft.com/office/drawing/2014/main" id="{41592CCE-3EC1-4824-A90A-41166456C7A7}"/>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713" name="Freeform 1132">
              <a:extLst>
                <a:ext uri="{FF2B5EF4-FFF2-40B4-BE49-F238E27FC236}">
                  <a16:creationId xmlns:a16="http://schemas.microsoft.com/office/drawing/2014/main" id="{6F9619E5-75FC-4C14-848F-1D73558FFD93}"/>
                </a:ext>
              </a:extLst>
            </p:cNvPr>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4" name="Freeform 1133">
              <a:extLst>
                <a:ext uri="{FF2B5EF4-FFF2-40B4-BE49-F238E27FC236}">
                  <a16:creationId xmlns:a16="http://schemas.microsoft.com/office/drawing/2014/main" id="{F2CC7095-B493-4E82-A740-BEFFAA56F23D}"/>
                </a:ext>
              </a:extLst>
            </p:cNvPr>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5" name="Freeform 1134">
              <a:extLst>
                <a:ext uri="{FF2B5EF4-FFF2-40B4-BE49-F238E27FC236}">
                  <a16:creationId xmlns:a16="http://schemas.microsoft.com/office/drawing/2014/main" id="{8E8B5C10-EA1B-4DF3-B124-C1B53468396F}"/>
                </a:ext>
              </a:extLst>
            </p:cNvPr>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6" name="Freeform 1135">
              <a:extLst>
                <a:ext uri="{FF2B5EF4-FFF2-40B4-BE49-F238E27FC236}">
                  <a16:creationId xmlns:a16="http://schemas.microsoft.com/office/drawing/2014/main" id="{729643CA-C368-4655-9F66-8173DF887CC1}"/>
                </a:ext>
              </a:extLst>
            </p:cNvPr>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7" name="Freeform 1136">
              <a:extLst>
                <a:ext uri="{FF2B5EF4-FFF2-40B4-BE49-F238E27FC236}">
                  <a16:creationId xmlns:a16="http://schemas.microsoft.com/office/drawing/2014/main" id="{D8A6716B-5F12-41E6-89C4-F0B9606D2A1E}"/>
                </a:ext>
              </a:extLst>
            </p:cNvPr>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8" name="Freeform 1137">
              <a:extLst>
                <a:ext uri="{FF2B5EF4-FFF2-40B4-BE49-F238E27FC236}">
                  <a16:creationId xmlns:a16="http://schemas.microsoft.com/office/drawing/2014/main" id="{B66C6F6C-3627-43E3-93F9-170B38C35DAE}"/>
                </a:ext>
              </a:extLst>
            </p:cNvPr>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725" name="Group 1139">
            <a:extLst>
              <a:ext uri="{FF2B5EF4-FFF2-40B4-BE49-F238E27FC236}">
                <a16:creationId xmlns:a16="http://schemas.microsoft.com/office/drawing/2014/main" id="{1325670A-27B5-4061-95B6-11238011BC10}"/>
              </a:ext>
            </a:extLst>
          </p:cNvPr>
          <p:cNvGrpSpPr/>
          <p:nvPr/>
        </p:nvGrpSpPr>
        <p:grpSpPr bwMode="auto">
          <a:xfrm flipH="1">
            <a:off x="7514347" y="3440970"/>
            <a:ext cx="410969" cy="331137"/>
            <a:chOff x="2839" y="3501"/>
            <a:chExt cx="755" cy="803"/>
          </a:xfrm>
        </p:grpSpPr>
        <p:pic>
          <p:nvPicPr>
            <p:cNvPr id="726" name="Picture 1140" descr="desktop_computer_stylized_medium">
              <a:extLst>
                <a:ext uri="{FF2B5EF4-FFF2-40B4-BE49-F238E27FC236}">
                  <a16:creationId xmlns:a16="http://schemas.microsoft.com/office/drawing/2014/main" id="{6A39FC1D-8C0D-40FF-98F8-ED9E66032ED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 name="Freeform 1141">
              <a:extLst>
                <a:ext uri="{FF2B5EF4-FFF2-40B4-BE49-F238E27FC236}">
                  <a16:creationId xmlns:a16="http://schemas.microsoft.com/office/drawing/2014/main" id="{C5288F14-BD0D-4418-818A-1CE94233E2A2}"/>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728" name="Group 693">
            <a:extLst>
              <a:ext uri="{FF2B5EF4-FFF2-40B4-BE49-F238E27FC236}">
                <a16:creationId xmlns:a16="http://schemas.microsoft.com/office/drawing/2014/main" id="{5EB40A60-6BB3-47A4-A2A2-E7E12B71760A}"/>
              </a:ext>
            </a:extLst>
          </p:cNvPr>
          <p:cNvGrpSpPr/>
          <p:nvPr/>
        </p:nvGrpSpPr>
        <p:grpSpPr>
          <a:xfrm>
            <a:off x="7298646" y="3206960"/>
            <a:ext cx="398084" cy="383971"/>
            <a:chOff x="7797061" y="3296104"/>
            <a:chExt cx="347997" cy="396620"/>
          </a:xfrm>
        </p:grpSpPr>
        <p:pic>
          <p:nvPicPr>
            <p:cNvPr id="729" name="Picture 571" descr="fridge2.png">
              <a:extLst>
                <a:ext uri="{FF2B5EF4-FFF2-40B4-BE49-F238E27FC236}">
                  <a16:creationId xmlns:a16="http://schemas.microsoft.com/office/drawing/2014/main" id="{9F65D620-FB22-4BD4-B650-4EB34CBCDA14}"/>
                </a:ext>
              </a:extLst>
            </p:cNvPr>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 name="Picture 1115" descr="antenna_stylized">
              <a:extLst>
                <a:ext uri="{FF2B5EF4-FFF2-40B4-BE49-F238E27FC236}">
                  <a16:creationId xmlns:a16="http://schemas.microsoft.com/office/drawing/2014/main" id="{F59E1160-BCDE-45C1-810D-4761874C77F0}"/>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1" name="Group 374">
            <a:extLst>
              <a:ext uri="{FF2B5EF4-FFF2-40B4-BE49-F238E27FC236}">
                <a16:creationId xmlns:a16="http://schemas.microsoft.com/office/drawing/2014/main" id="{73F0E496-9037-4AA7-89A8-E7D567BB5D25}"/>
              </a:ext>
            </a:extLst>
          </p:cNvPr>
          <p:cNvGrpSpPr/>
          <p:nvPr/>
        </p:nvGrpSpPr>
        <p:grpSpPr>
          <a:xfrm>
            <a:off x="11062314" y="4042909"/>
            <a:ext cx="560341" cy="437407"/>
            <a:chOff x="5103720" y="2693365"/>
            <a:chExt cx="611650" cy="414788"/>
          </a:xfrm>
        </p:grpSpPr>
        <p:cxnSp>
          <p:nvCxnSpPr>
            <p:cNvPr id="732" name="Straight Connector 375">
              <a:extLst>
                <a:ext uri="{FF2B5EF4-FFF2-40B4-BE49-F238E27FC236}">
                  <a16:creationId xmlns:a16="http://schemas.microsoft.com/office/drawing/2014/main" id="{D857407A-53F1-4F8C-82AF-AB360EB4BD6F}"/>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33" name="Group 377">
              <a:extLst>
                <a:ext uri="{FF2B5EF4-FFF2-40B4-BE49-F238E27FC236}">
                  <a16:creationId xmlns:a16="http://schemas.microsoft.com/office/drawing/2014/main" id="{64DDA03A-3682-4AC8-9B3F-8EB19EA2E4B4}"/>
                </a:ext>
              </a:extLst>
            </p:cNvPr>
            <p:cNvGrpSpPr/>
            <p:nvPr/>
          </p:nvGrpSpPr>
          <p:grpSpPr>
            <a:xfrm>
              <a:off x="5275406" y="2693365"/>
              <a:ext cx="439964" cy="414788"/>
              <a:chOff x="5275406" y="2711455"/>
              <a:chExt cx="452949" cy="405518"/>
            </a:xfrm>
          </p:grpSpPr>
          <p:pic>
            <p:nvPicPr>
              <p:cNvPr id="734" name="Picture 378" descr="server_rack.png">
                <a:extLst>
                  <a:ext uri="{FF2B5EF4-FFF2-40B4-BE49-F238E27FC236}">
                    <a16:creationId xmlns:a16="http://schemas.microsoft.com/office/drawing/2014/main" id="{D774A3F8-EF86-46D2-A9DE-CFFFC508119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537367" y="2770786"/>
                <a:ext cx="190988" cy="313366"/>
              </a:xfrm>
              <a:prstGeom prst="rect">
                <a:avLst/>
              </a:prstGeom>
            </p:spPr>
          </p:pic>
          <p:pic>
            <p:nvPicPr>
              <p:cNvPr id="735" name="Picture 379" descr="server_rack.png">
                <a:extLst>
                  <a:ext uri="{FF2B5EF4-FFF2-40B4-BE49-F238E27FC236}">
                    <a16:creationId xmlns:a16="http://schemas.microsoft.com/office/drawing/2014/main" id="{FA4D7748-542F-4BB6-8E2B-4B0D37B662D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275406" y="2764002"/>
                <a:ext cx="190988" cy="313366"/>
              </a:xfrm>
              <a:prstGeom prst="rect">
                <a:avLst/>
              </a:prstGeom>
            </p:spPr>
          </p:pic>
          <p:pic>
            <p:nvPicPr>
              <p:cNvPr id="736" name="Picture 380" descr="server_rack.png">
                <a:extLst>
                  <a:ext uri="{FF2B5EF4-FFF2-40B4-BE49-F238E27FC236}">
                    <a16:creationId xmlns:a16="http://schemas.microsoft.com/office/drawing/2014/main" id="{C53E16CF-59F1-4DC3-BB29-941DC2F00CA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385676" y="2711455"/>
                <a:ext cx="247152" cy="405518"/>
              </a:xfrm>
              <a:prstGeom prst="rect">
                <a:avLst/>
              </a:prstGeom>
            </p:spPr>
          </p:pic>
        </p:grpSp>
      </p:grpSp>
      <p:grpSp>
        <p:nvGrpSpPr>
          <p:cNvPr id="737" name="Group 391">
            <a:extLst>
              <a:ext uri="{FF2B5EF4-FFF2-40B4-BE49-F238E27FC236}">
                <a16:creationId xmlns:a16="http://schemas.microsoft.com/office/drawing/2014/main" id="{11614B35-4DB7-4DFB-B01C-AF4AD9DEA506}"/>
              </a:ext>
            </a:extLst>
          </p:cNvPr>
          <p:cNvGrpSpPr/>
          <p:nvPr/>
        </p:nvGrpSpPr>
        <p:grpSpPr>
          <a:xfrm>
            <a:off x="11029587" y="3306734"/>
            <a:ext cx="484710" cy="393026"/>
            <a:chOff x="5103720" y="2693365"/>
            <a:chExt cx="611650" cy="414788"/>
          </a:xfrm>
        </p:grpSpPr>
        <p:cxnSp>
          <p:nvCxnSpPr>
            <p:cNvPr id="738" name="Straight Connector 392">
              <a:extLst>
                <a:ext uri="{FF2B5EF4-FFF2-40B4-BE49-F238E27FC236}">
                  <a16:creationId xmlns:a16="http://schemas.microsoft.com/office/drawing/2014/main" id="{14BB7F0D-AF8C-40F8-8434-2D7B93CBE581}"/>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39" name="Group 394">
              <a:extLst>
                <a:ext uri="{FF2B5EF4-FFF2-40B4-BE49-F238E27FC236}">
                  <a16:creationId xmlns:a16="http://schemas.microsoft.com/office/drawing/2014/main" id="{66748D96-CB7F-4C3A-80E3-79D0674C2BD1}"/>
                </a:ext>
              </a:extLst>
            </p:cNvPr>
            <p:cNvGrpSpPr/>
            <p:nvPr/>
          </p:nvGrpSpPr>
          <p:grpSpPr>
            <a:xfrm>
              <a:off x="5275406" y="2693365"/>
              <a:ext cx="439964" cy="414788"/>
              <a:chOff x="5275406" y="2711455"/>
              <a:chExt cx="452949" cy="405518"/>
            </a:xfrm>
          </p:grpSpPr>
          <p:pic>
            <p:nvPicPr>
              <p:cNvPr id="740" name="Picture 395" descr="server_rack.png">
                <a:extLst>
                  <a:ext uri="{FF2B5EF4-FFF2-40B4-BE49-F238E27FC236}">
                    <a16:creationId xmlns:a16="http://schemas.microsoft.com/office/drawing/2014/main" id="{D06C0E87-F9E1-4D47-9481-F22EDA4C834A}"/>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537367" y="2770786"/>
                <a:ext cx="190988" cy="313366"/>
              </a:xfrm>
              <a:prstGeom prst="rect">
                <a:avLst/>
              </a:prstGeom>
            </p:spPr>
          </p:pic>
          <p:pic>
            <p:nvPicPr>
              <p:cNvPr id="741" name="Picture 396" descr="server_rack.png">
                <a:extLst>
                  <a:ext uri="{FF2B5EF4-FFF2-40B4-BE49-F238E27FC236}">
                    <a16:creationId xmlns:a16="http://schemas.microsoft.com/office/drawing/2014/main" id="{9F1A3A95-3764-4795-B9C8-91DC0E44F7EF}"/>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275406" y="2764002"/>
                <a:ext cx="190988" cy="313366"/>
              </a:xfrm>
              <a:prstGeom prst="rect">
                <a:avLst/>
              </a:prstGeom>
            </p:spPr>
          </p:pic>
          <p:pic>
            <p:nvPicPr>
              <p:cNvPr id="742" name="Picture 397" descr="server_rack.png">
                <a:extLst>
                  <a:ext uri="{FF2B5EF4-FFF2-40B4-BE49-F238E27FC236}">
                    <a16:creationId xmlns:a16="http://schemas.microsoft.com/office/drawing/2014/main" id="{2C7FB850-B071-4BB3-8304-8B7C5B1DA506}"/>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385676" y="2711455"/>
                <a:ext cx="247152" cy="405518"/>
              </a:xfrm>
              <a:prstGeom prst="rect">
                <a:avLst/>
              </a:prstGeom>
            </p:spPr>
          </p:pic>
        </p:grpSp>
      </p:grpSp>
      <p:grpSp>
        <p:nvGrpSpPr>
          <p:cNvPr id="743" name="Group 950">
            <a:extLst>
              <a:ext uri="{FF2B5EF4-FFF2-40B4-BE49-F238E27FC236}">
                <a16:creationId xmlns:a16="http://schemas.microsoft.com/office/drawing/2014/main" id="{E6C97153-448B-47AF-AD22-645D12ED3D64}"/>
              </a:ext>
            </a:extLst>
          </p:cNvPr>
          <p:cNvGrpSpPr/>
          <p:nvPr/>
        </p:nvGrpSpPr>
        <p:grpSpPr bwMode="auto">
          <a:xfrm>
            <a:off x="10141841" y="5093347"/>
            <a:ext cx="202688" cy="320283"/>
            <a:chOff x="4140" y="429"/>
            <a:chExt cx="1425" cy="2396"/>
          </a:xfrm>
        </p:grpSpPr>
        <p:sp>
          <p:nvSpPr>
            <p:cNvPr id="744" name="Freeform 951">
              <a:extLst>
                <a:ext uri="{FF2B5EF4-FFF2-40B4-BE49-F238E27FC236}">
                  <a16:creationId xmlns:a16="http://schemas.microsoft.com/office/drawing/2014/main" id="{77DD045C-264C-40CC-8E41-23432F3577BD}"/>
                </a:ext>
              </a:extLst>
            </p:cNvPr>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45" name="Rectangle 952">
              <a:extLst>
                <a:ext uri="{FF2B5EF4-FFF2-40B4-BE49-F238E27FC236}">
                  <a16:creationId xmlns:a16="http://schemas.microsoft.com/office/drawing/2014/main" id="{0DA00192-4643-4167-807B-6B630DB316A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46" name="Freeform 953">
              <a:extLst>
                <a:ext uri="{FF2B5EF4-FFF2-40B4-BE49-F238E27FC236}">
                  <a16:creationId xmlns:a16="http://schemas.microsoft.com/office/drawing/2014/main" id="{3C402EF9-2D52-4BF7-81BB-5249E574025C}"/>
                </a:ext>
              </a:extLst>
            </p:cNvPr>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47" name="Freeform 954">
              <a:extLst>
                <a:ext uri="{FF2B5EF4-FFF2-40B4-BE49-F238E27FC236}">
                  <a16:creationId xmlns:a16="http://schemas.microsoft.com/office/drawing/2014/main" id="{C4599F08-6580-4CFB-8B1D-C467BE8A9CCD}"/>
                </a:ext>
              </a:extLst>
            </p:cNvPr>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48" name="Rectangle 955">
              <a:extLst>
                <a:ext uri="{FF2B5EF4-FFF2-40B4-BE49-F238E27FC236}">
                  <a16:creationId xmlns:a16="http://schemas.microsoft.com/office/drawing/2014/main" id="{E58527E3-630E-41F7-BA46-FF10A2D5665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749" name="Group 956">
              <a:extLst>
                <a:ext uri="{FF2B5EF4-FFF2-40B4-BE49-F238E27FC236}">
                  <a16:creationId xmlns:a16="http://schemas.microsoft.com/office/drawing/2014/main" id="{175CF6D1-6ED2-4B5C-AD2A-3700A3715069}"/>
                </a:ext>
              </a:extLst>
            </p:cNvPr>
            <p:cNvGrpSpPr/>
            <p:nvPr/>
          </p:nvGrpSpPr>
          <p:grpSpPr bwMode="auto">
            <a:xfrm>
              <a:off x="4749" y="668"/>
              <a:ext cx="581" cy="145"/>
              <a:chOff x="614" y="2568"/>
              <a:chExt cx="725" cy="139"/>
            </a:xfrm>
          </p:grpSpPr>
          <p:sp>
            <p:nvSpPr>
              <p:cNvPr id="774" name="AutoShape 957">
                <a:extLst>
                  <a:ext uri="{FF2B5EF4-FFF2-40B4-BE49-F238E27FC236}">
                    <a16:creationId xmlns:a16="http://schemas.microsoft.com/office/drawing/2014/main" id="{A91C211F-3EAF-4AE1-9221-AF77F947862D}"/>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75" name="AutoShape 958">
                <a:extLst>
                  <a:ext uri="{FF2B5EF4-FFF2-40B4-BE49-F238E27FC236}">
                    <a16:creationId xmlns:a16="http://schemas.microsoft.com/office/drawing/2014/main" id="{90A0A15F-00BC-4D97-8E45-97A520491F42}"/>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50" name="Rectangle 959">
              <a:extLst>
                <a:ext uri="{FF2B5EF4-FFF2-40B4-BE49-F238E27FC236}">
                  <a16:creationId xmlns:a16="http://schemas.microsoft.com/office/drawing/2014/main" id="{9DCC8DE0-60B6-4418-999C-C1813E265C7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751" name="Group 960">
              <a:extLst>
                <a:ext uri="{FF2B5EF4-FFF2-40B4-BE49-F238E27FC236}">
                  <a16:creationId xmlns:a16="http://schemas.microsoft.com/office/drawing/2014/main" id="{C840A63D-DEAA-4003-BC07-AE8B29D64182}"/>
                </a:ext>
              </a:extLst>
            </p:cNvPr>
            <p:cNvGrpSpPr/>
            <p:nvPr/>
          </p:nvGrpSpPr>
          <p:grpSpPr bwMode="auto">
            <a:xfrm>
              <a:off x="4747" y="994"/>
              <a:ext cx="581" cy="134"/>
              <a:chOff x="614" y="2568"/>
              <a:chExt cx="725" cy="139"/>
            </a:xfrm>
          </p:grpSpPr>
          <p:sp>
            <p:nvSpPr>
              <p:cNvPr id="772" name="AutoShape 961">
                <a:extLst>
                  <a:ext uri="{FF2B5EF4-FFF2-40B4-BE49-F238E27FC236}">
                    <a16:creationId xmlns:a16="http://schemas.microsoft.com/office/drawing/2014/main" id="{6476C87D-6382-423F-94BE-D632F9E6CDFE}"/>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73" name="AutoShape 962">
                <a:extLst>
                  <a:ext uri="{FF2B5EF4-FFF2-40B4-BE49-F238E27FC236}">
                    <a16:creationId xmlns:a16="http://schemas.microsoft.com/office/drawing/2014/main" id="{550D11E5-6821-420F-A04A-EC3F4496DE1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52" name="Rectangle 963">
              <a:extLst>
                <a:ext uri="{FF2B5EF4-FFF2-40B4-BE49-F238E27FC236}">
                  <a16:creationId xmlns:a16="http://schemas.microsoft.com/office/drawing/2014/main" id="{FEADEA2B-5010-49D3-95D6-7ED85FCF2B9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53" name="Rectangle 964">
              <a:extLst>
                <a:ext uri="{FF2B5EF4-FFF2-40B4-BE49-F238E27FC236}">
                  <a16:creationId xmlns:a16="http://schemas.microsoft.com/office/drawing/2014/main" id="{5299101D-EE62-4CD9-8AB7-6C530AB579B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754" name="Group 965">
              <a:extLst>
                <a:ext uri="{FF2B5EF4-FFF2-40B4-BE49-F238E27FC236}">
                  <a16:creationId xmlns:a16="http://schemas.microsoft.com/office/drawing/2014/main" id="{1F3DDA0B-B0C4-449A-ABAC-80C58AAD9909}"/>
                </a:ext>
              </a:extLst>
            </p:cNvPr>
            <p:cNvGrpSpPr/>
            <p:nvPr/>
          </p:nvGrpSpPr>
          <p:grpSpPr bwMode="auto">
            <a:xfrm>
              <a:off x="4735" y="1627"/>
              <a:ext cx="582" cy="151"/>
              <a:chOff x="614" y="2568"/>
              <a:chExt cx="725" cy="139"/>
            </a:xfrm>
          </p:grpSpPr>
          <p:sp>
            <p:nvSpPr>
              <p:cNvPr id="770" name="AutoShape 966">
                <a:extLst>
                  <a:ext uri="{FF2B5EF4-FFF2-40B4-BE49-F238E27FC236}">
                    <a16:creationId xmlns:a16="http://schemas.microsoft.com/office/drawing/2014/main" id="{5008CB6A-B90E-41C2-997E-260A461AFB1E}"/>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71" name="AutoShape 967">
                <a:extLst>
                  <a:ext uri="{FF2B5EF4-FFF2-40B4-BE49-F238E27FC236}">
                    <a16:creationId xmlns:a16="http://schemas.microsoft.com/office/drawing/2014/main" id="{65C07A87-2435-4198-9912-0990FD599F7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55" name="Freeform 968">
              <a:extLst>
                <a:ext uri="{FF2B5EF4-FFF2-40B4-BE49-F238E27FC236}">
                  <a16:creationId xmlns:a16="http://schemas.microsoft.com/office/drawing/2014/main" id="{B93220AB-A1DC-4761-9C47-A5F4D5ADD9DB}"/>
                </a:ext>
              </a:extLst>
            </p:cNvPr>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756" name="Group 969">
              <a:extLst>
                <a:ext uri="{FF2B5EF4-FFF2-40B4-BE49-F238E27FC236}">
                  <a16:creationId xmlns:a16="http://schemas.microsoft.com/office/drawing/2014/main" id="{5934715F-1E69-4A87-9708-F71E454E1452}"/>
                </a:ext>
              </a:extLst>
            </p:cNvPr>
            <p:cNvGrpSpPr/>
            <p:nvPr/>
          </p:nvGrpSpPr>
          <p:grpSpPr bwMode="auto">
            <a:xfrm>
              <a:off x="4739" y="1327"/>
              <a:ext cx="582" cy="139"/>
              <a:chOff x="614" y="2568"/>
              <a:chExt cx="725" cy="139"/>
            </a:xfrm>
          </p:grpSpPr>
          <p:sp>
            <p:nvSpPr>
              <p:cNvPr id="768" name="AutoShape 970">
                <a:extLst>
                  <a:ext uri="{FF2B5EF4-FFF2-40B4-BE49-F238E27FC236}">
                    <a16:creationId xmlns:a16="http://schemas.microsoft.com/office/drawing/2014/main" id="{0F12914C-691A-4084-A8F0-15D4FE9876E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9" name="AutoShape 971">
                <a:extLst>
                  <a:ext uri="{FF2B5EF4-FFF2-40B4-BE49-F238E27FC236}">
                    <a16:creationId xmlns:a16="http://schemas.microsoft.com/office/drawing/2014/main" id="{59AD561C-AACB-41C0-9462-3F8AE5AA023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57" name="Rectangle 972">
              <a:extLst>
                <a:ext uri="{FF2B5EF4-FFF2-40B4-BE49-F238E27FC236}">
                  <a16:creationId xmlns:a16="http://schemas.microsoft.com/office/drawing/2014/main" id="{0D976177-7A96-4C1F-9D1C-B41BFB65840C}"/>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58" name="Freeform 973">
              <a:extLst>
                <a:ext uri="{FF2B5EF4-FFF2-40B4-BE49-F238E27FC236}">
                  <a16:creationId xmlns:a16="http://schemas.microsoft.com/office/drawing/2014/main" id="{B9CEA8DC-711B-4C18-BB7A-B2C812CF6880}"/>
                </a:ext>
              </a:extLst>
            </p:cNvPr>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59" name="Freeform 974">
              <a:extLst>
                <a:ext uri="{FF2B5EF4-FFF2-40B4-BE49-F238E27FC236}">
                  <a16:creationId xmlns:a16="http://schemas.microsoft.com/office/drawing/2014/main" id="{8B46D1AB-7817-46AD-B315-8C3ED632B212}"/>
                </a:ext>
              </a:extLst>
            </p:cNvPr>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60" name="Oval 975">
              <a:extLst>
                <a:ext uri="{FF2B5EF4-FFF2-40B4-BE49-F238E27FC236}">
                  <a16:creationId xmlns:a16="http://schemas.microsoft.com/office/drawing/2014/main" id="{27C81EEA-153B-48AB-B098-1CEEBFBEF5FC}"/>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1" name="Freeform 976">
              <a:extLst>
                <a:ext uri="{FF2B5EF4-FFF2-40B4-BE49-F238E27FC236}">
                  <a16:creationId xmlns:a16="http://schemas.microsoft.com/office/drawing/2014/main" id="{41DBC9C3-1F01-4BD1-9BC2-6DCF5F874F7F}"/>
                </a:ext>
              </a:extLst>
            </p:cNvPr>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62" name="AutoShape 977">
              <a:extLst>
                <a:ext uri="{FF2B5EF4-FFF2-40B4-BE49-F238E27FC236}">
                  <a16:creationId xmlns:a16="http://schemas.microsoft.com/office/drawing/2014/main" id="{682D3D07-D8E8-4EE3-A2E6-BC0E96DA592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3" name="AutoShape 978">
              <a:extLst>
                <a:ext uri="{FF2B5EF4-FFF2-40B4-BE49-F238E27FC236}">
                  <a16:creationId xmlns:a16="http://schemas.microsoft.com/office/drawing/2014/main" id="{DA08B20A-3656-40DC-AACF-30409E0DFBF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4" name="Oval 979">
              <a:extLst>
                <a:ext uri="{FF2B5EF4-FFF2-40B4-BE49-F238E27FC236}">
                  <a16:creationId xmlns:a16="http://schemas.microsoft.com/office/drawing/2014/main" id="{FC6AE316-0479-4171-B896-CDAD08C198C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5" name="Oval 980">
              <a:extLst>
                <a:ext uri="{FF2B5EF4-FFF2-40B4-BE49-F238E27FC236}">
                  <a16:creationId xmlns:a16="http://schemas.microsoft.com/office/drawing/2014/main" id="{58BF03A4-DF59-4C35-BB83-FB63336758E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766" name="Oval 981">
              <a:extLst>
                <a:ext uri="{FF2B5EF4-FFF2-40B4-BE49-F238E27FC236}">
                  <a16:creationId xmlns:a16="http://schemas.microsoft.com/office/drawing/2014/main" id="{51686DAE-C9EE-461D-B51B-5630F5FB750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7" name="Rectangle 982">
              <a:extLst>
                <a:ext uri="{FF2B5EF4-FFF2-40B4-BE49-F238E27FC236}">
                  <a16:creationId xmlns:a16="http://schemas.microsoft.com/office/drawing/2014/main" id="{5F673929-D8DC-4FF4-8004-74E38A6C625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nvGrpSpPr>
          <p:cNvPr id="776" name="Group 590">
            <a:extLst>
              <a:ext uri="{FF2B5EF4-FFF2-40B4-BE49-F238E27FC236}">
                <a16:creationId xmlns:a16="http://schemas.microsoft.com/office/drawing/2014/main" id="{6CA93054-0640-4EE4-BF1D-4716D13F7325}"/>
              </a:ext>
            </a:extLst>
          </p:cNvPr>
          <p:cNvGrpSpPr/>
          <p:nvPr/>
        </p:nvGrpSpPr>
        <p:grpSpPr bwMode="auto">
          <a:xfrm flipH="1">
            <a:off x="7501602" y="4731476"/>
            <a:ext cx="395376" cy="310087"/>
            <a:chOff x="2839" y="3501"/>
            <a:chExt cx="755" cy="803"/>
          </a:xfrm>
        </p:grpSpPr>
        <p:pic>
          <p:nvPicPr>
            <p:cNvPr id="777" name="Picture 591" descr="desktop_computer_stylized_medium">
              <a:extLst>
                <a:ext uri="{FF2B5EF4-FFF2-40B4-BE49-F238E27FC236}">
                  <a16:creationId xmlns:a16="http://schemas.microsoft.com/office/drawing/2014/main" id="{0CE6AC1A-6A95-47D8-BA5F-CBA3F9C998E5}"/>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 name="Freeform 592">
              <a:extLst>
                <a:ext uri="{FF2B5EF4-FFF2-40B4-BE49-F238E27FC236}">
                  <a16:creationId xmlns:a16="http://schemas.microsoft.com/office/drawing/2014/main" id="{DFDE0477-CF3C-412B-AE15-BB3A518DF786}"/>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779" name="Group 1064">
            <a:extLst>
              <a:ext uri="{FF2B5EF4-FFF2-40B4-BE49-F238E27FC236}">
                <a16:creationId xmlns:a16="http://schemas.microsoft.com/office/drawing/2014/main" id="{10BAE9E4-FB24-454C-9780-DEF570F81F00}"/>
              </a:ext>
            </a:extLst>
          </p:cNvPr>
          <p:cNvGrpSpPr/>
          <p:nvPr/>
        </p:nvGrpSpPr>
        <p:grpSpPr bwMode="auto">
          <a:xfrm>
            <a:off x="8898141" y="5653745"/>
            <a:ext cx="354831" cy="297992"/>
            <a:chOff x="877" y="1008"/>
            <a:chExt cx="2747" cy="2591"/>
          </a:xfrm>
        </p:grpSpPr>
        <p:pic>
          <p:nvPicPr>
            <p:cNvPr id="780" name="Picture 1065" descr="antenna_stylized">
              <a:extLst>
                <a:ext uri="{FF2B5EF4-FFF2-40B4-BE49-F238E27FC236}">
                  <a16:creationId xmlns:a16="http://schemas.microsoft.com/office/drawing/2014/main" id="{29B4CE03-6E90-471B-ABC8-17CF72103F7D}"/>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1" name="Picture 1066" descr="laptop_keyboard">
              <a:extLst>
                <a:ext uri="{FF2B5EF4-FFF2-40B4-BE49-F238E27FC236}">
                  <a16:creationId xmlns:a16="http://schemas.microsoft.com/office/drawing/2014/main" id="{213A4D80-CE07-4315-8CD9-F2470866FDA9}"/>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2" name="Freeform 1067">
              <a:extLst>
                <a:ext uri="{FF2B5EF4-FFF2-40B4-BE49-F238E27FC236}">
                  <a16:creationId xmlns:a16="http://schemas.microsoft.com/office/drawing/2014/main" id="{4106F141-E262-4141-91D8-EF6D71C3B247}"/>
                </a:ext>
              </a:extLst>
            </p:cNvPr>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783" name="Picture 1068" descr="screen">
              <a:extLst>
                <a:ext uri="{FF2B5EF4-FFF2-40B4-BE49-F238E27FC236}">
                  <a16:creationId xmlns:a16="http://schemas.microsoft.com/office/drawing/2014/main" id="{B25A2B95-0223-4381-9AC7-8961A20DE935}"/>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4" name="Freeform 1069">
              <a:extLst>
                <a:ext uri="{FF2B5EF4-FFF2-40B4-BE49-F238E27FC236}">
                  <a16:creationId xmlns:a16="http://schemas.microsoft.com/office/drawing/2014/main" id="{316C8A58-BAAA-4B0B-B963-8B00C2E6AB60}"/>
                </a:ext>
              </a:extLst>
            </p:cNvPr>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85" name="Freeform 1070">
              <a:extLst>
                <a:ext uri="{FF2B5EF4-FFF2-40B4-BE49-F238E27FC236}">
                  <a16:creationId xmlns:a16="http://schemas.microsoft.com/office/drawing/2014/main" id="{4FEC2D3D-8657-4E1E-B304-E6AB3B9AD864}"/>
                </a:ext>
              </a:extLst>
            </p:cNvPr>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86" name="Freeform 1071">
              <a:extLst>
                <a:ext uri="{FF2B5EF4-FFF2-40B4-BE49-F238E27FC236}">
                  <a16:creationId xmlns:a16="http://schemas.microsoft.com/office/drawing/2014/main" id="{24CF524A-A66C-4CBE-ADD1-3B711D222FC5}"/>
                </a:ext>
              </a:extLst>
            </p:cNvPr>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87" name="Freeform 1072">
              <a:extLst>
                <a:ext uri="{FF2B5EF4-FFF2-40B4-BE49-F238E27FC236}">
                  <a16:creationId xmlns:a16="http://schemas.microsoft.com/office/drawing/2014/main" id="{456D014B-994C-4BDA-B9A6-2C314FB5E0BA}"/>
                </a:ext>
              </a:extLst>
            </p:cNvPr>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88" name="Freeform 1073">
              <a:extLst>
                <a:ext uri="{FF2B5EF4-FFF2-40B4-BE49-F238E27FC236}">
                  <a16:creationId xmlns:a16="http://schemas.microsoft.com/office/drawing/2014/main" id="{FA1198DE-589D-4C3F-8E43-ABF1297DCA4B}"/>
                </a:ext>
              </a:extLst>
            </p:cNvPr>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89" name="Freeform 1074">
              <a:extLst>
                <a:ext uri="{FF2B5EF4-FFF2-40B4-BE49-F238E27FC236}">
                  <a16:creationId xmlns:a16="http://schemas.microsoft.com/office/drawing/2014/main" id="{8D010B88-04E9-4A97-AD40-0D61F00BD1A9}"/>
                </a:ext>
              </a:extLst>
            </p:cNvPr>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790" name="Group 1075">
              <a:extLst>
                <a:ext uri="{FF2B5EF4-FFF2-40B4-BE49-F238E27FC236}">
                  <a16:creationId xmlns:a16="http://schemas.microsoft.com/office/drawing/2014/main" id="{823F7966-ABE5-43A1-A63C-62A57EF3F528}"/>
                </a:ext>
              </a:extLst>
            </p:cNvPr>
            <p:cNvGrpSpPr/>
            <p:nvPr/>
          </p:nvGrpSpPr>
          <p:grpSpPr bwMode="auto">
            <a:xfrm>
              <a:off x="1709" y="3008"/>
              <a:ext cx="507" cy="234"/>
              <a:chOff x="1740" y="2642"/>
              <a:chExt cx="752" cy="327"/>
            </a:xfrm>
          </p:grpSpPr>
          <p:sp>
            <p:nvSpPr>
              <p:cNvPr id="797" name="Freeform 1076">
                <a:extLst>
                  <a:ext uri="{FF2B5EF4-FFF2-40B4-BE49-F238E27FC236}">
                    <a16:creationId xmlns:a16="http://schemas.microsoft.com/office/drawing/2014/main" id="{6CA39CDA-770B-45DF-8F99-0F2F2B31020B}"/>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8" name="Freeform 1077">
                <a:extLst>
                  <a:ext uri="{FF2B5EF4-FFF2-40B4-BE49-F238E27FC236}">
                    <a16:creationId xmlns:a16="http://schemas.microsoft.com/office/drawing/2014/main" id="{93C2781B-17C9-4BF2-AA83-AB7EF4CC6A99}"/>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9" name="Freeform 1078">
                <a:extLst>
                  <a:ext uri="{FF2B5EF4-FFF2-40B4-BE49-F238E27FC236}">
                    <a16:creationId xmlns:a16="http://schemas.microsoft.com/office/drawing/2014/main" id="{28D7A2BC-86E9-4A9B-BFB5-4442DFBC1311}"/>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00" name="Freeform 1079">
                <a:extLst>
                  <a:ext uri="{FF2B5EF4-FFF2-40B4-BE49-F238E27FC236}">
                    <a16:creationId xmlns:a16="http://schemas.microsoft.com/office/drawing/2014/main" id="{D27EFCEA-051F-436F-A87D-62098DD126D2}"/>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01" name="Freeform 1080">
                <a:extLst>
                  <a:ext uri="{FF2B5EF4-FFF2-40B4-BE49-F238E27FC236}">
                    <a16:creationId xmlns:a16="http://schemas.microsoft.com/office/drawing/2014/main" id="{5E58B149-CBD1-4267-B4A4-0A758B8DE1D4}"/>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02" name="Freeform 1081">
                <a:extLst>
                  <a:ext uri="{FF2B5EF4-FFF2-40B4-BE49-F238E27FC236}">
                    <a16:creationId xmlns:a16="http://schemas.microsoft.com/office/drawing/2014/main" id="{CB519227-30C4-43AD-9176-028F54A66C17}"/>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791" name="Freeform 1082">
              <a:extLst>
                <a:ext uri="{FF2B5EF4-FFF2-40B4-BE49-F238E27FC236}">
                  <a16:creationId xmlns:a16="http://schemas.microsoft.com/office/drawing/2014/main" id="{45A8B0FB-C1E1-4C21-B24D-F921110E4ADF}"/>
                </a:ext>
              </a:extLst>
            </p:cNvPr>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2" name="Freeform 1083">
              <a:extLst>
                <a:ext uri="{FF2B5EF4-FFF2-40B4-BE49-F238E27FC236}">
                  <a16:creationId xmlns:a16="http://schemas.microsoft.com/office/drawing/2014/main" id="{C7A93287-6367-49ED-AC5D-621C96C1B471}"/>
                </a:ext>
              </a:extLst>
            </p:cNvPr>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3" name="Freeform 1084">
              <a:extLst>
                <a:ext uri="{FF2B5EF4-FFF2-40B4-BE49-F238E27FC236}">
                  <a16:creationId xmlns:a16="http://schemas.microsoft.com/office/drawing/2014/main" id="{65DAE873-0433-4DE4-954B-BD7D893B20C1}"/>
                </a:ext>
              </a:extLst>
            </p:cNvPr>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4" name="Freeform 1085">
              <a:extLst>
                <a:ext uri="{FF2B5EF4-FFF2-40B4-BE49-F238E27FC236}">
                  <a16:creationId xmlns:a16="http://schemas.microsoft.com/office/drawing/2014/main" id="{08D0C7FC-F3FA-4932-BC7E-289D1651BF53}"/>
                </a:ext>
              </a:extLst>
            </p:cNvPr>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5" name="Freeform 1086">
              <a:extLst>
                <a:ext uri="{FF2B5EF4-FFF2-40B4-BE49-F238E27FC236}">
                  <a16:creationId xmlns:a16="http://schemas.microsoft.com/office/drawing/2014/main" id="{0F57D0F9-BFB9-4E87-BD43-7C57E58AEDFE}"/>
                </a:ext>
              </a:extLst>
            </p:cNvPr>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6" name="Freeform 1087">
              <a:extLst>
                <a:ext uri="{FF2B5EF4-FFF2-40B4-BE49-F238E27FC236}">
                  <a16:creationId xmlns:a16="http://schemas.microsoft.com/office/drawing/2014/main" id="{5B0010BC-65ED-4EA0-A01C-A98C4D283B36}"/>
                </a:ext>
              </a:extLst>
            </p:cNvPr>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803" name="Group 590">
            <a:extLst>
              <a:ext uri="{FF2B5EF4-FFF2-40B4-BE49-F238E27FC236}">
                <a16:creationId xmlns:a16="http://schemas.microsoft.com/office/drawing/2014/main" id="{7663D97C-A1A8-4064-9FC1-6F52957DF0C6}"/>
              </a:ext>
            </a:extLst>
          </p:cNvPr>
          <p:cNvGrpSpPr/>
          <p:nvPr/>
        </p:nvGrpSpPr>
        <p:grpSpPr bwMode="auto">
          <a:xfrm flipH="1">
            <a:off x="7264951" y="5100231"/>
            <a:ext cx="395376" cy="310087"/>
            <a:chOff x="2839" y="3501"/>
            <a:chExt cx="755" cy="803"/>
          </a:xfrm>
        </p:grpSpPr>
        <p:pic>
          <p:nvPicPr>
            <p:cNvPr id="804" name="Picture 591" descr="desktop_computer_stylized_medium">
              <a:extLst>
                <a:ext uri="{FF2B5EF4-FFF2-40B4-BE49-F238E27FC236}">
                  <a16:creationId xmlns:a16="http://schemas.microsoft.com/office/drawing/2014/main" id="{E534FA69-01E2-46B0-9AE0-C0256BF96C4B}"/>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5" name="Freeform 592">
              <a:extLst>
                <a:ext uri="{FF2B5EF4-FFF2-40B4-BE49-F238E27FC236}">
                  <a16:creationId xmlns:a16="http://schemas.microsoft.com/office/drawing/2014/main" id="{F1BE73E3-38D0-41E2-A804-2A80AACF8CA3}"/>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806" name="Group 590">
            <a:extLst>
              <a:ext uri="{FF2B5EF4-FFF2-40B4-BE49-F238E27FC236}">
                <a16:creationId xmlns:a16="http://schemas.microsoft.com/office/drawing/2014/main" id="{A4B5AC8F-3703-45CB-A81D-0E10DC9E2AF0}"/>
              </a:ext>
            </a:extLst>
          </p:cNvPr>
          <p:cNvGrpSpPr/>
          <p:nvPr/>
        </p:nvGrpSpPr>
        <p:grpSpPr bwMode="auto">
          <a:xfrm flipH="1">
            <a:off x="7699562" y="5316696"/>
            <a:ext cx="395376" cy="310087"/>
            <a:chOff x="2839" y="3501"/>
            <a:chExt cx="755" cy="803"/>
          </a:xfrm>
        </p:grpSpPr>
        <p:pic>
          <p:nvPicPr>
            <p:cNvPr id="807" name="Picture 591" descr="desktop_computer_stylized_medium">
              <a:extLst>
                <a:ext uri="{FF2B5EF4-FFF2-40B4-BE49-F238E27FC236}">
                  <a16:creationId xmlns:a16="http://schemas.microsoft.com/office/drawing/2014/main" id="{DC4F5C62-47F9-4BF0-BF92-BADBCADE5C4C}"/>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 name="Freeform 592">
              <a:extLst>
                <a:ext uri="{FF2B5EF4-FFF2-40B4-BE49-F238E27FC236}">
                  <a16:creationId xmlns:a16="http://schemas.microsoft.com/office/drawing/2014/main" id="{CDB638F1-BDA0-4BCD-BBF6-83629B73BCB1}"/>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809" name="Group 590">
            <a:extLst>
              <a:ext uri="{FF2B5EF4-FFF2-40B4-BE49-F238E27FC236}">
                <a16:creationId xmlns:a16="http://schemas.microsoft.com/office/drawing/2014/main" id="{63920769-0CE4-494D-A257-05F9C8CDE57F}"/>
              </a:ext>
            </a:extLst>
          </p:cNvPr>
          <p:cNvGrpSpPr/>
          <p:nvPr/>
        </p:nvGrpSpPr>
        <p:grpSpPr bwMode="auto">
          <a:xfrm flipH="1">
            <a:off x="8155104" y="5337486"/>
            <a:ext cx="395376" cy="310087"/>
            <a:chOff x="2839" y="3501"/>
            <a:chExt cx="755" cy="803"/>
          </a:xfrm>
        </p:grpSpPr>
        <p:pic>
          <p:nvPicPr>
            <p:cNvPr id="810" name="Picture 591" descr="desktop_computer_stylized_medium">
              <a:extLst>
                <a:ext uri="{FF2B5EF4-FFF2-40B4-BE49-F238E27FC236}">
                  <a16:creationId xmlns:a16="http://schemas.microsoft.com/office/drawing/2014/main" id="{C98B3B87-EA39-4D42-B08F-DEC32A3CD7A4}"/>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1" name="Freeform 592">
              <a:extLst>
                <a:ext uri="{FF2B5EF4-FFF2-40B4-BE49-F238E27FC236}">
                  <a16:creationId xmlns:a16="http://schemas.microsoft.com/office/drawing/2014/main" id="{097022E9-5EA2-485C-9C85-0C1AAD0815FF}"/>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812" name="Group 1064">
            <a:extLst>
              <a:ext uri="{FF2B5EF4-FFF2-40B4-BE49-F238E27FC236}">
                <a16:creationId xmlns:a16="http://schemas.microsoft.com/office/drawing/2014/main" id="{256AFE0F-9375-4ECB-BBD4-EFD6F34AD5D5}"/>
              </a:ext>
            </a:extLst>
          </p:cNvPr>
          <p:cNvGrpSpPr/>
          <p:nvPr/>
        </p:nvGrpSpPr>
        <p:grpSpPr bwMode="auto">
          <a:xfrm>
            <a:off x="9279156" y="5597907"/>
            <a:ext cx="365216" cy="245298"/>
            <a:chOff x="877" y="1008"/>
            <a:chExt cx="2747" cy="2591"/>
          </a:xfrm>
        </p:grpSpPr>
        <p:pic>
          <p:nvPicPr>
            <p:cNvPr id="813" name="Picture 1065" descr="antenna_stylized">
              <a:extLst>
                <a:ext uri="{FF2B5EF4-FFF2-40B4-BE49-F238E27FC236}">
                  <a16:creationId xmlns:a16="http://schemas.microsoft.com/office/drawing/2014/main" id="{0DE6EA69-18F7-4C98-9072-40E095DEF51B}"/>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4" name="Picture 1066" descr="laptop_keyboard">
              <a:extLst>
                <a:ext uri="{FF2B5EF4-FFF2-40B4-BE49-F238E27FC236}">
                  <a16:creationId xmlns:a16="http://schemas.microsoft.com/office/drawing/2014/main" id="{E83509F2-56EB-4470-AD3F-B5F15816F8E6}"/>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5" name="Freeform 1067">
              <a:extLst>
                <a:ext uri="{FF2B5EF4-FFF2-40B4-BE49-F238E27FC236}">
                  <a16:creationId xmlns:a16="http://schemas.microsoft.com/office/drawing/2014/main" id="{E90C8EE0-E764-485D-9255-FA4DB74CB8A7}"/>
                </a:ext>
              </a:extLst>
            </p:cNvPr>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816" name="Picture 1068" descr="screen">
              <a:extLst>
                <a:ext uri="{FF2B5EF4-FFF2-40B4-BE49-F238E27FC236}">
                  <a16:creationId xmlns:a16="http://schemas.microsoft.com/office/drawing/2014/main" id="{4E2CD5C4-F799-437A-95BF-F95B3CC3083A}"/>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 name="Freeform 1069">
              <a:extLst>
                <a:ext uri="{FF2B5EF4-FFF2-40B4-BE49-F238E27FC236}">
                  <a16:creationId xmlns:a16="http://schemas.microsoft.com/office/drawing/2014/main" id="{DABB7A1B-582C-4E15-B04A-F27B8EC73587}"/>
                </a:ext>
              </a:extLst>
            </p:cNvPr>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18" name="Freeform 1070">
              <a:extLst>
                <a:ext uri="{FF2B5EF4-FFF2-40B4-BE49-F238E27FC236}">
                  <a16:creationId xmlns:a16="http://schemas.microsoft.com/office/drawing/2014/main" id="{45CFD1F1-8FB0-4FE9-8D1B-EE360033C62E}"/>
                </a:ext>
              </a:extLst>
            </p:cNvPr>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19" name="Freeform 1071">
              <a:extLst>
                <a:ext uri="{FF2B5EF4-FFF2-40B4-BE49-F238E27FC236}">
                  <a16:creationId xmlns:a16="http://schemas.microsoft.com/office/drawing/2014/main" id="{E583B995-DB6A-4F0A-A98F-16918EDBE993}"/>
                </a:ext>
              </a:extLst>
            </p:cNvPr>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0" name="Freeform 1072">
              <a:extLst>
                <a:ext uri="{FF2B5EF4-FFF2-40B4-BE49-F238E27FC236}">
                  <a16:creationId xmlns:a16="http://schemas.microsoft.com/office/drawing/2014/main" id="{7C6AB85B-F41A-4075-9F5D-CDC745318217}"/>
                </a:ext>
              </a:extLst>
            </p:cNvPr>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1" name="Freeform 1073">
              <a:extLst>
                <a:ext uri="{FF2B5EF4-FFF2-40B4-BE49-F238E27FC236}">
                  <a16:creationId xmlns:a16="http://schemas.microsoft.com/office/drawing/2014/main" id="{44AFBD4F-E936-4A21-9580-C23AEDB2F394}"/>
                </a:ext>
              </a:extLst>
            </p:cNvPr>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2" name="Freeform 1074">
              <a:extLst>
                <a:ext uri="{FF2B5EF4-FFF2-40B4-BE49-F238E27FC236}">
                  <a16:creationId xmlns:a16="http://schemas.microsoft.com/office/drawing/2014/main" id="{A8E9B8CF-BB6D-43BE-B082-37A26B16210C}"/>
                </a:ext>
              </a:extLst>
            </p:cNvPr>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823" name="Group 1075">
              <a:extLst>
                <a:ext uri="{FF2B5EF4-FFF2-40B4-BE49-F238E27FC236}">
                  <a16:creationId xmlns:a16="http://schemas.microsoft.com/office/drawing/2014/main" id="{0AF3DEB1-D9E0-4A7F-B5C2-51CE6677460D}"/>
                </a:ext>
              </a:extLst>
            </p:cNvPr>
            <p:cNvGrpSpPr/>
            <p:nvPr/>
          </p:nvGrpSpPr>
          <p:grpSpPr bwMode="auto">
            <a:xfrm>
              <a:off x="1709" y="3008"/>
              <a:ext cx="507" cy="234"/>
              <a:chOff x="1740" y="2642"/>
              <a:chExt cx="752" cy="327"/>
            </a:xfrm>
          </p:grpSpPr>
          <p:sp>
            <p:nvSpPr>
              <p:cNvPr id="830" name="Freeform 1076">
                <a:extLst>
                  <a:ext uri="{FF2B5EF4-FFF2-40B4-BE49-F238E27FC236}">
                    <a16:creationId xmlns:a16="http://schemas.microsoft.com/office/drawing/2014/main" id="{2370925F-3BAF-477E-8A17-6648D8C5CB1A}"/>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1" name="Freeform 1077">
                <a:extLst>
                  <a:ext uri="{FF2B5EF4-FFF2-40B4-BE49-F238E27FC236}">
                    <a16:creationId xmlns:a16="http://schemas.microsoft.com/office/drawing/2014/main" id="{53C0FF4B-37B0-49EC-A433-DE6C0C4F7F2A}"/>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2" name="Freeform 1078">
                <a:extLst>
                  <a:ext uri="{FF2B5EF4-FFF2-40B4-BE49-F238E27FC236}">
                    <a16:creationId xmlns:a16="http://schemas.microsoft.com/office/drawing/2014/main" id="{8BB4F4F0-6B89-41ED-8D4E-E91CF141EC88}"/>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3" name="Freeform 1079">
                <a:extLst>
                  <a:ext uri="{FF2B5EF4-FFF2-40B4-BE49-F238E27FC236}">
                    <a16:creationId xmlns:a16="http://schemas.microsoft.com/office/drawing/2014/main" id="{E13DC61A-AC5B-43D7-8852-4A7A132BD1C5}"/>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4" name="Freeform 1080">
                <a:extLst>
                  <a:ext uri="{FF2B5EF4-FFF2-40B4-BE49-F238E27FC236}">
                    <a16:creationId xmlns:a16="http://schemas.microsoft.com/office/drawing/2014/main" id="{6E231DE7-81F8-4078-97ED-7BCED17D8507}"/>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5" name="Freeform 1081">
                <a:extLst>
                  <a:ext uri="{FF2B5EF4-FFF2-40B4-BE49-F238E27FC236}">
                    <a16:creationId xmlns:a16="http://schemas.microsoft.com/office/drawing/2014/main" id="{4DA6D9FC-AC24-4A60-B2A2-8E8DC688C9E0}"/>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824" name="Freeform 1082">
              <a:extLst>
                <a:ext uri="{FF2B5EF4-FFF2-40B4-BE49-F238E27FC236}">
                  <a16:creationId xmlns:a16="http://schemas.microsoft.com/office/drawing/2014/main" id="{28C8233A-2B1A-43B8-A8C5-CB66D18E6ECB}"/>
                </a:ext>
              </a:extLst>
            </p:cNvPr>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5" name="Freeform 1083">
              <a:extLst>
                <a:ext uri="{FF2B5EF4-FFF2-40B4-BE49-F238E27FC236}">
                  <a16:creationId xmlns:a16="http://schemas.microsoft.com/office/drawing/2014/main" id="{2C732361-EB98-4069-9C6F-4199CF10DA8F}"/>
                </a:ext>
              </a:extLst>
            </p:cNvPr>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6" name="Freeform 1084">
              <a:extLst>
                <a:ext uri="{FF2B5EF4-FFF2-40B4-BE49-F238E27FC236}">
                  <a16:creationId xmlns:a16="http://schemas.microsoft.com/office/drawing/2014/main" id="{1EF9AD61-07D3-49D4-9930-19A3925A57CC}"/>
                </a:ext>
              </a:extLst>
            </p:cNvPr>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7" name="Freeform 1085">
              <a:extLst>
                <a:ext uri="{FF2B5EF4-FFF2-40B4-BE49-F238E27FC236}">
                  <a16:creationId xmlns:a16="http://schemas.microsoft.com/office/drawing/2014/main" id="{9DD49CBF-CFA0-4034-B52C-74D0BB3EB7DC}"/>
                </a:ext>
              </a:extLst>
            </p:cNvPr>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8" name="Freeform 1086">
              <a:extLst>
                <a:ext uri="{FF2B5EF4-FFF2-40B4-BE49-F238E27FC236}">
                  <a16:creationId xmlns:a16="http://schemas.microsoft.com/office/drawing/2014/main" id="{C577C19C-4BC7-4F17-83FF-9141E779B446}"/>
                </a:ext>
              </a:extLst>
            </p:cNvPr>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9" name="Freeform 1087">
              <a:extLst>
                <a:ext uri="{FF2B5EF4-FFF2-40B4-BE49-F238E27FC236}">
                  <a16:creationId xmlns:a16="http://schemas.microsoft.com/office/drawing/2014/main" id="{9E7E61F3-A382-4587-A285-56B662894C14}"/>
                </a:ext>
              </a:extLst>
            </p:cNvPr>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836" name="Group 983">
            <a:extLst>
              <a:ext uri="{FF2B5EF4-FFF2-40B4-BE49-F238E27FC236}">
                <a16:creationId xmlns:a16="http://schemas.microsoft.com/office/drawing/2014/main" id="{D7C61F67-730E-4CF4-89BD-25827570BFE5}"/>
              </a:ext>
            </a:extLst>
          </p:cNvPr>
          <p:cNvGrpSpPr/>
          <p:nvPr/>
        </p:nvGrpSpPr>
        <p:grpSpPr bwMode="auto">
          <a:xfrm>
            <a:off x="9831839" y="5444224"/>
            <a:ext cx="196136" cy="337817"/>
            <a:chOff x="4140" y="429"/>
            <a:chExt cx="1425" cy="2396"/>
          </a:xfrm>
        </p:grpSpPr>
        <p:sp>
          <p:nvSpPr>
            <p:cNvPr id="837" name="Freeform 984">
              <a:extLst>
                <a:ext uri="{FF2B5EF4-FFF2-40B4-BE49-F238E27FC236}">
                  <a16:creationId xmlns:a16="http://schemas.microsoft.com/office/drawing/2014/main" id="{82E6E3A8-1223-4899-A1E7-F6F1465482B1}"/>
                </a:ext>
              </a:extLst>
            </p:cNvPr>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8" name="Rectangle 985">
              <a:extLst>
                <a:ext uri="{FF2B5EF4-FFF2-40B4-BE49-F238E27FC236}">
                  <a16:creationId xmlns:a16="http://schemas.microsoft.com/office/drawing/2014/main" id="{EA9E1213-4DB5-4E9B-9CF6-2A831F0EE53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39" name="Freeform 986">
              <a:extLst>
                <a:ext uri="{FF2B5EF4-FFF2-40B4-BE49-F238E27FC236}">
                  <a16:creationId xmlns:a16="http://schemas.microsoft.com/office/drawing/2014/main" id="{63AF92DF-B1A4-4DD2-80CD-13151C600837}"/>
                </a:ext>
              </a:extLst>
            </p:cNvPr>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0" name="Freeform 987">
              <a:extLst>
                <a:ext uri="{FF2B5EF4-FFF2-40B4-BE49-F238E27FC236}">
                  <a16:creationId xmlns:a16="http://schemas.microsoft.com/office/drawing/2014/main" id="{6B012125-7411-4F77-A7C6-AAE44AC3814B}"/>
                </a:ext>
              </a:extLst>
            </p:cNvPr>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1" name="Rectangle 988">
              <a:extLst>
                <a:ext uri="{FF2B5EF4-FFF2-40B4-BE49-F238E27FC236}">
                  <a16:creationId xmlns:a16="http://schemas.microsoft.com/office/drawing/2014/main" id="{57FC6C5D-ABA3-40D6-98C6-C9513F68868B}"/>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842" name="Group 989">
              <a:extLst>
                <a:ext uri="{FF2B5EF4-FFF2-40B4-BE49-F238E27FC236}">
                  <a16:creationId xmlns:a16="http://schemas.microsoft.com/office/drawing/2014/main" id="{75FC138A-BB50-49CB-8B1D-3F4EE6BC2D06}"/>
                </a:ext>
              </a:extLst>
            </p:cNvPr>
            <p:cNvGrpSpPr/>
            <p:nvPr/>
          </p:nvGrpSpPr>
          <p:grpSpPr bwMode="auto">
            <a:xfrm>
              <a:off x="4749" y="668"/>
              <a:ext cx="581" cy="145"/>
              <a:chOff x="614" y="2568"/>
              <a:chExt cx="725" cy="139"/>
            </a:xfrm>
          </p:grpSpPr>
          <p:sp>
            <p:nvSpPr>
              <p:cNvPr id="867" name="AutoShape 990">
                <a:extLst>
                  <a:ext uri="{FF2B5EF4-FFF2-40B4-BE49-F238E27FC236}">
                    <a16:creationId xmlns:a16="http://schemas.microsoft.com/office/drawing/2014/main" id="{5D069619-E887-40F5-B2E5-DC229BAB0DB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68" name="AutoShape 991">
                <a:extLst>
                  <a:ext uri="{FF2B5EF4-FFF2-40B4-BE49-F238E27FC236}">
                    <a16:creationId xmlns:a16="http://schemas.microsoft.com/office/drawing/2014/main" id="{1AB17C3D-851D-4012-8D64-60F5331A46E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843" name="Rectangle 992">
              <a:extLst>
                <a:ext uri="{FF2B5EF4-FFF2-40B4-BE49-F238E27FC236}">
                  <a16:creationId xmlns:a16="http://schemas.microsoft.com/office/drawing/2014/main" id="{A42FEDC5-094B-48F5-BB5B-279CA4885DD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844" name="Group 993">
              <a:extLst>
                <a:ext uri="{FF2B5EF4-FFF2-40B4-BE49-F238E27FC236}">
                  <a16:creationId xmlns:a16="http://schemas.microsoft.com/office/drawing/2014/main" id="{532EA33A-F7D2-47B7-BE0F-9603642F7B41}"/>
                </a:ext>
              </a:extLst>
            </p:cNvPr>
            <p:cNvGrpSpPr/>
            <p:nvPr/>
          </p:nvGrpSpPr>
          <p:grpSpPr bwMode="auto">
            <a:xfrm>
              <a:off x="4747" y="994"/>
              <a:ext cx="581" cy="134"/>
              <a:chOff x="614" y="2568"/>
              <a:chExt cx="725" cy="139"/>
            </a:xfrm>
          </p:grpSpPr>
          <p:sp>
            <p:nvSpPr>
              <p:cNvPr id="865" name="AutoShape 994">
                <a:extLst>
                  <a:ext uri="{FF2B5EF4-FFF2-40B4-BE49-F238E27FC236}">
                    <a16:creationId xmlns:a16="http://schemas.microsoft.com/office/drawing/2014/main" id="{1EC2A25C-7C78-4E5A-8876-ED1D438304C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66" name="AutoShape 995">
                <a:extLst>
                  <a:ext uri="{FF2B5EF4-FFF2-40B4-BE49-F238E27FC236}">
                    <a16:creationId xmlns:a16="http://schemas.microsoft.com/office/drawing/2014/main" id="{6665D998-D4AD-460E-B59F-8DE981B31C1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845" name="Rectangle 996">
              <a:extLst>
                <a:ext uri="{FF2B5EF4-FFF2-40B4-BE49-F238E27FC236}">
                  <a16:creationId xmlns:a16="http://schemas.microsoft.com/office/drawing/2014/main" id="{999A172C-84FC-430A-80CC-579CC2B01782}"/>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46" name="Rectangle 997">
              <a:extLst>
                <a:ext uri="{FF2B5EF4-FFF2-40B4-BE49-F238E27FC236}">
                  <a16:creationId xmlns:a16="http://schemas.microsoft.com/office/drawing/2014/main" id="{4FEEB6B3-EA79-450B-90F8-4CDEA15ABD4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847" name="Group 998">
              <a:extLst>
                <a:ext uri="{FF2B5EF4-FFF2-40B4-BE49-F238E27FC236}">
                  <a16:creationId xmlns:a16="http://schemas.microsoft.com/office/drawing/2014/main" id="{980A7ABD-BB8A-4971-B2BC-8B981A9AFF0E}"/>
                </a:ext>
              </a:extLst>
            </p:cNvPr>
            <p:cNvGrpSpPr/>
            <p:nvPr/>
          </p:nvGrpSpPr>
          <p:grpSpPr bwMode="auto">
            <a:xfrm>
              <a:off x="4735" y="1627"/>
              <a:ext cx="582" cy="151"/>
              <a:chOff x="614" y="2568"/>
              <a:chExt cx="725" cy="139"/>
            </a:xfrm>
          </p:grpSpPr>
          <p:sp>
            <p:nvSpPr>
              <p:cNvPr id="863" name="AutoShape 999">
                <a:extLst>
                  <a:ext uri="{FF2B5EF4-FFF2-40B4-BE49-F238E27FC236}">
                    <a16:creationId xmlns:a16="http://schemas.microsoft.com/office/drawing/2014/main" id="{DBD720AA-06F3-4E3D-A76F-9230DCF637B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64" name="AutoShape 1000">
                <a:extLst>
                  <a:ext uri="{FF2B5EF4-FFF2-40B4-BE49-F238E27FC236}">
                    <a16:creationId xmlns:a16="http://schemas.microsoft.com/office/drawing/2014/main" id="{3A94DB98-170E-4AFF-956B-D9199DB2B36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848" name="Freeform 1001">
              <a:extLst>
                <a:ext uri="{FF2B5EF4-FFF2-40B4-BE49-F238E27FC236}">
                  <a16:creationId xmlns:a16="http://schemas.microsoft.com/office/drawing/2014/main" id="{40111DE1-B8D9-4976-B1E7-5529EF0EDF71}"/>
                </a:ext>
              </a:extLst>
            </p:cNvPr>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849" name="Group 1002">
              <a:extLst>
                <a:ext uri="{FF2B5EF4-FFF2-40B4-BE49-F238E27FC236}">
                  <a16:creationId xmlns:a16="http://schemas.microsoft.com/office/drawing/2014/main" id="{7FF20DBF-1039-446A-BDFC-61959A3E0286}"/>
                </a:ext>
              </a:extLst>
            </p:cNvPr>
            <p:cNvGrpSpPr/>
            <p:nvPr/>
          </p:nvGrpSpPr>
          <p:grpSpPr bwMode="auto">
            <a:xfrm>
              <a:off x="4739" y="1327"/>
              <a:ext cx="582" cy="139"/>
              <a:chOff x="614" y="2568"/>
              <a:chExt cx="725" cy="139"/>
            </a:xfrm>
          </p:grpSpPr>
          <p:sp>
            <p:nvSpPr>
              <p:cNvPr id="861" name="AutoShape 1003">
                <a:extLst>
                  <a:ext uri="{FF2B5EF4-FFF2-40B4-BE49-F238E27FC236}">
                    <a16:creationId xmlns:a16="http://schemas.microsoft.com/office/drawing/2014/main" id="{D5FA04AC-CD1D-48FF-A665-1CD4B8955DA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62" name="AutoShape 1004">
                <a:extLst>
                  <a:ext uri="{FF2B5EF4-FFF2-40B4-BE49-F238E27FC236}">
                    <a16:creationId xmlns:a16="http://schemas.microsoft.com/office/drawing/2014/main" id="{3AA00F31-D6D2-4EDB-9EE7-4588AFAA16F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850" name="Rectangle 1005">
              <a:extLst>
                <a:ext uri="{FF2B5EF4-FFF2-40B4-BE49-F238E27FC236}">
                  <a16:creationId xmlns:a16="http://schemas.microsoft.com/office/drawing/2014/main" id="{C9EEE590-D204-43A1-8733-EB2160C2997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51" name="Freeform 1006">
              <a:extLst>
                <a:ext uri="{FF2B5EF4-FFF2-40B4-BE49-F238E27FC236}">
                  <a16:creationId xmlns:a16="http://schemas.microsoft.com/office/drawing/2014/main" id="{91AEE038-A406-489A-80C7-ED21C4067186}"/>
                </a:ext>
              </a:extLst>
            </p:cNvPr>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52" name="Freeform 1007">
              <a:extLst>
                <a:ext uri="{FF2B5EF4-FFF2-40B4-BE49-F238E27FC236}">
                  <a16:creationId xmlns:a16="http://schemas.microsoft.com/office/drawing/2014/main" id="{29C7640E-3505-4D62-A36F-3C1E13D17AA0}"/>
                </a:ext>
              </a:extLst>
            </p:cNvPr>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53" name="Oval 1008">
              <a:extLst>
                <a:ext uri="{FF2B5EF4-FFF2-40B4-BE49-F238E27FC236}">
                  <a16:creationId xmlns:a16="http://schemas.microsoft.com/office/drawing/2014/main" id="{848797FB-2F71-43A2-A950-5DD564A53DCC}"/>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54" name="Freeform 1009">
              <a:extLst>
                <a:ext uri="{FF2B5EF4-FFF2-40B4-BE49-F238E27FC236}">
                  <a16:creationId xmlns:a16="http://schemas.microsoft.com/office/drawing/2014/main" id="{B52BE19A-3585-4778-96EE-A3A736DA26E4}"/>
                </a:ext>
              </a:extLst>
            </p:cNvPr>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55" name="AutoShape 1010">
              <a:extLst>
                <a:ext uri="{FF2B5EF4-FFF2-40B4-BE49-F238E27FC236}">
                  <a16:creationId xmlns:a16="http://schemas.microsoft.com/office/drawing/2014/main" id="{AD23810E-249D-4172-82B0-2D798E414C6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56" name="AutoShape 1011">
              <a:extLst>
                <a:ext uri="{FF2B5EF4-FFF2-40B4-BE49-F238E27FC236}">
                  <a16:creationId xmlns:a16="http://schemas.microsoft.com/office/drawing/2014/main" id="{602683A2-F17C-4471-B5B7-DD8D3A03A8F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57" name="Oval 1012">
              <a:extLst>
                <a:ext uri="{FF2B5EF4-FFF2-40B4-BE49-F238E27FC236}">
                  <a16:creationId xmlns:a16="http://schemas.microsoft.com/office/drawing/2014/main" id="{004D8D05-10F5-4ADD-BAFD-1B2C437D4CC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58" name="Oval 1013">
              <a:extLst>
                <a:ext uri="{FF2B5EF4-FFF2-40B4-BE49-F238E27FC236}">
                  <a16:creationId xmlns:a16="http://schemas.microsoft.com/office/drawing/2014/main" id="{BA73BD58-A67C-4CAD-93A1-1A976FBEFD7B}"/>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859" name="Oval 1014">
              <a:extLst>
                <a:ext uri="{FF2B5EF4-FFF2-40B4-BE49-F238E27FC236}">
                  <a16:creationId xmlns:a16="http://schemas.microsoft.com/office/drawing/2014/main" id="{13326B20-D926-4EF9-A073-031268FD049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60" name="Rectangle 1015">
              <a:extLst>
                <a:ext uri="{FF2B5EF4-FFF2-40B4-BE49-F238E27FC236}">
                  <a16:creationId xmlns:a16="http://schemas.microsoft.com/office/drawing/2014/main" id="{5A1CA5C9-66F1-4D9E-AE66-65578E7DDB6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nvGrpSpPr>
          <p:cNvPr id="869" name="Group 1023">
            <a:extLst>
              <a:ext uri="{FF2B5EF4-FFF2-40B4-BE49-F238E27FC236}">
                <a16:creationId xmlns:a16="http://schemas.microsoft.com/office/drawing/2014/main" id="{D4CFB1F0-44DD-4C1A-82B5-920B1A71BC3B}"/>
              </a:ext>
            </a:extLst>
          </p:cNvPr>
          <p:cNvGrpSpPr/>
          <p:nvPr/>
        </p:nvGrpSpPr>
        <p:grpSpPr>
          <a:xfrm>
            <a:off x="7109949" y="1997635"/>
            <a:ext cx="4049958" cy="3614756"/>
            <a:chOff x="7619038" y="2102861"/>
            <a:chExt cx="3540395" cy="3733733"/>
          </a:xfrm>
        </p:grpSpPr>
        <p:sp>
          <p:nvSpPr>
            <p:cNvPr id="870" name="Line 426">
              <a:extLst>
                <a:ext uri="{FF2B5EF4-FFF2-40B4-BE49-F238E27FC236}">
                  <a16:creationId xmlns:a16="http://schemas.microsoft.com/office/drawing/2014/main" id="{87ECE487-A987-473F-A7F5-C5EFCFF36B03}"/>
                </a:ext>
              </a:extLst>
            </p:cNvPr>
            <p:cNvSpPr>
              <a:spLocks noChangeShapeType="1"/>
            </p:cNvSpPr>
            <p:nvPr/>
          </p:nvSpPr>
          <p:spPr bwMode="auto">
            <a:xfrm>
              <a:off x="8213016" y="2695257"/>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nvGrpSpPr>
            <p:cNvPr id="871" name="Group 783">
              <a:extLst>
                <a:ext uri="{FF2B5EF4-FFF2-40B4-BE49-F238E27FC236}">
                  <a16:creationId xmlns:a16="http://schemas.microsoft.com/office/drawing/2014/main" id="{AACAC7F1-31BD-4BA1-8244-F786E2CD5219}"/>
                </a:ext>
              </a:extLst>
            </p:cNvPr>
            <p:cNvGrpSpPr/>
            <p:nvPr/>
          </p:nvGrpSpPr>
          <p:grpSpPr bwMode="auto">
            <a:xfrm>
              <a:off x="8055854" y="2304274"/>
              <a:ext cx="298450" cy="464008"/>
              <a:chOff x="3130" y="3288"/>
              <a:chExt cx="410" cy="742"/>
            </a:xfrm>
          </p:grpSpPr>
          <p:sp>
            <p:nvSpPr>
              <p:cNvPr id="1018" name="Line 270">
                <a:extLst>
                  <a:ext uri="{FF2B5EF4-FFF2-40B4-BE49-F238E27FC236}">
                    <a16:creationId xmlns:a16="http://schemas.microsoft.com/office/drawing/2014/main" id="{CF40FD71-E88E-44AB-A21E-57897F65C843}"/>
                  </a:ext>
                </a:extLst>
              </p:cNvPr>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19" name="Line 271">
                <a:extLst>
                  <a:ext uri="{FF2B5EF4-FFF2-40B4-BE49-F238E27FC236}">
                    <a16:creationId xmlns:a16="http://schemas.microsoft.com/office/drawing/2014/main" id="{ECFCA3B1-BAAF-451F-A769-6520E273925F}"/>
                  </a:ext>
                </a:extLst>
              </p:cNvPr>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0" name="Line 272">
                <a:extLst>
                  <a:ext uri="{FF2B5EF4-FFF2-40B4-BE49-F238E27FC236}">
                    <a16:creationId xmlns:a16="http://schemas.microsoft.com/office/drawing/2014/main" id="{069E6E3C-5ACC-4A26-A4B2-D2F5AD3C1273}"/>
                  </a:ext>
                </a:extLst>
              </p:cNvPr>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1" name="Line 273">
                <a:extLst>
                  <a:ext uri="{FF2B5EF4-FFF2-40B4-BE49-F238E27FC236}">
                    <a16:creationId xmlns:a16="http://schemas.microsoft.com/office/drawing/2014/main" id="{C5A3821F-2DAC-4F92-91F3-0962B2A201CC}"/>
                  </a:ext>
                </a:extLst>
              </p:cNvPr>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2" name="Line 274">
                <a:extLst>
                  <a:ext uri="{FF2B5EF4-FFF2-40B4-BE49-F238E27FC236}">
                    <a16:creationId xmlns:a16="http://schemas.microsoft.com/office/drawing/2014/main" id="{7649106E-B569-4975-97DB-302DBA14A894}"/>
                  </a:ext>
                </a:extLst>
              </p:cNvPr>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3" name="Line 275">
                <a:extLst>
                  <a:ext uri="{FF2B5EF4-FFF2-40B4-BE49-F238E27FC236}">
                    <a16:creationId xmlns:a16="http://schemas.microsoft.com/office/drawing/2014/main" id="{4E109280-F023-42E7-91AF-02EEC5853DE4}"/>
                  </a:ext>
                </a:extLst>
              </p:cNvPr>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4" name="Line 276">
                <a:extLst>
                  <a:ext uri="{FF2B5EF4-FFF2-40B4-BE49-F238E27FC236}">
                    <a16:creationId xmlns:a16="http://schemas.microsoft.com/office/drawing/2014/main" id="{47C401F5-3DF7-405C-9F60-F49A61B43597}"/>
                  </a:ext>
                </a:extLst>
              </p:cNvPr>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5" name="Line 277">
                <a:extLst>
                  <a:ext uri="{FF2B5EF4-FFF2-40B4-BE49-F238E27FC236}">
                    <a16:creationId xmlns:a16="http://schemas.microsoft.com/office/drawing/2014/main" id="{D43A65F3-5149-4E7F-9EB1-24B832E85A60}"/>
                  </a:ext>
                </a:extLst>
              </p:cNvPr>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6" name="Line 278">
                <a:extLst>
                  <a:ext uri="{FF2B5EF4-FFF2-40B4-BE49-F238E27FC236}">
                    <a16:creationId xmlns:a16="http://schemas.microsoft.com/office/drawing/2014/main" id="{66FC2794-D754-42A7-BF2F-A81F7C6674D5}"/>
                  </a:ext>
                </a:extLst>
              </p:cNvPr>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7" name="Line 279">
                <a:extLst>
                  <a:ext uri="{FF2B5EF4-FFF2-40B4-BE49-F238E27FC236}">
                    <a16:creationId xmlns:a16="http://schemas.microsoft.com/office/drawing/2014/main" id="{70D1A787-BC79-4204-B982-0FEB0D695A69}"/>
                  </a:ext>
                </a:extLst>
              </p:cNvPr>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8" name="Line 280">
                <a:extLst>
                  <a:ext uri="{FF2B5EF4-FFF2-40B4-BE49-F238E27FC236}">
                    <a16:creationId xmlns:a16="http://schemas.microsoft.com/office/drawing/2014/main" id="{0BF09E07-2E4D-4862-853A-B94BCE0CD46D}"/>
                  </a:ext>
                </a:extLst>
              </p:cNvPr>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9" name="Line 281">
                <a:extLst>
                  <a:ext uri="{FF2B5EF4-FFF2-40B4-BE49-F238E27FC236}">
                    <a16:creationId xmlns:a16="http://schemas.microsoft.com/office/drawing/2014/main" id="{88B4154B-A4DD-42D0-B8EA-DAF403FAC011}"/>
                  </a:ext>
                </a:extLst>
              </p:cNvPr>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30" name="Line 282">
                <a:extLst>
                  <a:ext uri="{FF2B5EF4-FFF2-40B4-BE49-F238E27FC236}">
                    <a16:creationId xmlns:a16="http://schemas.microsoft.com/office/drawing/2014/main" id="{39C45BB6-2D3C-4F37-9AB6-D436041A42C9}"/>
                  </a:ext>
                </a:extLst>
              </p:cNvPr>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31" name="Line 283">
                <a:extLst>
                  <a:ext uri="{FF2B5EF4-FFF2-40B4-BE49-F238E27FC236}">
                    <a16:creationId xmlns:a16="http://schemas.microsoft.com/office/drawing/2014/main" id="{8289E678-FBE6-4E43-B2D1-39F91115840E}"/>
                  </a:ext>
                </a:extLst>
              </p:cNvPr>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32" name="Line 284">
                <a:extLst>
                  <a:ext uri="{FF2B5EF4-FFF2-40B4-BE49-F238E27FC236}">
                    <a16:creationId xmlns:a16="http://schemas.microsoft.com/office/drawing/2014/main" id="{A6D1CCDC-FF5B-4333-9DBA-A9857BF0CDBB}"/>
                  </a:ext>
                </a:extLst>
              </p:cNvPr>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grpSp>
        <p:pic>
          <p:nvPicPr>
            <p:cNvPr id="872" name="Picture 777" descr="access_point_stylized_small">
              <a:extLst>
                <a:ext uri="{FF2B5EF4-FFF2-40B4-BE49-F238E27FC236}">
                  <a16:creationId xmlns:a16="http://schemas.microsoft.com/office/drawing/2014/main" id="{856CBF93-154A-41CB-AEF6-06258572EC86}"/>
                </a:ext>
              </a:extLst>
            </p:cNvPr>
            <p:cNvPicPr>
              <a:picLocks noChangeAspect="1"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7619038" y="385679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3" name="Picture 780" descr="access_point_stylized_small">
              <a:extLst>
                <a:ext uri="{FF2B5EF4-FFF2-40B4-BE49-F238E27FC236}">
                  <a16:creationId xmlns:a16="http://schemas.microsoft.com/office/drawing/2014/main" id="{BC8E6E4A-DF53-4FC3-819D-5035D7E6D137}"/>
                </a:ext>
              </a:extLst>
            </p:cNvPr>
            <p:cNvPicPr>
              <a:picLocks noChangeAspect="1"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9295766" y="551913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4" name="Group 470">
              <a:extLst>
                <a:ext uri="{FF2B5EF4-FFF2-40B4-BE49-F238E27FC236}">
                  <a16:creationId xmlns:a16="http://schemas.microsoft.com/office/drawing/2014/main" id="{0229B007-DA49-4C9A-91DE-A8E7B3A5B6B0}"/>
                </a:ext>
              </a:extLst>
            </p:cNvPr>
            <p:cNvGrpSpPr/>
            <p:nvPr/>
          </p:nvGrpSpPr>
          <p:grpSpPr>
            <a:xfrm>
              <a:off x="9788714" y="4984881"/>
              <a:ext cx="393760" cy="218578"/>
              <a:chOff x="7493876" y="2774731"/>
              <a:chExt cx="1481958" cy="894622"/>
            </a:xfrm>
          </p:grpSpPr>
          <p:sp>
            <p:nvSpPr>
              <p:cNvPr id="1011" name="Freeform 471">
                <a:extLst>
                  <a:ext uri="{FF2B5EF4-FFF2-40B4-BE49-F238E27FC236}">
                    <a16:creationId xmlns:a16="http://schemas.microsoft.com/office/drawing/2014/main" id="{53EA7E3B-4DAE-4DCF-8935-6211A2DD1F6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12" name="Oval 472">
                <a:extLst>
                  <a:ext uri="{FF2B5EF4-FFF2-40B4-BE49-F238E27FC236}">
                    <a16:creationId xmlns:a16="http://schemas.microsoft.com/office/drawing/2014/main" id="{4621A59C-B664-4960-818E-389EB22FDC5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013" name="Group 473">
                <a:extLst>
                  <a:ext uri="{FF2B5EF4-FFF2-40B4-BE49-F238E27FC236}">
                    <a16:creationId xmlns:a16="http://schemas.microsoft.com/office/drawing/2014/main" id="{247A6088-7AEC-4192-BB6B-C69FC5A703C1}"/>
                  </a:ext>
                </a:extLst>
              </p:cNvPr>
              <p:cNvGrpSpPr/>
              <p:nvPr/>
            </p:nvGrpSpPr>
            <p:grpSpPr>
              <a:xfrm>
                <a:off x="7713663" y="2848339"/>
                <a:ext cx="1042107" cy="425543"/>
                <a:chOff x="7786941" y="2884917"/>
                <a:chExt cx="897649" cy="353919"/>
              </a:xfrm>
            </p:grpSpPr>
            <p:sp>
              <p:nvSpPr>
                <p:cNvPr id="1014" name="Freeform 474">
                  <a:extLst>
                    <a:ext uri="{FF2B5EF4-FFF2-40B4-BE49-F238E27FC236}">
                      <a16:creationId xmlns:a16="http://schemas.microsoft.com/office/drawing/2014/main" id="{ECC6FB4A-5F25-439E-B87D-4C3BFCB9744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5" name="Freeform 475">
                  <a:extLst>
                    <a:ext uri="{FF2B5EF4-FFF2-40B4-BE49-F238E27FC236}">
                      <a16:creationId xmlns:a16="http://schemas.microsoft.com/office/drawing/2014/main" id="{93F0E84D-023C-4481-9F01-15FAB4A7EF0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6" name="Freeform 476">
                  <a:extLst>
                    <a:ext uri="{FF2B5EF4-FFF2-40B4-BE49-F238E27FC236}">
                      <a16:creationId xmlns:a16="http://schemas.microsoft.com/office/drawing/2014/main" id="{69ABD878-50D6-46BA-A8AD-119E782E74E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7" name="Freeform 477">
                  <a:extLst>
                    <a:ext uri="{FF2B5EF4-FFF2-40B4-BE49-F238E27FC236}">
                      <a16:creationId xmlns:a16="http://schemas.microsoft.com/office/drawing/2014/main" id="{144F2309-204E-44B6-99AF-A7FA3133F07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5" name="Group 519">
              <a:extLst>
                <a:ext uri="{FF2B5EF4-FFF2-40B4-BE49-F238E27FC236}">
                  <a16:creationId xmlns:a16="http://schemas.microsoft.com/office/drawing/2014/main" id="{6B4A5263-0355-4CB4-BED0-A43FEFD82A65}"/>
                </a:ext>
              </a:extLst>
            </p:cNvPr>
            <p:cNvGrpSpPr/>
            <p:nvPr/>
          </p:nvGrpSpPr>
          <p:grpSpPr>
            <a:xfrm>
              <a:off x="9854521" y="5333935"/>
              <a:ext cx="309740" cy="190838"/>
              <a:chOff x="3668110" y="2448910"/>
              <a:chExt cx="3794234" cy="2165130"/>
            </a:xfrm>
          </p:grpSpPr>
          <p:sp>
            <p:nvSpPr>
              <p:cNvPr id="1004" name="Rectangle 520">
                <a:extLst>
                  <a:ext uri="{FF2B5EF4-FFF2-40B4-BE49-F238E27FC236}">
                    <a16:creationId xmlns:a16="http://schemas.microsoft.com/office/drawing/2014/main" id="{79F09B8A-2083-477C-8C24-08167C95D9E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5" name="Freeform 521">
                <a:extLst>
                  <a:ext uri="{FF2B5EF4-FFF2-40B4-BE49-F238E27FC236}">
                    <a16:creationId xmlns:a16="http://schemas.microsoft.com/office/drawing/2014/main" id="{7666858A-3B2E-4214-B323-555B7290D76C}"/>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6" name="Group 522">
                <a:extLst>
                  <a:ext uri="{FF2B5EF4-FFF2-40B4-BE49-F238E27FC236}">
                    <a16:creationId xmlns:a16="http://schemas.microsoft.com/office/drawing/2014/main" id="{37592D78-FCF4-4F57-9475-63DC7047CE87}"/>
                  </a:ext>
                </a:extLst>
              </p:cNvPr>
              <p:cNvGrpSpPr/>
              <p:nvPr/>
            </p:nvGrpSpPr>
            <p:grpSpPr>
              <a:xfrm>
                <a:off x="3941378" y="2603243"/>
                <a:ext cx="3202061" cy="1066110"/>
                <a:chOff x="7939341" y="3037317"/>
                <a:chExt cx="897649" cy="353919"/>
              </a:xfrm>
            </p:grpSpPr>
            <p:sp>
              <p:nvSpPr>
                <p:cNvPr id="1007" name="Freeform 523">
                  <a:extLst>
                    <a:ext uri="{FF2B5EF4-FFF2-40B4-BE49-F238E27FC236}">
                      <a16:creationId xmlns:a16="http://schemas.microsoft.com/office/drawing/2014/main" id="{D0653E0D-7443-48A7-B874-137D220C4BB8}"/>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8" name="Freeform 524">
                  <a:extLst>
                    <a:ext uri="{FF2B5EF4-FFF2-40B4-BE49-F238E27FC236}">
                      <a16:creationId xmlns:a16="http://schemas.microsoft.com/office/drawing/2014/main" id="{E7234B4C-E9D7-4A4E-89C1-1AAA1F30039F}"/>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9" name="Freeform 525">
                  <a:extLst>
                    <a:ext uri="{FF2B5EF4-FFF2-40B4-BE49-F238E27FC236}">
                      <a16:creationId xmlns:a16="http://schemas.microsoft.com/office/drawing/2014/main" id="{70FC952D-D3FC-4E1F-98AB-F3443CA7B966}"/>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0" name="Freeform 526">
                  <a:extLst>
                    <a:ext uri="{FF2B5EF4-FFF2-40B4-BE49-F238E27FC236}">
                      <a16:creationId xmlns:a16="http://schemas.microsoft.com/office/drawing/2014/main" id="{7D51B042-A0DF-424F-ACB4-06CB060EA64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6" name="Group 478">
              <a:extLst>
                <a:ext uri="{FF2B5EF4-FFF2-40B4-BE49-F238E27FC236}">
                  <a16:creationId xmlns:a16="http://schemas.microsoft.com/office/drawing/2014/main" id="{4F4EBCE6-5632-4CF4-9AE2-8C397C33B9D1}"/>
                </a:ext>
              </a:extLst>
            </p:cNvPr>
            <p:cNvGrpSpPr/>
            <p:nvPr/>
          </p:nvGrpSpPr>
          <p:grpSpPr>
            <a:xfrm>
              <a:off x="8681775" y="4962318"/>
              <a:ext cx="393760" cy="218578"/>
              <a:chOff x="7493876" y="2774731"/>
              <a:chExt cx="1481958" cy="894622"/>
            </a:xfrm>
          </p:grpSpPr>
          <p:sp>
            <p:nvSpPr>
              <p:cNvPr id="997" name="Freeform 479">
                <a:extLst>
                  <a:ext uri="{FF2B5EF4-FFF2-40B4-BE49-F238E27FC236}">
                    <a16:creationId xmlns:a16="http://schemas.microsoft.com/office/drawing/2014/main" id="{75A197ED-C6FC-4580-BF53-0A0B3F0494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98" name="Oval 480">
                <a:extLst>
                  <a:ext uri="{FF2B5EF4-FFF2-40B4-BE49-F238E27FC236}">
                    <a16:creationId xmlns:a16="http://schemas.microsoft.com/office/drawing/2014/main" id="{17B72EA7-B4DA-4199-9934-2D696382B2DB}"/>
                  </a:ext>
                </a:extLst>
              </p:cNvPr>
              <p:cNvSpPr/>
              <p:nvPr/>
            </p:nvSpPr>
            <p:spPr>
              <a:xfrm>
                <a:off x="7494728" y="2774731"/>
                <a:ext cx="1480162" cy="579139"/>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99" name="Group 481">
                <a:extLst>
                  <a:ext uri="{FF2B5EF4-FFF2-40B4-BE49-F238E27FC236}">
                    <a16:creationId xmlns:a16="http://schemas.microsoft.com/office/drawing/2014/main" id="{BA70B48E-916E-4483-9BD6-6564D6EB24D0}"/>
                  </a:ext>
                </a:extLst>
              </p:cNvPr>
              <p:cNvGrpSpPr/>
              <p:nvPr/>
            </p:nvGrpSpPr>
            <p:grpSpPr>
              <a:xfrm>
                <a:off x="7713663" y="2848339"/>
                <a:ext cx="1042107" cy="425543"/>
                <a:chOff x="7786941" y="2884917"/>
                <a:chExt cx="897649" cy="353919"/>
              </a:xfrm>
            </p:grpSpPr>
            <p:sp>
              <p:nvSpPr>
                <p:cNvPr id="1000" name="Freeform 482">
                  <a:extLst>
                    <a:ext uri="{FF2B5EF4-FFF2-40B4-BE49-F238E27FC236}">
                      <a16:creationId xmlns:a16="http://schemas.microsoft.com/office/drawing/2014/main" id="{D16A55CE-A094-4F90-B667-2BC920B5847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1" name="Freeform 483">
                  <a:extLst>
                    <a:ext uri="{FF2B5EF4-FFF2-40B4-BE49-F238E27FC236}">
                      <a16:creationId xmlns:a16="http://schemas.microsoft.com/office/drawing/2014/main" id="{8B911E2C-709C-4118-B2E6-379469955D8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2" name="Freeform 484">
                  <a:extLst>
                    <a:ext uri="{FF2B5EF4-FFF2-40B4-BE49-F238E27FC236}">
                      <a16:creationId xmlns:a16="http://schemas.microsoft.com/office/drawing/2014/main" id="{6776CEAF-7C97-4037-9ECC-12E9B20A878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3" name="Freeform 485">
                  <a:extLst>
                    <a:ext uri="{FF2B5EF4-FFF2-40B4-BE49-F238E27FC236}">
                      <a16:creationId xmlns:a16="http://schemas.microsoft.com/office/drawing/2014/main" id="{2B6E2EC5-2D24-4BCB-BA89-5BD4F13F04E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7" name="Group 528">
              <a:extLst>
                <a:ext uri="{FF2B5EF4-FFF2-40B4-BE49-F238E27FC236}">
                  <a16:creationId xmlns:a16="http://schemas.microsoft.com/office/drawing/2014/main" id="{603D17EA-F6A7-49D1-BC16-0E82800BE366}"/>
                </a:ext>
              </a:extLst>
            </p:cNvPr>
            <p:cNvGrpSpPr/>
            <p:nvPr/>
          </p:nvGrpSpPr>
          <p:grpSpPr>
            <a:xfrm>
              <a:off x="8316676" y="5189331"/>
              <a:ext cx="309740" cy="190838"/>
              <a:chOff x="3668110" y="2448910"/>
              <a:chExt cx="3794234" cy="2165130"/>
            </a:xfrm>
          </p:grpSpPr>
          <p:sp>
            <p:nvSpPr>
              <p:cNvPr id="990" name="Rectangle 529">
                <a:extLst>
                  <a:ext uri="{FF2B5EF4-FFF2-40B4-BE49-F238E27FC236}">
                    <a16:creationId xmlns:a16="http://schemas.microsoft.com/office/drawing/2014/main" id="{0828D761-E7D3-4D36-8650-2296DB2C7B37}"/>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1" name="Freeform 530">
                <a:extLst>
                  <a:ext uri="{FF2B5EF4-FFF2-40B4-BE49-F238E27FC236}">
                    <a16:creationId xmlns:a16="http://schemas.microsoft.com/office/drawing/2014/main" id="{76FEF7BE-495F-42EA-AFF2-A5AB76B85B3B}"/>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2" name="Group 531">
                <a:extLst>
                  <a:ext uri="{FF2B5EF4-FFF2-40B4-BE49-F238E27FC236}">
                    <a16:creationId xmlns:a16="http://schemas.microsoft.com/office/drawing/2014/main" id="{2A92B262-0947-46EC-A564-8F954F761C2D}"/>
                  </a:ext>
                </a:extLst>
              </p:cNvPr>
              <p:cNvGrpSpPr/>
              <p:nvPr/>
            </p:nvGrpSpPr>
            <p:grpSpPr>
              <a:xfrm>
                <a:off x="3941378" y="2603243"/>
                <a:ext cx="3202061" cy="1066110"/>
                <a:chOff x="7939341" y="3037317"/>
                <a:chExt cx="897649" cy="353919"/>
              </a:xfrm>
            </p:grpSpPr>
            <p:sp>
              <p:nvSpPr>
                <p:cNvPr id="993" name="Freeform 532">
                  <a:extLst>
                    <a:ext uri="{FF2B5EF4-FFF2-40B4-BE49-F238E27FC236}">
                      <a16:creationId xmlns:a16="http://schemas.microsoft.com/office/drawing/2014/main" id="{3C82ABD6-F142-4767-8614-41D63C76776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4" name="Freeform 533">
                  <a:extLst>
                    <a:ext uri="{FF2B5EF4-FFF2-40B4-BE49-F238E27FC236}">
                      <a16:creationId xmlns:a16="http://schemas.microsoft.com/office/drawing/2014/main" id="{20F56A53-A882-4B3B-8FD6-E8F2DC3BF71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5" name="Freeform 534">
                  <a:extLst>
                    <a:ext uri="{FF2B5EF4-FFF2-40B4-BE49-F238E27FC236}">
                      <a16:creationId xmlns:a16="http://schemas.microsoft.com/office/drawing/2014/main" id="{46526665-4BB7-421A-9448-11B7342F34A6}"/>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6" name="Freeform 535">
                  <a:extLst>
                    <a:ext uri="{FF2B5EF4-FFF2-40B4-BE49-F238E27FC236}">
                      <a16:creationId xmlns:a16="http://schemas.microsoft.com/office/drawing/2014/main" id="{15760032-90C1-49CE-A9DA-EE4426C33BE3}"/>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8" name="Group 406">
              <a:extLst>
                <a:ext uri="{FF2B5EF4-FFF2-40B4-BE49-F238E27FC236}">
                  <a16:creationId xmlns:a16="http://schemas.microsoft.com/office/drawing/2014/main" id="{C52EE01C-2D15-494F-94CF-4DCCA89F665D}"/>
                </a:ext>
              </a:extLst>
            </p:cNvPr>
            <p:cNvGrpSpPr/>
            <p:nvPr/>
          </p:nvGrpSpPr>
          <p:grpSpPr>
            <a:xfrm>
              <a:off x="8444981" y="2810143"/>
              <a:ext cx="354091" cy="165341"/>
              <a:chOff x="7493876" y="2790332"/>
              <a:chExt cx="1483690" cy="879021"/>
            </a:xfrm>
          </p:grpSpPr>
          <p:sp>
            <p:nvSpPr>
              <p:cNvPr id="983" name="Freeform 407">
                <a:extLst>
                  <a:ext uri="{FF2B5EF4-FFF2-40B4-BE49-F238E27FC236}">
                    <a16:creationId xmlns:a16="http://schemas.microsoft.com/office/drawing/2014/main" id="{D3D99C3B-2EC4-4325-8642-4681ED9BCC4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84" name="Oval 408">
                <a:extLst>
                  <a:ext uri="{FF2B5EF4-FFF2-40B4-BE49-F238E27FC236}">
                    <a16:creationId xmlns:a16="http://schemas.microsoft.com/office/drawing/2014/main" id="{FFE449F0-EEC1-4E08-B1E5-A7671CC0CBBB}"/>
                  </a:ext>
                </a:extLst>
              </p:cNvPr>
              <p:cNvSpPr/>
              <p:nvPr/>
            </p:nvSpPr>
            <p:spPr>
              <a:xfrm>
                <a:off x="7497403" y="2790332"/>
                <a:ext cx="1480163" cy="579141"/>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85" name="Group 409">
                <a:extLst>
                  <a:ext uri="{FF2B5EF4-FFF2-40B4-BE49-F238E27FC236}">
                    <a16:creationId xmlns:a16="http://schemas.microsoft.com/office/drawing/2014/main" id="{B28E6A6D-475B-459E-A98D-81550391B2D9}"/>
                  </a:ext>
                </a:extLst>
              </p:cNvPr>
              <p:cNvGrpSpPr/>
              <p:nvPr/>
            </p:nvGrpSpPr>
            <p:grpSpPr>
              <a:xfrm>
                <a:off x="7713663" y="2848339"/>
                <a:ext cx="1042107" cy="425543"/>
                <a:chOff x="7786941" y="2884917"/>
                <a:chExt cx="897649" cy="353919"/>
              </a:xfrm>
            </p:grpSpPr>
            <p:sp>
              <p:nvSpPr>
                <p:cNvPr id="986" name="Freeform 410">
                  <a:extLst>
                    <a:ext uri="{FF2B5EF4-FFF2-40B4-BE49-F238E27FC236}">
                      <a16:creationId xmlns:a16="http://schemas.microsoft.com/office/drawing/2014/main" id="{A3528AEE-146C-4363-B278-323F332788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7" name="Freeform 411">
                  <a:extLst>
                    <a:ext uri="{FF2B5EF4-FFF2-40B4-BE49-F238E27FC236}">
                      <a16:creationId xmlns:a16="http://schemas.microsoft.com/office/drawing/2014/main" id="{74224352-372E-42AB-84D6-FB778B3F9B4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8" name="Freeform 412">
                  <a:extLst>
                    <a:ext uri="{FF2B5EF4-FFF2-40B4-BE49-F238E27FC236}">
                      <a16:creationId xmlns:a16="http://schemas.microsoft.com/office/drawing/2014/main" id="{8D362A6A-F839-45FD-A56D-09D24FADBD5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9" name="Freeform 413">
                  <a:extLst>
                    <a:ext uri="{FF2B5EF4-FFF2-40B4-BE49-F238E27FC236}">
                      <a16:creationId xmlns:a16="http://schemas.microsoft.com/office/drawing/2014/main" id="{CB93445A-0B89-449A-9732-1DEE669015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9" name="Group 414">
              <a:extLst>
                <a:ext uri="{FF2B5EF4-FFF2-40B4-BE49-F238E27FC236}">
                  <a16:creationId xmlns:a16="http://schemas.microsoft.com/office/drawing/2014/main" id="{35C53119-02F5-47A6-8E2D-9F9DCF8B0411}"/>
                </a:ext>
              </a:extLst>
            </p:cNvPr>
            <p:cNvGrpSpPr/>
            <p:nvPr/>
          </p:nvGrpSpPr>
          <p:grpSpPr>
            <a:xfrm>
              <a:off x="8055226" y="3960892"/>
              <a:ext cx="354986" cy="175668"/>
              <a:chOff x="7493876" y="2774731"/>
              <a:chExt cx="1481958" cy="894622"/>
            </a:xfrm>
          </p:grpSpPr>
          <p:sp>
            <p:nvSpPr>
              <p:cNvPr id="976" name="Freeform 415">
                <a:extLst>
                  <a:ext uri="{FF2B5EF4-FFF2-40B4-BE49-F238E27FC236}">
                    <a16:creationId xmlns:a16="http://schemas.microsoft.com/office/drawing/2014/main" id="{EE0BB119-AFAA-427B-8CCC-9567AF1921E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77" name="Oval 416">
                <a:extLst>
                  <a:ext uri="{FF2B5EF4-FFF2-40B4-BE49-F238E27FC236}">
                    <a16:creationId xmlns:a16="http://schemas.microsoft.com/office/drawing/2014/main" id="{4CD2FA49-0281-4A1A-B2AC-7FE0681181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78" name="Group 417">
                <a:extLst>
                  <a:ext uri="{FF2B5EF4-FFF2-40B4-BE49-F238E27FC236}">
                    <a16:creationId xmlns:a16="http://schemas.microsoft.com/office/drawing/2014/main" id="{F8FB9203-403D-4802-BEE9-2F0A4667CC2F}"/>
                  </a:ext>
                </a:extLst>
              </p:cNvPr>
              <p:cNvGrpSpPr/>
              <p:nvPr/>
            </p:nvGrpSpPr>
            <p:grpSpPr>
              <a:xfrm>
                <a:off x="7713663" y="2848339"/>
                <a:ext cx="1042107" cy="425543"/>
                <a:chOff x="7786941" y="2884917"/>
                <a:chExt cx="897649" cy="353919"/>
              </a:xfrm>
            </p:grpSpPr>
            <p:sp>
              <p:nvSpPr>
                <p:cNvPr id="979" name="Freeform 418">
                  <a:extLst>
                    <a:ext uri="{FF2B5EF4-FFF2-40B4-BE49-F238E27FC236}">
                      <a16:creationId xmlns:a16="http://schemas.microsoft.com/office/drawing/2014/main" id="{3AD94F2F-8509-444B-A22C-FC03939702D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0" name="Freeform 419">
                  <a:extLst>
                    <a:ext uri="{FF2B5EF4-FFF2-40B4-BE49-F238E27FC236}">
                      <a16:creationId xmlns:a16="http://schemas.microsoft.com/office/drawing/2014/main" id="{85567094-312F-4E61-8F08-ECCD33CCC48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1" name="Freeform 420">
                  <a:extLst>
                    <a:ext uri="{FF2B5EF4-FFF2-40B4-BE49-F238E27FC236}">
                      <a16:creationId xmlns:a16="http://schemas.microsoft.com/office/drawing/2014/main" id="{D2A88733-53CB-433E-855F-531C1BC743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2" name="Freeform 421">
                  <a:extLst>
                    <a:ext uri="{FF2B5EF4-FFF2-40B4-BE49-F238E27FC236}">
                      <a16:creationId xmlns:a16="http://schemas.microsoft.com/office/drawing/2014/main" id="{60F1DA68-D9DE-4A69-9668-FDE525B3152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0" name="Group 454">
              <a:extLst>
                <a:ext uri="{FF2B5EF4-FFF2-40B4-BE49-F238E27FC236}">
                  <a16:creationId xmlns:a16="http://schemas.microsoft.com/office/drawing/2014/main" id="{A6C02940-B2D3-4D09-80FB-977A75712163}"/>
                </a:ext>
              </a:extLst>
            </p:cNvPr>
            <p:cNvGrpSpPr/>
            <p:nvPr/>
          </p:nvGrpSpPr>
          <p:grpSpPr>
            <a:xfrm>
              <a:off x="10889241" y="3596263"/>
              <a:ext cx="170989" cy="97052"/>
              <a:chOff x="7493876" y="2774731"/>
              <a:chExt cx="1481958" cy="894622"/>
            </a:xfrm>
          </p:grpSpPr>
          <p:sp>
            <p:nvSpPr>
              <p:cNvPr id="969" name="Freeform 455">
                <a:extLst>
                  <a:ext uri="{FF2B5EF4-FFF2-40B4-BE49-F238E27FC236}">
                    <a16:creationId xmlns:a16="http://schemas.microsoft.com/office/drawing/2014/main" id="{C8CE5000-491C-4DD7-8C96-24C2C8843EE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70" name="Oval 456">
                <a:extLst>
                  <a:ext uri="{FF2B5EF4-FFF2-40B4-BE49-F238E27FC236}">
                    <a16:creationId xmlns:a16="http://schemas.microsoft.com/office/drawing/2014/main" id="{463140DB-7C8D-4884-A665-99C1F3D259A6}"/>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71" name="Group 457">
                <a:extLst>
                  <a:ext uri="{FF2B5EF4-FFF2-40B4-BE49-F238E27FC236}">
                    <a16:creationId xmlns:a16="http://schemas.microsoft.com/office/drawing/2014/main" id="{57842E2B-032E-43F5-8233-2FAFD7A1ED5D}"/>
                  </a:ext>
                </a:extLst>
              </p:cNvPr>
              <p:cNvGrpSpPr/>
              <p:nvPr/>
            </p:nvGrpSpPr>
            <p:grpSpPr>
              <a:xfrm>
                <a:off x="7713663" y="2848339"/>
                <a:ext cx="1042107" cy="425543"/>
                <a:chOff x="7786941" y="2884917"/>
                <a:chExt cx="897649" cy="353919"/>
              </a:xfrm>
            </p:grpSpPr>
            <p:sp>
              <p:nvSpPr>
                <p:cNvPr id="972" name="Freeform 458">
                  <a:extLst>
                    <a:ext uri="{FF2B5EF4-FFF2-40B4-BE49-F238E27FC236}">
                      <a16:creationId xmlns:a16="http://schemas.microsoft.com/office/drawing/2014/main" id="{89BB071F-4563-4AC3-A802-F380AC319F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3" name="Freeform 459">
                  <a:extLst>
                    <a:ext uri="{FF2B5EF4-FFF2-40B4-BE49-F238E27FC236}">
                      <a16:creationId xmlns:a16="http://schemas.microsoft.com/office/drawing/2014/main" id="{69C2E4EF-67BB-4F1B-8E6E-92057FABD8C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4" name="Freeform 460">
                  <a:extLst>
                    <a:ext uri="{FF2B5EF4-FFF2-40B4-BE49-F238E27FC236}">
                      <a16:creationId xmlns:a16="http://schemas.microsoft.com/office/drawing/2014/main" id="{0491867F-4318-41D7-A8D9-82CE4A34D79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5" name="Freeform 461">
                  <a:extLst>
                    <a:ext uri="{FF2B5EF4-FFF2-40B4-BE49-F238E27FC236}">
                      <a16:creationId xmlns:a16="http://schemas.microsoft.com/office/drawing/2014/main" id="{BE5F2C95-208F-404E-9B62-F1E6A6265E8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1" name="Group 614">
              <a:extLst>
                <a:ext uri="{FF2B5EF4-FFF2-40B4-BE49-F238E27FC236}">
                  <a16:creationId xmlns:a16="http://schemas.microsoft.com/office/drawing/2014/main" id="{83DD0825-9F6D-4270-BE60-D17739F630A0}"/>
                </a:ext>
              </a:extLst>
            </p:cNvPr>
            <p:cNvGrpSpPr/>
            <p:nvPr/>
          </p:nvGrpSpPr>
          <p:grpSpPr>
            <a:xfrm>
              <a:off x="10415765" y="3491036"/>
              <a:ext cx="353678" cy="198344"/>
              <a:chOff x="7493876" y="2774731"/>
              <a:chExt cx="1481958" cy="894622"/>
            </a:xfrm>
          </p:grpSpPr>
          <p:sp>
            <p:nvSpPr>
              <p:cNvPr id="962" name="Freeform 615">
                <a:extLst>
                  <a:ext uri="{FF2B5EF4-FFF2-40B4-BE49-F238E27FC236}">
                    <a16:creationId xmlns:a16="http://schemas.microsoft.com/office/drawing/2014/main" id="{0774F47B-FC8C-4F3D-90F1-391816C8FDD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63" name="Oval 616">
                <a:extLst>
                  <a:ext uri="{FF2B5EF4-FFF2-40B4-BE49-F238E27FC236}">
                    <a16:creationId xmlns:a16="http://schemas.microsoft.com/office/drawing/2014/main" id="{BB6C48CF-2AC8-46F8-A0E1-F40C8D9D7AA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64" name="Group 617">
                <a:extLst>
                  <a:ext uri="{FF2B5EF4-FFF2-40B4-BE49-F238E27FC236}">
                    <a16:creationId xmlns:a16="http://schemas.microsoft.com/office/drawing/2014/main" id="{186C5C4B-B1DC-4861-9AAE-C193F67C2B3F}"/>
                  </a:ext>
                </a:extLst>
              </p:cNvPr>
              <p:cNvGrpSpPr/>
              <p:nvPr/>
            </p:nvGrpSpPr>
            <p:grpSpPr>
              <a:xfrm>
                <a:off x="7713663" y="2848339"/>
                <a:ext cx="1042107" cy="425543"/>
                <a:chOff x="7786941" y="2884917"/>
                <a:chExt cx="897649" cy="353919"/>
              </a:xfrm>
            </p:grpSpPr>
            <p:sp>
              <p:nvSpPr>
                <p:cNvPr id="965" name="Freeform 618">
                  <a:extLst>
                    <a:ext uri="{FF2B5EF4-FFF2-40B4-BE49-F238E27FC236}">
                      <a16:creationId xmlns:a16="http://schemas.microsoft.com/office/drawing/2014/main" id="{E7359D0B-60AA-459A-8159-7897EE95735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6" name="Freeform 619">
                  <a:extLst>
                    <a:ext uri="{FF2B5EF4-FFF2-40B4-BE49-F238E27FC236}">
                      <a16:creationId xmlns:a16="http://schemas.microsoft.com/office/drawing/2014/main" id="{6BB1B2A4-F02A-4904-8FF9-F82FFB6E076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7" name="Freeform 620">
                  <a:extLst>
                    <a:ext uri="{FF2B5EF4-FFF2-40B4-BE49-F238E27FC236}">
                      <a16:creationId xmlns:a16="http://schemas.microsoft.com/office/drawing/2014/main" id="{25FC415F-CE0C-464A-B773-1B238830E91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8" name="Freeform 621">
                  <a:extLst>
                    <a:ext uri="{FF2B5EF4-FFF2-40B4-BE49-F238E27FC236}">
                      <a16:creationId xmlns:a16="http://schemas.microsoft.com/office/drawing/2014/main" id="{52D44B21-5316-4205-9476-C672A4A99A5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2" name="Group 576">
              <a:extLst>
                <a:ext uri="{FF2B5EF4-FFF2-40B4-BE49-F238E27FC236}">
                  <a16:creationId xmlns:a16="http://schemas.microsoft.com/office/drawing/2014/main" id="{62693BA3-42EC-4F87-883B-FC5E9FADFB86}"/>
                </a:ext>
              </a:extLst>
            </p:cNvPr>
            <p:cNvGrpSpPr/>
            <p:nvPr/>
          </p:nvGrpSpPr>
          <p:grpSpPr>
            <a:xfrm>
              <a:off x="9953880" y="2197190"/>
              <a:ext cx="353678" cy="198344"/>
              <a:chOff x="7493876" y="2774731"/>
              <a:chExt cx="1481958" cy="894622"/>
            </a:xfrm>
          </p:grpSpPr>
          <p:sp>
            <p:nvSpPr>
              <p:cNvPr id="955" name="Freeform 577">
                <a:extLst>
                  <a:ext uri="{FF2B5EF4-FFF2-40B4-BE49-F238E27FC236}">
                    <a16:creationId xmlns:a16="http://schemas.microsoft.com/office/drawing/2014/main" id="{D0A3415C-8586-4A8B-B8AA-17907F35BE0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6" name="Oval 578">
                <a:extLst>
                  <a:ext uri="{FF2B5EF4-FFF2-40B4-BE49-F238E27FC236}">
                    <a16:creationId xmlns:a16="http://schemas.microsoft.com/office/drawing/2014/main" id="{C53672AC-EC91-4FB7-B0D4-192D86FA4B2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57" name="Group 579">
                <a:extLst>
                  <a:ext uri="{FF2B5EF4-FFF2-40B4-BE49-F238E27FC236}">
                    <a16:creationId xmlns:a16="http://schemas.microsoft.com/office/drawing/2014/main" id="{3817D352-4E2D-4098-808F-3F4471E66F3F}"/>
                  </a:ext>
                </a:extLst>
              </p:cNvPr>
              <p:cNvGrpSpPr/>
              <p:nvPr/>
            </p:nvGrpSpPr>
            <p:grpSpPr>
              <a:xfrm>
                <a:off x="7713663" y="2848339"/>
                <a:ext cx="1042107" cy="425543"/>
                <a:chOff x="7786941" y="2884917"/>
                <a:chExt cx="897649" cy="353919"/>
              </a:xfrm>
            </p:grpSpPr>
            <p:sp>
              <p:nvSpPr>
                <p:cNvPr id="958" name="Freeform 580">
                  <a:extLst>
                    <a:ext uri="{FF2B5EF4-FFF2-40B4-BE49-F238E27FC236}">
                      <a16:creationId xmlns:a16="http://schemas.microsoft.com/office/drawing/2014/main" id="{5B28EE3A-9AF5-4E83-B7CC-5AE57F92701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9" name="Freeform 581">
                  <a:extLst>
                    <a:ext uri="{FF2B5EF4-FFF2-40B4-BE49-F238E27FC236}">
                      <a16:creationId xmlns:a16="http://schemas.microsoft.com/office/drawing/2014/main" id="{890959AF-1356-41C4-847F-C1B1B8203DC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0" name="Freeform 582">
                  <a:extLst>
                    <a:ext uri="{FF2B5EF4-FFF2-40B4-BE49-F238E27FC236}">
                      <a16:creationId xmlns:a16="http://schemas.microsoft.com/office/drawing/2014/main" id="{5C803389-F2E2-4A58-9905-47E492672A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1" name="Freeform 583">
                  <a:extLst>
                    <a:ext uri="{FF2B5EF4-FFF2-40B4-BE49-F238E27FC236}">
                      <a16:creationId xmlns:a16="http://schemas.microsoft.com/office/drawing/2014/main" id="{3BABC66C-C15A-4CFA-9CB3-612FBFBFF4B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3" name="Group 592">
              <a:extLst>
                <a:ext uri="{FF2B5EF4-FFF2-40B4-BE49-F238E27FC236}">
                  <a16:creationId xmlns:a16="http://schemas.microsoft.com/office/drawing/2014/main" id="{6A46CE75-CD6E-4F29-A6D5-78C21AFE1081}"/>
                </a:ext>
              </a:extLst>
            </p:cNvPr>
            <p:cNvGrpSpPr/>
            <p:nvPr/>
          </p:nvGrpSpPr>
          <p:grpSpPr>
            <a:xfrm>
              <a:off x="10532370" y="2608265"/>
              <a:ext cx="353678" cy="198344"/>
              <a:chOff x="7493876" y="2774731"/>
              <a:chExt cx="1481958" cy="894622"/>
            </a:xfrm>
          </p:grpSpPr>
          <p:sp>
            <p:nvSpPr>
              <p:cNvPr id="948" name="Freeform 593">
                <a:extLst>
                  <a:ext uri="{FF2B5EF4-FFF2-40B4-BE49-F238E27FC236}">
                    <a16:creationId xmlns:a16="http://schemas.microsoft.com/office/drawing/2014/main" id="{FE52881E-ABF9-4EAC-9E41-7948384059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49" name="Oval 594">
                <a:extLst>
                  <a:ext uri="{FF2B5EF4-FFF2-40B4-BE49-F238E27FC236}">
                    <a16:creationId xmlns:a16="http://schemas.microsoft.com/office/drawing/2014/main" id="{6BF1D93E-11CA-49FC-B567-62A96C700E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50" name="Group 595">
                <a:extLst>
                  <a:ext uri="{FF2B5EF4-FFF2-40B4-BE49-F238E27FC236}">
                    <a16:creationId xmlns:a16="http://schemas.microsoft.com/office/drawing/2014/main" id="{F23E3ED0-A2C9-4C1B-BB6A-614B825EDEBA}"/>
                  </a:ext>
                </a:extLst>
              </p:cNvPr>
              <p:cNvGrpSpPr/>
              <p:nvPr/>
            </p:nvGrpSpPr>
            <p:grpSpPr>
              <a:xfrm>
                <a:off x="7713663" y="2848339"/>
                <a:ext cx="1042107" cy="425543"/>
                <a:chOff x="7786941" y="2884917"/>
                <a:chExt cx="897649" cy="353919"/>
              </a:xfrm>
            </p:grpSpPr>
            <p:sp>
              <p:nvSpPr>
                <p:cNvPr id="951" name="Freeform 596">
                  <a:extLst>
                    <a:ext uri="{FF2B5EF4-FFF2-40B4-BE49-F238E27FC236}">
                      <a16:creationId xmlns:a16="http://schemas.microsoft.com/office/drawing/2014/main" id="{1CA29F0E-CA1E-4D69-9932-5B12AED7E1A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2" name="Freeform 597">
                  <a:extLst>
                    <a:ext uri="{FF2B5EF4-FFF2-40B4-BE49-F238E27FC236}">
                      <a16:creationId xmlns:a16="http://schemas.microsoft.com/office/drawing/2014/main" id="{7CC42F78-3EB9-4FC2-9F13-1B31EA505D4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3" name="Freeform 598">
                  <a:extLst>
                    <a:ext uri="{FF2B5EF4-FFF2-40B4-BE49-F238E27FC236}">
                      <a16:creationId xmlns:a16="http://schemas.microsoft.com/office/drawing/2014/main" id="{5A283C59-CEC2-42B1-9700-C50F89BDB7C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4" name="Freeform 599">
                  <a:extLst>
                    <a:ext uri="{FF2B5EF4-FFF2-40B4-BE49-F238E27FC236}">
                      <a16:creationId xmlns:a16="http://schemas.microsoft.com/office/drawing/2014/main" id="{5C21868D-1192-4BA8-9A22-AF213455B99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4" name="Group 600">
              <a:extLst>
                <a:ext uri="{FF2B5EF4-FFF2-40B4-BE49-F238E27FC236}">
                  <a16:creationId xmlns:a16="http://schemas.microsoft.com/office/drawing/2014/main" id="{383CC0DD-4A5B-4D77-8493-1918A77E56BC}"/>
                </a:ext>
              </a:extLst>
            </p:cNvPr>
            <p:cNvGrpSpPr/>
            <p:nvPr/>
          </p:nvGrpSpPr>
          <p:grpSpPr>
            <a:xfrm>
              <a:off x="10648981" y="2102861"/>
              <a:ext cx="353678" cy="198344"/>
              <a:chOff x="7493876" y="2774731"/>
              <a:chExt cx="1481958" cy="894622"/>
            </a:xfrm>
          </p:grpSpPr>
          <p:sp>
            <p:nvSpPr>
              <p:cNvPr id="941" name="Freeform 601">
                <a:extLst>
                  <a:ext uri="{FF2B5EF4-FFF2-40B4-BE49-F238E27FC236}">
                    <a16:creationId xmlns:a16="http://schemas.microsoft.com/office/drawing/2014/main" id="{91B0CF55-2276-4F15-8FDC-2A140EFFCC3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42" name="Oval 602">
                <a:extLst>
                  <a:ext uri="{FF2B5EF4-FFF2-40B4-BE49-F238E27FC236}">
                    <a16:creationId xmlns:a16="http://schemas.microsoft.com/office/drawing/2014/main" id="{EC7D251F-769C-4DB9-95B0-38742BC7E98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43" name="Group 603">
                <a:extLst>
                  <a:ext uri="{FF2B5EF4-FFF2-40B4-BE49-F238E27FC236}">
                    <a16:creationId xmlns:a16="http://schemas.microsoft.com/office/drawing/2014/main" id="{224934A6-2C2F-464B-BBBD-DAE9739A81CC}"/>
                  </a:ext>
                </a:extLst>
              </p:cNvPr>
              <p:cNvGrpSpPr/>
              <p:nvPr/>
            </p:nvGrpSpPr>
            <p:grpSpPr>
              <a:xfrm>
                <a:off x="7713663" y="2848339"/>
                <a:ext cx="1042107" cy="425543"/>
                <a:chOff x="7786941" y="2884917"/>
                <a:chExt cx="897649" cy="353919"/>
              </a:xfrm>
            </p:grpSpPr>
            <p:sp>
              <p:nvSpPr>
                <p:cNvPr id="944" name="Freeform 604">
                  <a:extLst>
                    <a:ext uri="{FF2B5EF4-FFF2-40B4-BE49-F238E27FC236}">
                      <a16:creationId xmlns:a16="http://schemas.microsoft.com/office/drawing/2014/main" id="{6DCC4152-9F2F-49D3-B5AD-8846DD852B1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5" name="Freeform 605">
                  <a:extLst>
                    <a:ext uri="{FF2B5EF4-FFF2-40B4-BE49-F238E27FC236}">
                      <a16:creationId xmlns:a16="http://schemas.microsoft.com/office/drawing/2014/main" id="{5011DE04-D4BC-4373-8DF5-AAD28FF1F6D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6" name="Freeform 606">
                  <a:extLst>
                    <a:ext uri="{FF2B5EF4-FFF2-40B4-BE49-F238E27FC236}">
                      <a16:creationId xmlns:a16="http://schemas.microsoft.com/office/drawing/2014/main" id="{D84010CB-7173-4BAF-92B2-0122C0A8043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7" name="Freeform 607">
                  <a:extLst>
                    <a:ext uri="{FF2B5EF4-FFF2-40B4-BE49-F238E27FC236}">
                      <a16:creationId xmlns:a16="http://schemas.microsoft.com/office/drawing/2014/main" id="{D4198343-AF92-4826-97D6-712CF2489CD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5" name="Group 553">
              <a:extLst>
                <a:ext uri="{FF2B5EF4-FFF2-40B4-BE49-F238E27FC236}">
                  <a16:creationId xmlns:a16="http://schemas.microsoft.com/office/drawing/2014/main" id="{A9E9D416-DF25-4927-96E2-E3EE35A0CD2D}"/>
                </a:ext>
              </a:extLst>
            </p:cNvPr>
            <p:cNvGrpSpPr/>
            <p:nvPr/>
          </p:nvGrpSpPr>
          <p:grpSpPr>
            <a:xfrm>
              <a:off x="9104155" y="3951521"/>
              <a:ext cx="369427" cy="236298"/>
              <a:chOff x="7494729" y="2774731"/>
              <a:chExt cx="1490849" cy="879709"/>
            </a:xfrm>
          </p:grpSpPr>
          <p:sp>
            <p:nvSpPr>
              <p:cNvPr id="934" name="Freeform 554">
                <a:extLst>
                  <a:ext uri="{FF2B5EF4-FFF2-40B4-BE49-F238E27FC236}">
                    <a16:creationId xmlns:a16="http://schemas.microsoft.com/office/drawing/2014/main" id="{CDA4E486-7E3E-4D84-ADC1-CE887FB074AA}"/>
                  </a:ext>
                </a:extLst>
              </p:cNvPr>
              <p:cNvSpPr/>
              <p:nvPr/>
            </p:nvSpPr>
            <p:spPr>
              <a:xfrm>
                <a:off x="7503620" y="3069485"/>
                <a:ext cx="1481958" cy="584955"/>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35" name="Oval 555">
                <a:extLst>
                  <a:ext uri="{FF2B5EF4-FFF2-40B4-BE49-F238E27FC236}">
                    <a16:creationId xmlns:a16="http://schemas.microsoft.com/office/drawing/2014/main" id="{A9C6C6E6-67CB-44AA-AD68-A724AC12676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36" name="Group 556">
                <a:extLst>
                  <a:ext uri="{FF2B5EF4-FFF2-40B4-BE49-F238E27FC236}">
                    <a16:creationId xmlns:a16="http://schemas.microsoft.com/office/drawing/2014/main" id="{44E84602-35E4-4F50-A2BB-BD49770F7244}"/>
                  </a:ext>
                </a:extLst>
              </p:cNvPr>
              <p:cNvGrpSpPr/>
              <p:nvPr/>
            </p:nvGrpSpPr>
            <p:grpSpPr>
              <a:xfrm>
                <a:off x="7713663" y="2848339"/>
                <a:ext cx="1042107" cy="425543"/>
                <a:chOff x="7786941" y="2884917"/>
                <a:chExt cx="897649" cy="353919"/>
              </a:xfrm>
            </p:grpSpPr>
            <p:sp>
              <p:nvSpPr>
                <p:cNvPr id="937" name="Freeform 557">
                  <a:extLst>
                    <a:ext uri="{FF2B5EF4-FFF2-40B4-BE49-F238E27FC236}">
                      <a16:creationId xmlns:a16="http://schemas.microsoft.com/office/drawing/2014/main" id="{4F1DE9B4-3A4F-4113-AAD9-1C0B58CD643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8" name="Freeform 558">
                  <a:extLst>
                    <a:ext uri="{FF2B5EF4-FFF2-40B4-BE49-F238E27FC236}">
                      <a16:creationId xmlns:a16="http://schemas.microsoft.com/office/drawing/2014/main" id="{7DDBC965-20C7-4C56-9BCB-EB7AA443639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9" name="Freeform 559">
                  <a:extLst>
                    <a:ext uri="{FF2B5EF4-FFF2-40B4-BE49-F238E27FC236}">
                      <a16:creationId xmlns:a16="http://schemas.microsoft.com/office/drawing/2014/main" id="{E380FF69-D62E-4782-9774-CEB10AC853B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0" name="Freeform 560">
                  <a:extLst>
                    <a:ext uri="{FF2B5EF4-FFF2-40B4-BE49-F238E27FC236}">
                      <a16:creationId xmlns:a16="http://schemas.microsoft.com/office/drawing/2014/main" id="{D79D151D-B687-40FA-86BF-DF689A2FF09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6" name="Group 584">
              <a:extLst>
                <a:ext uri="{FF2B5EF4-FFF2-40B4-BE49-F238E27FC236}">
                  <a16:creationId xmlns:a16="http://schemas.microsoft.com/office/drawing/2014/main" id="{25952209-5AA1-4E76-A022-7F54AA1C21D0}"/>
                </a:ext>
              </a:extLst>
            </p:cNvPr>
            <p:cNvGrpSpPr/>
            <p:nvPr/>
          </p:nvGrpSpPr>
          <p:grpSpPr>
            <a:xfrm>
              <a:off x="9985282" y="2656463"/>
              <a:ext cx="353678" cy="198344"/>
              <a:chOff x="7493876" y="2774731"/>
              <a:chExt cx="1481958" cy="894622"/>
            </a:xfrm>
          </p:grpSpPr>
          <p:sp>
            <p:nvSpPr>
              <p:cNvPr id="927" name="Freeform 585">
                <a:extLst>
                  <a:ext uri="{FF2B5EF4-FFF2-40B4-BE49-F238E27FC236}">
                    <a16:creationId xmlns:a16="http://schemas.microsoft.com/office/drawing/2014/main" id="{DAC191C7-38AA-4874-8809-71FC17272B4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28" name="Oval 586">
                <a:extLst>
                  <a:ext uri="{FF2B5EF4-FFF2-40B4-BE49-F238E27FC236}">
                    <a16:creationId xmlns:a16="http://schemas.microsoft.com/office/drawing/2014/main" id="{FCA358D0-7319-446F-8B1A-75A98BDB79B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29" name="Group 587">
                <a:extLst>
                  <a:ext uri="{FF2B5EF4-FFF2-40B4-BE49-F238E27FC236}">
                    <a16:creationId xmlns:a16="http://schemas.microsoft.com/office/drawing/2014/main" id="{477EE5F9-6CBF-47E5-ADD6-3E0768025CF3}"/>
                  </a:ext>
                </a:extLst>
              </p:cNvPr>
              <p:cNvGrpSpPr/>
              <p:nvPr/>
            </p:nvGrpSpPr>
            <p:grpSpPr>
              <a:xfrm>
                <a:off x="7713663" y="2848339"/>
                <a:ext cx="1042107" cy="425543"/>
                <a:chOff x="7786941" y="2884917"/>
                <a:chExt cx="897649" cy="353919"/>
              </a:xfrm>
            </p:grpSpPr>
            <p:sp>
              <p:nvSpPr>
                <p:cNvPr id="930" name="Freeform 588">
                  <a:extLst>
                    <a:ext uri="{FF2B5EF4-FFF2-40B4-BE49-F238E27FC236}">
                      <a16:creationId xmlns:a16="http://schemas.microsoft.com/office/drawing/2014/main" id="{76D26BBB-C85F-4B0B-A66F-D7B170D87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1" name="Freeform 589">
                  <a:extLst>
                    <a:ext uri="{FF2B5EF4-FFF2-40B4-BE49-F238E27FC236}">
                      <a16:creationId xmlns:a16="http://schemas.microsoft.com/office/drawing/2014/main" id="{DAAED219-E7AC-4D0E-A250-D129E79CCAE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2" name="Freeform 590">
                  <a:extLst>
                    <a:ext uri="{FF2B5EF4-FFF2-40B4-BE49-F238E27FC236}">
                      <a16:creationId xmlns:a16="http://schemas.microsoft.com/office/drawing/2014/main" id="{10E995B6-A4EA-46ED-AE9C-9942B464A50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3" name="Freeform 591">
                  <a:extLst>
                    <a:ext uri="{FF2B5EF4-FFF2-40B4-BE49-F238E27FC236}">
                      <a16:creationId xmlns:a16="http://schemas.microsoft.com/office/drawing/2014/main" id="{623984A0-A182-4FED-AD36-9BB7192AB8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7" name="Group 537">
              <a:extLst>
                <a:ext uri="{FF2B5EF4-FFF2-40B4-BE49-F238E27FC236}">
                  <a16:creationId xmlns:a16="http://schemas.microsoft.com/office/drawing/2014/main" id="{46F9B63B-E103-40FF-AAE1-A7DF86CC38AC}"/>
                </a:ext>
              </a:extLst>
            </p:cNvPr>
            <p:cNvGrpSpPr/>
            <p:nvPr/>
          </p:nvGrpSpPr>
          <p:grpSpPr>
            <a:xfrm>
              <a:off x="9502294" y="3388930"/>
              <a:ext cx="367224" cy="240304"/>
              <a:chOff x="7493876" y="2774731"/>
              <a:chExt cx="1481958" cy="894622"/>
            </a:xfrm>
          </p:grpSpPr>
          <p:sp>
            <p:nvSpPr>
              <p:cNvPr id="920" name="Freeform 538">
                <a:extLst>
                  <a:ext uri="{FF2B5EF4-FFF2-40B4-BE49-F238E27FC236}">
                    <a16:creationId xmlns:a16="http://schemas.microsoft.com/office/drawing/2014/main" id="{DCBCB748-2530-4F41-A7E7-9164939430B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21" name="Oval 539">
                <a:extLst>
                  <a:ext uri="{FF2B5EF4-FFF2-40B4-BE49-F238E27FC236}">
                    <a16:creationId xmlns:a16="http://schemas.microsoft.com/office/drawing/2014/main" id="{5D5F1D5A-1C4A-4E63-B941-FCD0C4A8149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22" name="Group 540">
                <a:extLst>
                  <a:ext uri="{FF2B5EF4-FFF2-40B4-BE49-F238E27FC236}">
                    <a16:creationId xmlns:a16="http://schemas.microsoft.com/office/drawing/2014/main" id="{FA839F0A-5D14-4297-91E2-D25A163F72E1}"/>
                  </a:ext>
                </a:extLst>
              </p:cNvPr>
              <p:cNvGrpSpPr/>
              <p:nvPr/>
            </p:nvGrpSpPr>
            <p:grpSpPr>
              <a:xfrm>
                <a:off x="7713663" y="2848339"/>
                <a:ext cx="1042107" cy="425543"/>
                <a:chOff x="7786941" y="2884917"/>
                <a:chExt cx="897649" cy="353919"/>
              </a:xfrm>
            </p:grpSpPr>
            <p:sp>
              <p:nvSpPr>
                <p:cNvPr id="923" name="Freeform 541">
                  <a:extLst>
                    <a:ext uri="{FF2B5EF4-FFF2-40B4-BE49-F238E27FC236}">
                      <a16:creationId xmlns:a16="http://schemas.microsoft.com/office/drawing/2014/main" id="{737C184A-65FA-4E8D-B963-F8833D360C2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4" name="Freeform 542">
                  <a:extLst>
                    <a:ext uri="{FF2B5EF4-FFF2-40B4-BE49-F238E27FC236}">
                      <a16:creationId xmlns:a16="http://schemas.microsoft.com/office/drawing/2014/main" id="{8826474B-4921-43E3-9AFA-3B609897714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5" name="Freeform 543">
                  <a:extLst>
                    <a:ext uri="{FF2B5EF4-FFF2-40B4-BE49-F238E27FC236}">
                      <a16:creationId xmlns:a16="http://schemas.microsoft.com/office/drawing/2014/main" id="{16952A60-4CB9-41EB-A00B-451E719495F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6" name="Freeform 544">
                  <a:extLst>
                    <a:ext uri="{FF2B5EF4-FFF2-40B4-BE49-F238E27FC236}">
                      <a16:creationId xmlns:a16="http://schemas.microsoft.com/office/drawing/2014/main" id="{3F5E9076-901B-4B86-BF0B-389023BD456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8" name="Group 545">
              <a:extLst>
                <a:ext uri="{FF2B5EF4-FFF2-40B4-BE49-F238E27FC236}">
                  <a16:creationId xmlns:a16="http://schemas.microsoft.com/office/drawing/2014/main" id="{70D2F021-FC56-494B-8D18-14550DA857AA}"/>
                </a:ext>
              </a:extLst>
            </p:cNvPr>
            <p:cNvGrpSpPr/>
            <p:nvPr/>
          </p:nvGrpSpPr>
          <p:grpSpPr>
            <a:xfrm>
              <a:off x="9606710" y="3994661"/>
              <a:ext cx="367224" cy="240304"/>
              <a:chOff x="7493876" y="2774731"/>
              <a:chExt cx="1481958" cy="894622"/>
            </a:xfrm>
          </p:grpSpPr>
          <p:sp>
            <p:nvSpPr>
              <p:cNvPr id="913" name="Freeform 546">
                <a:extLst>
                  <a:ext uri="{FF2B5EF4-FFF2-40B4-BE49-F238E27FC236}">
                    <a16:creationId xmlns:a16="http://schemas.microsoft.com/office/drawing/2014/main" id="{8FE21A1D-0094-4BFD-81F1-F19D16D4358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4" name="Oval 547">
                <a:extLst>
                  <a:ext uri="{FF2B5EF4-FFF2-40B4-BE49-F238E27FC236}">
                    <a16:creationId xmlns:a16="http://schemas.microsoft.com/office/drawing/2014/main" id="{799929C4-7C66-4CED-82C9-A690F7388DF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15" name="Group 548">
                <a:extLst>
                  <a:ext uri="{FF2B5EF4-FFF2-40B4-BE49-F238E27FC236}">
                    <a16:creationId xmlns:a16="http://schemas.microsoft.com/office/drawing/2014/main" id="{BC3B5311-D2FD-45F2-8BAD-69C1BC757E50}"/>
                  </a:ext>
                </a:extLst>
              </p:cNvPr>
              <p:cNvGrpSpPr/>
              <p:nvPr/>
            </p:nvGrpSpPr>
            <p:grpSpPr>
              <a:xfrm>
                <a:off x="7713663" y="2848339"/>
                <a:ext cx="1042107" cy="425543"/>
                <a:chOff x="7786941" y="2884917"/>
                <a:chExt cx="897649" cy="353919"/>
              </a:xfrm>
            </p:grpSpPr>
            <p:sp>
              <p:nvSpPr>
                <p:cNvPr id="916" name="Freeform 549">
                  <a:extLst>
                    <a:ext uri="{FF2B5EF4-FFF2-40B4-BE49-F238E27FC236}">
                      <a16:creationId xmlns:a16="http://schemas.microsoft.com/office/drawing/2014/main" id="{6918E4C1-B08F-41DE-AE77-8786C09B10E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7" name="Freeform 550">
                  <a:extLst>
                    <a:ext uri="{FF2B5EF4-FFF2-40B4-BE49-F238E27FC236}">
                      <a16:creationId xmlns:a16="http://schemas.microsoft.com/office/drawing/2014/main" id="{D12557AE-1E8A-4498-A753-D68859155D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8" name="Freeform 551">
                  <a:extLst>
                    <a:ext uri="{FF2B5EF4-FFF2-40B4-BE49-F238E27FC236}">
                      <a16:creationId xmlns:a16="http://schemas.microsoft.com/office/drawing/2014/main" id="{6A4091B6-CAA8-4BDE-81E7-6780CC843CC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9" name="Freeform 552">
                  <a:extLst>
                    <a:ext uri="{FF2B5EF4-FFF2-40B4-BE49-F238E27FC236}">
                      <a16:creationId xmlns:a16="http://schemas.microsoft.com/office/drawing/2014/main" id="{DC231832-FB6B-4398-BE7E-76D750BBD42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9" name="Group 622">
              <a:extLst>
                <a:ext uri="{FF2B5EF4-FFF2-40B4-BE49-F238E27FC236}">
                  <a16:creationId xmlns:a16="http://schemas.microsoft.com/office/drawing/2014/main" id="{48C0E3F5-EDE6-42C7-9865-2449A226792D}"/>
                </a:ext>
              </a:extLst>
            </p:cNvPr>
            <p:cNvGrpSpPr/>
            <p:nvPr/>
          </p:nvGrpSpPr>
          <p:grpSpPr>
            <a:xfrm>
              <a:off x="10380415" y="3987223"/>
              <a:ext cx="353678" cy="198344"/>
              <a:chOff x="7493876" y="2774731"/>
              <a:chExt cx="1481958" cy="894622"/>
            </a:xfrm>
          </p:grpSpPr>
          <p:sp>
            <p:nvSpPr>
              <p:cNvPr id="906" name="Freeform 623">
                <a:extLst>
                  <a:ext uri="{FF2B5EF4-FFF2-40B4-BE49-F238E27FC236}">
                    <a16:creationId xmlns:a16="http://schemas.microsoft.com/office/drawing/2014/main" id="{4E8C7E18-7621-4DE9-9E86-A8A560E3002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07" name="Oval 624">
                <a:extLst>
                  <a:ext uri="{FF2B5EF4-FFF2-40B4-BE49-F238E27FC236}">
                    <a16:creationId xmlns:a16="http://schemas.microsoft.com/office/drawing/2014/main" id="{57EE5576-0728-4D58-996C-4DFEF678E95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08" name="Group 625">
                <a:extLst>
                  <a:ext uri="{FF2B5EF4-FFF2-40B4-BE49-F238E27FC236}">
                    <a16:creationId xmlns:a16="http://schemas.microsoft.com/office/drawing/2014/main" id="{95498DFA-B127-497B-A385-A710577514CE}"/>
                  </a:ext>
                </a:extLst>
              </p:cNvPr>
              <p:cNvGrpSpPr/>
              <p:nvPr/>
            </p:nvGrpSpPr>
            <p:grpSpPr>
              <a:xfrm>
                <a:off x="7713663" y="2848339"/>
                <a:ext cx="1042107" cy="425543"/>
                <a:chOff x="7786941" y="2884917"/>
                <a:chExt cx="897649" cy="353919"/>
              </a:xfrm>
            </p:grpSpPr>
            <p:sp>
              <p:nvSpPr>
                <p:cNvPr id="909" name="Freeform 626">
                  <a:extLst>
                    <a:ext uri="{FF2B5EF4-FFF2-40B4-BE49-F238E27FC236}">
                      <a16:creationId xmlns:a16="http://schemas.microsoft.com/office/drawing/2014/main" id="{E2AE8DF7-7878-4021-81B4-CE7A5FC18B0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0" name="Freeform 627">
                  <a:extLst>
                    <a:ext uri="{FF2B5EF4-FFF2-40B4-BE49-F238E27FC236}">
                      <a16:creationId xmlns:a16="http://schemas.microsoft.com/office/drawing/2014/main" id="{C78F275F-609A-4D3E-BC77-B9DF72E868B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1" name="Freeform 628">
                  <a:extLst>
                    <a:ext uri="{FF2B5EF4-FFF2-40B4-BE49-F238E27FC236}">
                      <a16:creationId xmlns:a16="http://schemas.microsoft.com/office/drawing/2014/main" id="{8BE0DC14-A8DB-4440-9806-7A5965D41E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2" name="Freeform 629">
                  <a:extLst>
                    <a:ext uri="{FF2B5EF4-FFF2-40B4-BE49-F238E27FC236}">
                      <a16:creationId xmlns:a16="http://schemas.microsoft.com/office/drawing/2014/main" id="{9DBD688F-E286-45CC-8C07-3A0FB8F1C1D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90" name="Group 462">
              <a:extLst>
                <a:ext uri="{FF2B5EF4-FFF2-40B4-BE49-F238E27FC236}">
                  <a16:creationId xmlns:a16="http://schemas.microsoft.com/office/drawing/2014/main" id="{887123E8-B010-420A-924E-7621CAD18546}"/>
                </a:ext>
              </a:extLst>
            </p:cNvPr>
            <p:cNvGrpSpPr/>
            <p:nvPr/>
          </p:nvGrpSpPr>
          <p:grpSpPr>
            <a:xfrm>
              <a:off x="9253049" y="4770584"/>
              <a:ext cx="393760" cy="218578"/>
              <a:chOff x="7493876" y="2774731"/>
              <a:chExt cx="1481958" cy="894622"/>
            </a:xfrm>
          </p:grpSpPr>
          <p:sp>
            <p:nvSpPr>
              <p:cNvPr id="899" name="Freeform 463">
                <a:extLst>
                  <a:ext uri="{FF2B5EF4-FFF2-40B4-BE49-F238E27FC236}">
                    <a16:creationId xmlns:a16="http://schemas.microsoft.com/office/drawing/2014/main" id="{0DA31255-F916-4BA4-9A8A-F439DB454E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00" name="Oval 464">
                <a:extLst>
                  <a:ext uri="{FF2B5EF4-FFF2-40B4-BE49-F238E27FC236}">
                    <a16:creationId xmlns:a16="http://schemas.microsoft.com/office/drawing/2014/main" id="{F7326508-128D-4BD3-86E3-09375722367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01" name="Group 465">
                <a:extLst>
                  <a:ext uri="{FF2B5EF4-FFF2-40B4-BE49-F238E27FC236}">
                    <a16:creationId xmlns:a16="http://schemas.microsoft.com/office/drawing/2014/main" id="{1E9AE6BA-646C-4635-A7A3-314925D74080}"/>
                  </a:ext>
                </a:extLst>
              </p:cNvPr>
              <p:cNvGrpSpPr/>
              <p:nvPr/>
            </p:nvGrpSpPr>
            <p:grpSpPr>
              <a:xfrm>
                <a:off x="7713663" y="2848339"/>
                <a:ext cx="1042107" cy="425543"/>
                <a:chOff x="7786941" y="2884917"/>
                <a:chExt cx="897649" cy="353919"/>
              </a:xfrm>
            </p:grpSpPr>
            <p:sp>
              <p:nvSpPr>
                <p:cNvPr id="902" name="Freeform 466">
                  <a:extLst>
                    <a:ext uri="{FF2B5EF4-FFF2-40B4-BE49-F238E27FC236}">
                      <a16:creationId xmlns:a16="http://schemas.microsoft.com/office/drawing/2014/main" id="{DD378D1F-5D86-425B-90C2-E54AFE87F7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3" name="Freeform 467">
                  <a:extLst>
                    <a:ext uri="{FF2B5EF4-FFF2-40B4-BE49-F238E27FC236}">
                      <a16:creationId xmlns:a16="http://schemas.microsoft.com/office/drawing/2014/main" id="{72BBFB10-3ECE-4B54-AE04-A402B82C8C8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4" name="Freeform 468">
                  <a:extLst>
                    <a:ext uri="{FF2B5EF4-FFF2-40B4-BE49-F238E27FC236}">
                      <a16:creationId xmlns:a16="http://schemas.microsoft.com/office/drawing/2014/main" id="{F8C0E9F6-F870-496B-929C-C243899F466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5" name="Freeform 469">
                  <a:extLst>
                    <a:ext uri="{FF2B5EF4-FFF2-40B4-BE49-F238E27FC236}">
                      <a16:creationId xmlns:a16="http://schemas.microsoft.com/office/drawing/2014/main" id="{322E08B0-B77D-4760-A557-D36040CD2FE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91" name="Group 446">
              <a:extLst>
                <a:ext uri="{FF2B5EF4-FFF2-40B4-BE49-F238E27FC236}">
                  <a16:creationId xmlns:a16="http://schemas.microsoft.com/office/drawing/2014/main" id="{45E95102-5F83-43AE-AD7E-2A5D42022C5F}"/>
                </a:ext>
              </a:extLst>
            </p:cNvPr>
            <p:cNvGrpSpPr/>
            <p:nvPr/>
          </p:nvGrpSpPr>
          <p:grpSpPr>
            <a:xfrm>
              <a:off x="10931138" y="4364023"/>
              <a:ext cx="228295" cy="120400"/>
              <a:chOff x="7493876" y="2774731"/>
              <a:chExt cx="1481958" cy="894622"/>
            </a:xfrm>
          </p:grpSpPr>
          <p:sp>
            <p:nvSpPr>
              <p:cNvPr id="892" name="Freeform 447">
                <a:extLst>
                  <a:ext uri="{FF2B5EF4-FFF2-40B4-BE49-F238E27FC236}">
                    <a16:creationId xmlns:a16="http://schemas.microsoft.com/office/drawing/2014/main" id="{30C85E35-CFF9-49E6-844F-C0146504C65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93" name="Oval 448">
                <a:extLst>
                  <a:ext uri="{FF2B5EF4-FFF2-40B4-BE49-F238E27FC236}">
                    <a16:creationId xmlns:a16="http://schemas.microsoft.com/office/drawing/2014/main" id="{9BD37F26-0D3C-42B4-9ACA-8429575A093F}"/>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894" name="Group 449">
                <a:extLst>
                  <a:ext uri="{FF2B5EF4-FFF2-40B4-BE49-F238E27FC236}">
                    <a16:creationId xmlns:a16="http://schemas.microsoft.com/office/drawing/2014/main" id="{8AFBD79D-1EDB-42EA-9BEA-BEAFE83AC01D}"/>
                  </a:ext>
                </a:extLst>
              </p:cNvPr>
              <p:cNvGrpSpPr/>
              <p:nvPr/>
            </p:nvGrpSpPr>
            <p:grpSpPr>
              <a:xfrm>
                <a:off x="7713663" y="2848339"/>
                <a:ext cx="1042107" cy="425543"/>
                <a:chOff x="7786941" y="2884917"/>
                <a:chExt cx="897649" cy="353919"/>
              </a:xfrm>
            </p:grpSpPr>
            <p:sp>
              <p:nvSpPr>
                <p:cNvPr id="895" name="Freeform 450">
                  <a:extLst>
                    <a:ext uri="{FF2B5EF4-FFF2-40B4-BE49-F238E27FC236}">
                      <a16:creationId xmlns:a16="http://schemas.microsoft.com/office/drawing/2014/main" id="{C5663FF0-72CA-4E68-A0ED-48F25559B3E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6" name="Freeform 451">
                  <a:extLst>
                    <a:ext uri="{FF2B5EF4-FFF2-40B4-BE49-F238E27FC236}">
                      <a16:creationId xmlns:a16="http://schemas.microsoft.com/office/drawing/2014/main" id="{2ABA3775-A762-4CFB-8392-42AC0D241A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7" name="Freeform 452">
                  <a:extLst>
                    <a:ext uri="{FF2B5EF4-FFF2-40B4-BE49-F238E27FC236}">
                      <a16:creationId xmlns:a16="http://schemas.microsoft.com/office/drawing/2014/main" id="{D1936D9F-7933-4926-AA23-A3A82B925C6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8" name="Freeform 453">
                  <a:extLst>
                    <a:ext uri="{FF2B5EF4-FFF2-40B4-BE49-F238E27FC236}">
                      <a16:creationId xmlns:a16="http://schemas.microsoft.com/office/drawing/2014/main" id="{47E1428A-81AC-4018-8685-D09BFB5ED73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033" name="Freeform 2">
            <a:extLst>
              <a:ext uri="{FF2B5EF4-FFF2-40B4-BE49-F238E27FC236}">
                <a16:creationId xmlns:a16="http://schemas.microsoft.com/office/drawing/2014/main" id="{B6B75607-2DCD-46B2-A7D7-BCD38BF3F6CE}"/>
              </a:ext>
            </a:extLst>
          </p:cNvPr>
          <p:cNvSpPr/>
          <p:nvPr/>
        </p:nvSpPr>
        <p:spPr>
          <a:xfrm>
            <a:off x="6615976" y="1654628"/>
            <a:ext cx="4691414" cy="4018823"/>
          </a:xfrm>
          <a:custGeom>
            <a:avLst/>
            <a:gdLst>
              <a:gd name="connsiteX0" fmla="*/ 2112364 w 4107620"/>
              <a:gd name="connsiteY0" fmla="*/ 1261685 h 4330718"/>
              <a:gd name="connsiteX1" fmla="*/ 1712971 w 4107620"/>
              <a:gd name="connsiteY1" fmla="*/ 1293216 h 4330718"/>
              <a:gd name="connsiteX2" fmla="*/ 1387150 w 4107620"/>
              <a:gd name="connsiteY2" fmla="*/ 904333 h 4330718"/>
              <a:gd name="connsiteX3" fmla="*/ 1134902 w 4107620"/>
              <a:gd name="connsiteY3" fmla="*/ 568002 h 4330718"/>
              <a:gd name="connsiteX4" fmla="*/ 840612 w 4107620"/>
              <a:gd name="connsiteY4" fmla="*/ 851781 h 4330718"/>
              <a:gd name="connsiteX5" fmla="*/ 703978 w 4107620"/>
              <a:gd name="connsiteY5" fmla="*/ 1356278 h 4330718"/>
              <a:gd name="connsiteX6" fmla="*/ 1240006 w 4107620"/>
              <a:gd name="connsiteY6" fmla="*/ 1955368 h 4330718"/>
              <a:gd name="connsiteX7" fmla="*/ 1303068 w 4107620"/>
              <a:gd name="connsiteY7" fmla="*/ 2375781 h 4330718"/>
              <a:gd name="connsiteX8" fmla="*/ 220502 w 4107620"/>
              <a:gd name="connsiteY8" fmla="*/ 2302209 h 4330718"/>
              <a:gd name="connsiteX9" fmla="*/ 83868 w 4107620"/>
              <a:gd name="connsiteY9" fmla="*/ 2943340 h 4330718"/>
              <a:gd name="connsiteX10" fmla="*/ 1218985 w 4107620"/>
              <a:gd name="connsiteY10" fmla="*/ 3258650 h 4330718"/>
              <a:gd name="connsiteX11" fmla="*/ 1124392 w 4107620"/>
              <a:gd name="connsiteY11" fmla="*/ 3647533 h 4330718"/>
              <a:gd name="connsiteX12" fmla="*/ 924695 w 4107620"/>
              <a:gd name="connsiteY12" fmla="*/ 3763147 h 4330718"/>
              <a:gd name="connsiteX13" fmla="*/ 1324088 w 4107620"/>
              <a:gd name="connsiteY13" fmla="*/ 3962843 h 4330718"/>
              <a:gd name="connsiteX14" fmla="*/ 1576337 w 4107620"/>
              <a:gd name="connsiteY14" fmla="*/ 3899781 h 4330718"/>
              <a:gd name="connsiteX15" fmla="*/ 1818075 w 4107620"/>
              <a:gd name="connsiteY15" fmla="*/ 4036416 h 4330718"/>
              <a:gd name="connsiteX16" fmla="*/ 1996750 w 4107620"/>
              <a:gd name="connsiteY16" fmla="*/ 4299174 h 4330718"/>
              <a:gd name="connsiteX17" fmla="*/ 2448695 w 4107620"/>
              <a:gd name="connsiteY17" fmla="*/ 4299174 h 4330718"/>
              <a:gd name="connsiteX18" fmla="*/ 2764006 w 4107620"/>
              <a:gd name="connsiteY18" fmla="*/ 4057436 h 4330718"/>
              <a:gd name="connsiteX19" fmla="*/ 2995233 w 4107620"/>
              <a:gd name="connsiteY19" fmla="*/ 4025905 h 4330718"/>
              <a:gd name="connsiteX20" fmla="*/ 3016254 w 4107620"/>
              <a:gd name="connsiteY20" fmla="*/ 3731616 h 4330718"/>
              <a:gd name="connsiteX21" fmla="*/ 3194930 w 4107620"/>
              <a:gd name="connsiteY21" fmla="*/ 3300692 h 4330718"/>
              <a:gd name="connsiteX22" fmla="*/ 3972695 w 4107620"/>
              <a:gd name="connsiteY22" fmla="*/ 3122016 h 4330718"/>
              <a:gd name="connsiteX23" fmla="*/ 3909633 w 4107620"/>
              <a:gd name="connsiteY23" fmla="*/ 1818733 h 4330718"/>
              <a:gd name="connsiteX24" fmla="*/ 4046268 w 4107620"/>
              <a:gd name="connsiteY24" fmla="*/ 904333 h 4330718"/>
              <a:gd name="connsiteX25" fmla="*/ 3962185 w 4107620"/>
              <a:gd name="connsiteY25" fmla="*/ 147588 h 4330718"/>
              <a:gd name="connsiteX26" fmla="*/ 2480226 w 4107620"/>
              <a:gd name="connsiteY26" fmla="*/ 63505 h 4330718"/>
              <a:gd name="connsiteX27" fmla="*/ 2133385 w 4107620"/>
              <a:gd name="connsiteY27" fmla="*/ 872802 h 4330718"/>
              <a:gd name="connsiteX28" fmla="*/ 2238488 w 4107620"/>
              <a:gd name="connsiteY28" fmla="*/ 1230154 h 4330718"/>
              <a:gd name="connsiteX29" fmla="*/ 2112364 w 4107620"/>
              <a:gd name="connsiteY29" fmla="*/ 1261685 h 4330718"/>
              <a:gd name="connsiteX0-1" fmla="*/ 1996750 w 4107620"/>
              <a:gd name="connsiteY0-2" fmla="*/ 1366789 h 4330718"/>
              <a:gd name="connsiteX1-3" fmla="*/ 1712971 w 4107620"/>
              <a:gd name="connsiteY1-4" fmla="*/ 1293216 h 4330718"/>
              <a:gd name="connsiteX2-5" fmla="*/ 1387150 w 4107620"/>
              <a:gd name="connsiteY2-6" fmla="*/ 904333 h 4330718"/>
              <a:gd name="connsiteX3-7" fmla="*/ 1134902 w 4107620"/>
              <a:gd name="connsiteY3-8" fmla="*/ 568002 h 4330718"/>
              <a:gd name="connsiteX4-9" fmla="*/ 840612 w 4107620"/>
              <a:gd name="connsiteY4-10" fmla="*/ 851781 h 4330718"/>
              <a:gd name="connsiteX5-11" fmla="*/ 703978 w 4107620"/>
              <a:gd name="connsiteY5-12" fmla="*/ 1356278 h 4330718"/>
              <a:gd name="connsiteX6-13" fmla="*/ 1240006 w 4107620"/>
              <a:gd name="connsiteY6-14" fmla="*/ 1955368 h 4330718"/>
              <a:gd name="connsiteX7-15" fmla="*/ 1303068 w 4107620"/>
              <a:gd name="connsiteY7-16" fmla="*/ 2375781 h 4330718"/>
              <a:gd name="connsiteX8-17" fmla="*/ 220502 w 4107620"/>
              <a:gd name="connsiteY8-18" fmla="*/ 2302209 h 4330718"/>
              <a:gd name="connsiteX9-19" fmla="*/ 83868 w 4107620"/>
              <a:gd name="connsiteY9-20" fmla="*/ 2943340 h 4330718"/>
              <a:gd name="connsiteX10-21" fmla="*/ 1218985 w 4107620"/>
              <a:gd name="connsiteY10-22" fmla="*/ 3258650 h 4330718"/>
              <a:gd name="connsiteX11-23" fmla="*/ 1124392 w 4107620"/>
              <a:gd name="connsiteY11-24" fmla="*/ 3647533 h 4330718"/>
              <a:gd name="connsiteX12-25" fmla="*/ 924695 w 4107620"/>
              <a:gd name="connsiteY12-26" fmla="*/ 3763147 h 4330718"/>
              <a:gd name="connsiteX13-27" fmla="*/ 1324088 w 4107620"/>
              <a:gd name="connsiteY13-28" fmla="*/ 3962843 h 4330718"/>
              <a:gd name="connsiteX14-29" fmla="*/ 1576337 w 4107620"/>
              <a:gd name="connsiteY14-30" fmla="*/ 3899781 h 4330718"/>
              <a:gd name="connsiteX15-31" fmla="*/ 1818075 w 4107620"/>
              <a:gd name="connsiteY15-32" fmla="*/ 4036416 h 4330718"/>
              <a:gd name="connsiteX16-33" fmla="*/ 1996750 w 4107620"/>
              <a:gd name="connsiteY16-34" fmla="*/ 4299174 h 4330718"/>
              <a:gd name="connsiteX17-35" fmla="*/ 2448695 w 4107620"/>
              <a:gd name="connsiteY17-36" fmla="*/ 4299174 h 4330718"/>
              <a:gd name="connsiteX18-37" fmla="*/ 2764006 w 4107620"/>
              <a:gd name="connsiteY18-38" fmla="*/ 4057436 h 4330718"/>
              <a:gd name="connsiteX19-39" fmla="*/ 2995233 w 4107620"/>
              <a:gd name="connsiteY19-40" fmla="*/ 4025905 h 4330718"/>
              <a:gd name="connsiteX20-41" fmla="*/ 3016254 w 4107620"/>
              <a:gd name="connsiteY20-42" fmla="*/ 3731616 h 4330718"/>
              <a:gd name="connsiteX21-43" fmla="*/ 3194930 w 4107620"/>
              <a:gd name="connsiteY21-44" fmla="*/ 3300692 h 4330718"/>
              <a:gd name="connsiteX22-45" fmla="*/ 3972695 w 4107620"/>
              <a:gd name="connsiteY22-46" fmla="*/ 3122016 h 4330718"/>
              <a:gd name="connsiteX23-47" fmla="*/ 3909633 w 4107620"/>
              <a:gd name="connsiteY23-48" fmla="*/ 1818733 h 4330718"/>
              <a:gd name="connsiteX24-49" fmla="*/ 4046268 w 4107620"/>
              <a:gd name="connsiteY24-50" fmla="*/ 904333 h 4330718"/>
              <a:gd name="connsiteX25-51" fmla="*/ 3962185 w 4107620"/>
              <a:gd name="connsiteY25-52" fmla="*/ 147588 h 4330718"/>
              <a:gd name="connsiteX26-53" fmla="*/ 2480226 w 4107620"/>
              <a:gd name="connsiteY26-54" fmla="*/ 63505 h 4330718"/>
              <a:gd name="connsiteX27-55" fmla="*/ 2133385 w 4107620"/>
              <a:gd name="connsiteY27-56" fmla="*/ 872802 h 4330718"/>
              <a:gd name="connsiteX28-57" fmla="*/ 2238488 w 4107620"/>
              <a:gd name="connsiteY28-58" fmla="*/ 1230154 h 4330718"/>
              <a:gd name="connsiteX29-59" fmla="*/ 1996750 w 4107620"/>
              <a:gd name="connsiteY29-60" fmla="*/ 1366789 h 4330718"/>
              <a:gd name="connsiteX0-61" fmla="*/ 1996750 w 4107620"/>
              <a:gd name="connsiteY0-62" fmla="*/ 1339069 h 4302998"/>
              <a:gd name="connsiteX1-63" fmla="*/ 1712971 w 4107620"/>
              <a:gd name="connsiteY1-64" fmla="*/ 1265496 h 4302998"/>
              <a:gd name="connsiteX2-65" fmla="*/ 1387150 w 4107620"/>
              <a:gd name="connsiteY2-66" fmla="*/ 876613 h 4302998"/>
              <a:gd name="connsiteX3-67" fmla="*/ 1134902 w 4107620"/>
              <a:gd name="connsiteY3-68" fmla="*/ 540282 h 4302998"/>
              <a:gd name="connsiteX4-69" fmla="*/ 840612 w 4107620"/>
              <a:gd name="connsiteY4-70" fmla="*/ 824061 h 4302998"/>
              <a:gd name="connsiteX5-71" fmla="*/ 703978 w 4107620"/>
              <a:gd name="connsiteY5-72" fmla="*/ 1328558 h 4302998"/>
              <a:gd name="connsiteX6-73" fmla="*/ 1240006 w 4107620"/>
              <a:gd name="connsiteY6-74" fmla="*/ 1927648 h 4302998"/>
              <a:gd name="connsiteX7-75" fmla="*/ 1303068 w 4107620"/>
              <a:gd name="connsiteY7-76" fmla="*/ 2348061 h 4302998"/>
              <a:gd name="connsiteX8-77" fmla="*/ 220502 w 4107620"/>
              <a:gd name="connsiteY8-78" fmla="*/ 2274489 h 4302998"/>
              <a:gd name="connsiteX9-79" fmla="*/ 83868 w 4107620"/>
              <a:gd name="connsiteY9-80" fmla="*/ 2915620 h 4302998"/>
              <a:gd name="connsiteX10-81" fmla="*/ 1218985 w 4107620"/>
              <a:gd name="connsiteY10-82" fmla="*/ 3230930 h 4302998"/>
              <a:gd name="connsiteX11-83" fmla="*/ 1124392 w 4107620"/>
              <a:gd name="connsiteY11-84" fmla="*/ 3619813 h 4302998"/>
              <a:gd name="connsiteX12-85" fmla="*/ 924695 w 4107620"/>
              <a:gd name="connsiteY12-86" fmla="*/ 3735427 h 4302998"/>
              <a:gd name="connsiteX13-87" fmla="*/ 1324088 w 4107620"/>
              <a:gd name="connsiteY13-88" fmla="*/ 3935123 h 4302998"/>
              <a:gd name="connsiteX14-89" fmla="*/ 1576337 w 4107620"/>
              <a:gd name="connsiteY14-90" fmla="*/ 3872061 h 4302998"/>
              <a:gd name="connsiteX15-91" fmla="*/ 1818075 w 4107620"/>
              <a:gd name="connsiteY15-92" fmla="*/ 4008696 h 4302998"/>
              <a:gd name="connsiteX16-93" fmla="*/ 1996750 w 4107620"/>
              <a:gd name="connsiteY16-94" fmla="*/ 4271454 h 4302998"/>
              <a:gd name="connsiteX17-95" fmla="*/ 2448695 w 4107620"/>
              <a:gd name="connsiteY17-96" fmla="*/ 4271454 h 4302998"/>
              <a:gd name="connsiteX18-97" fmla="*/ 2764006 w 4107620"/>
              <a:gd name="connsiteY18-98" fmla="*/ 4029716 h 4302998"/>
              <a:gd name="connsiteX19-99" fmla="*/ 2995233 w 4107620"/>
              <a:gd name="connsiteY19-100" fmla="*/ 3998185 h 4302998"/>
              <a:gd name="connsiteX20-101" fmla="*/ 3016254 w 4107620"/>
              <a:gd name="connsiteY20-102" fmla="*/ 3703896 h 4302998"/>
              <a:gd name="connsiteX21-103" fmla="*/ 3194930 w 4107620"/>
              <a:gd name="connsiteY21-104" fmla="*/ 3272972 h 4302998"/>
              <a:gd name="connsiteX22-105" fmla="*/ 3972695 w 4107620"/>
              <a:gd name="connsiteY22-106" fmla="*/ 3094296 h 4302998"/>
              <a:gd name="connsiteX23-107" fmla="*/ 3909633 w 4107620"/>
              <a:gd name="connsiteY23-108" fmla="*/ 1791013 h 4302998"/>
              <a:gd name="connsiteX24-109" fmla="*/ 4046268 w 4107620"/>
              <a:gd name="connsiteY24-110" fmla="*/ 876613 h 4302998"/>
              <a:gd name="connsiteX25-111" fmla="*/ 3962185 w 4107620"/>
              <a:gd name="connsiteY25-112" fmla="*/ 119868 h 4302998"/>
              <a:gd name="connsiteX26-113" fmla="*/ 2480226 w 4107620"/>
              <a:gd name="connsiteY26-114" fmla="*/ 35785 h 4302998"/>
              <a:gd name="connsiteX27-115" fmla="*/ 2185936 w 4107620"/>
              <a:gd name="connsiteY27-116" fmla="*/ 466709 h 4302998"/>
              <a:gd name="connsiteX28-117" fmla="*/ 2238488 w 4107620"/>
              <a:gd name="connsiteY28-118" fmla="*/ 1202434 h 4302998"/>
              <a:gd name="connsiteX29-119" fmla="*/ 1996750 w 4107620"/>
              <a:gd name="connsiteY29-120" fmla="*/ 1339069 h 4302998"/>
              <a:gd name="connsiteX0-121" fmla="*/ 1996750 w 4107620"/>
              <a:gd name="connsiteY0-122" fmla="*/ 1339069 h 4302998"/>
              <a:gd name="connsiteX1-123" fmla="*/ 1712971 w 4107620"/>
              <a:gd name="connsiteY1-124" fmla="*/ 1265496 h 4302998"/>
              <a:gd name="connsiteX2-125" fmla="*/ 1387150 w 4107620"/>
              <a:gd name="connsiteY2-126" fmla="*/ 876613 h 4302998"/>
              <a:gd name="connsiteX3-127" fmla="*/ 1134902 w 4107620"/>
              <a:gd name="connsiteY3-128" fmla="*/ 540282 h 4302998"/>
              <a:gd name="connsiteX4-129" fmla="*/ 840612 w 4107620"/>
              <a:gd name="connsiteY4-130" fmla="*/ 824061 h 4302998"/>
              <a:gd name="connsiteX5-131" fmla="*/ 703978 w 4107620"/>
              <a:gd name="connsiteY5-132" fmla="*/ 1328558 h 4302998"/>
              <a:gd name="connsiteX6-133" fmla="*/ 1240006 w 4107620"/>
              <a:gd name="connsiteY6-134" fmla="*/ 1927648 h 4302998"/>
              <a:gd name="connsiteX7-135" fmla="*/ 1303068 w 4107620"/>
              <a:gd name="connsiteY7-136" fmla="*/ 2348061 h 4302998"/>
              <a:gd name="connsiteX8-137" fmla="*/ 220502 w 4107620"/>
              <a:gd name="connsiteY8-138" fmla="*/ 2274489 h 4302998"/>
              <a:gd name="connsiteX9-139" fmla="*/ 83868 w 4107620"/>
              <a:gd name="connsiteY9-140" fmla="*/ 2915620 h 4302998"/>
              <a:gd name="connsiteX10-141" fmla="*/ 1218985 w 4107620"/>
              <a:gd name="connsiteY10-142" fmla="*/ 3230930 h 4302998"/>
              <a:gd name="connsiteX11-143" fmla="*/ 1124392 w 4107620"/>
              <a:gd name="connsiteY11-144" fmla="*/ 3619813 h 4302998"/>
              <a:gd name="connsiteX12-145" fmla="*/ 924695 w 4107620"/>
              <a:gd name="connsiteY12-146" fmla="*/ 3735427 h 4302998"/>
              <a:gd name="connsiteX13-147" fmla="*/ 1324088 w 4107620"/>
              <a:gd name="connsiteY13-148" fmla="*/ 3935123 h 4302998"/>
              <a:gd name="connsiteX14-149" fmla="*/ 1576337 w 4107620"/>
              <a:gd name="connsiteY14-150" fmla="*/ 3872061 h 4302998"/>
              <a:gd name="connsiteX15-151" fmla="*/ 1818075 w 4107620"/>
              <a:gd name="connsiteY15-152" fmla="*/ 4008696 h 4302998"/>
              <a:gd name="connsiteX16-153" fmla="*/ 1996750 w 4107620"/>
              <a:gd name="connsiteY16-154" fmla="*/ 4271454 h 4302998"/>
              <a:gd name="connsiteX17-155" fmla="*/ 2448695 w 4107620"/>
              <a:gd name="connsiteY17-156" fmla="*/ 4271454 h 4302998"/>
              <a:gd name="connsiteX18-157" fmla="*/ 2764006 w 4107620"/>
              <a:gd name="connsiteY18-158" fmla="*/ 4029716 h 4302998"/>
              <a:gd name="connsiteX19-159" fmla="*/ 2995233 w 4107620"/>
              <a:gd name="connsiteY19-160" fmla="*/ 3998185 h 4302998"/>
              <a:gd name="connsiteX20-161" fmla="*/ 3016254 w 4107620"/>
              <a:gd name="connsiteY20-162" fmla="*/ 3703896 h 4302998"/>
              <a:gd name="connsiteX21-163" fmla="*/ 3194930 w 4107620"/>
              <a:gd name="connsiteY21-164" fmla="*/ 3272972 h 4302998"/>
              <a:gd name="connsiteX22-165" fmla="*/ 3972695 w 4107620"/>
              <a:gd name="connsiteY22-166" fmla="*/ 3094296 h 4302998"/>
              <a:gd name="connsiteX23-167" fmla="*/ 3909633 w 4107620"/>
              <a:gd name="connsiteY23-168" fmla="*/ 1791013 h 4302998"/>
              <a:gd name="connsiteX24-169" fmla="*/ 4046268 w 4107620"/>
              <a:gd name="connsiteY24-170" fmla="*/ 876613 h 4302998"/>
              <a:gd name="connsiteX25-171" fmla="*/ 3962185 w 4107620"/>
              <a:gd name="connsiteY25-172" fmla="*/ 119868 h 4302998"/>
              <a:gd name="connsiteX26-173" fmla="*/ 2480226 w 4107620"/>
              <a:gd name="connsiteY26-174" fmla="*/ 35785 h 4302998"/>
              <a:gd name="connsiteX27-175" fmla="*/ 2270019 w 4107620"/>
              <a:gd name="connsiteY27-176" fmla="*/ 466709 h 4302998"/>
              <a:gd name="connsiteX28-177" fmla="*/ 2238488 w 4107620"/>
              <a:gd name="connsiteY28-178" fmla="*/ 1202434 h 4302998"/>
              <a:gd name="connsiteX29-179" fmla="*/ 1996750 w 4107620"/>
              <a:gd name="connsiteY29-180" fmla="*/ 1339069 h 4302998"/>
              <a:gd name="connsiteX0-181" fmla="*/ 1996750 w 4101062"/>
              <a:gd name="connsiteY0-182" fmla="*/ 1290412 h 4254341"/>
              <a:gd name="connsiteX1-183" fmla="*/ 1712971 w 4101062"/>
              <a:gd name="connsiteY1-184" fmla="*/ 1216839 h 4254341"/>
              <a:gd name="connsiteX2-185" fmla="*/ 1387150 w 4101062"/>
              <a:gd name="connsiteY2-186" fmla="*/ 827956 h 4254341"/>
              <a:gd name="connsiteX3-187" fmla="*/ 1134902 w 4101062"/>
              <a:gd name="connsiteY3-188" fmla="*/ 491625 h 4254341"/>
              <a:gd name="connsiteX4-189" fmla="*/ 840612 w 4101062"/>
              <a:gd name="connsiteY4-190" fmla="*/ 775404 h 4254341"/>
              <a:gd name="connsiteX5-191" fmla="*/ 703978 w 4101062"/>
              <a:gd name="connsiteY5-192" fmla="*/ 1279901 h 4254341"/>
              <a:gd name="connsiteX6-193" fmla="*/ 1240006 w 4101062"/>
              <a:gd name="connsiteY6-194" fmla="*/ 1878991 h 4254341"/>
              <a:gd name="connsiteX7-195" fmla="*/ 1303068 w 4101062"/>
              <a:gd name="connsiteY7-196" fmla="*/ 2299404 h 4254341"/>
              <a:gd name="connsiteX8-197" fmla="*/ 220502 w 4101062"/>
              <a:gd name="connsiteY8-198" fmla="*/ 2225832 h 4254341"/>
              <a:gd name="connsiteX9-199" fmla="*/ 83868 w 4101062"/>
              <a:gd name="connsiteY9-200" fmla="*/ 2866963 h 4254341"/>
              <a:gd name="connsiteX10-201" fmla="*/ 1218985 w 4101062"/>
              <a:gd name="connsiteY10-202" fmla="*/ 3182273 h 4254341"/>
              <a:gd name="connsiteX11-203" fmla="*/ 1124392 w 4101062"/>
              <a:gd name="connsiteY11-204" fmla="*/ 3571156 h 4254341"/>
              <a:gd name="connsiteX12-205" fmla="*/ 924695 w 4101062"/>
              <a:gd name="connsiteY12-206" fmla="*/ 3686770 h 4254341"/>
              <a:gd name="connsiteX13-207" fmla="*/ 1324088 w 4101062"/>
              <a:gd name="connsiteY13-208" fmla="*/ 3886466 h 4254341"/>
              <a:gd name="connsiteX14-209" fmla="*/ 1576337 w 4101062"/>
              <a:gd name="connsiteY14-210" fmla="*/ 3823404 h 4254341"/>
              <a:gd name="connsiteX15-211" fmla="*/ 1818075 w 4101062"/>
              <a:gd name="connsiteY15-212" fmla="*/ 3960039 h 4254341"/>
              <a:gd name="connsiteX16-213" fmla="*/ 1996750 w 4101062"/>
              <a:gd name="connsiteY16-214" fmla="*/ 4222797 h 4254341"/>
              <a:gd name="connsiteX17-215" fmla="*/ 2448695 w 4101062"/>
              <a:gd name="connsiteY17-216" fmla="*/ 4222797 h 4254341"/>
              <a:gd name="connsiteX18-217" fmla="*/ 2764006 w 4101062"/>
              <a:gd name="connsiteY18-218" fmla="*/ 3981059 h 4254341"/>
              <a:gd name="connsiteX19-219" fmla="*/ 2995233 w 4101062"/>
              <a:gd name="connsiteY19-220" fmla="*/ 3949528 h 4254341"/>
              <a:gd name="connsiteX20-221" fmla="*/ 3016254 w 4101062"/>
              <a:gd name="connsiteY20-222" fmla="*/ 3655239 h 4254341"/>
              <a:gd name="connsiteX21-223" fmla="*/ 3194930 w 4101062"/>
              <a:gd name="connsiteY21-224" fmla="*/ 3224315 h 4254341"/>
              <a:gd name="connsiteX22-225" fmla="*/ 3972695 w 4101062"/>
              <a:gd name="connsiteY22-226" fmla="*/ 3045639 h 4254341"/>
              <a:gd name="connsiteX23-227" fmla="*/ 3909633 w 4101062"/>
              <a:gd name="connsiteY23-228" fmla="*/ 1742356 h 4254341"/>
              <a:gd name="connsiteX24-229" fmla="*/ 4046268 w 4101062"/>
              <a:gd name="connsiteY24-230" fmla="*/ 827956 h 4254341"/>
              <a:gd name="connsiteX25-231" fmla="*/ 3962185 w 4101062"/>
              <a:gd name="connsiteY25-232" fmla="*/ 71211 h 4254341"/>
              <a:gd name="connsiteX26-233" fmla="*/ 2574819 w 4101062"/>
              <a:gd name="connsiteY26-234" fmla="*/ 71211 h 4254341"/>
              <a:gd name="connsiteX27-235" fmla="*/ 2270019 w 4101062"/>
              <a:gd name="connsiteY27-236" fmla="*/ 418052 h 4254341"/>
              <a:gd name="connsiteX28-237" fmla="*/ 2238488 w 4101062"/>
              <a:gd name="connsiteY28-238" fmla="*/ 1153777 h 4254341"/>
              <a:gd name="connsiteX29-239" fmla="*/ 1996750 w 4101062"/>
              <a:gd name="connsiteY29-240" fmla="*/ 1290412 h 42543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4101062" h="4254341">
                <a:moveTo>
                  <a:pt x="1996750" y="1290412"/>
                </a:moveTo>
                <a:cubicBezTo>
                  <a:pt x="1909164" y="1300922"/>
                  <a:pt x="1814571" y="1293915"/>
                  <a:pt x="1712971" y="1216839"/>
                </a:cubicBezTo>
                <a:cubicBezTo>
                  <a:pt x="1611371" y="1139763"/>
                  <a:pt x="1483495" y="948825"/>
                  <a:pt x="1387150" y="827956"/>
                </a:cubicBezTo>
                <a:cubicBezTo>
                  <a:pt x="1290805" y="707087"/>
                  <a:pt x="1225992" y="500384"/>
                  <a:pt x="1134902" y="491625"/>
                </a:cubicBezTo>
                <a:cubicBezTo>
                  <a:pt x="1043812" y="482866"/>
                  <a:pt x="912433" y="644025"/>
                  <a:pt x="840612" y="775404"/>
                </a:cubicBezTo>
                <a:cubicBezTo>
                  <a:pt x="768791" y="906783"/>
                  <a:pt x="637412" y="1095970"/>
                  <a:pt x="703978" y="1279901"/>
                </a:cubicBezTo>
                <a:cubicBezTo>
                  <a:pt x="770544" y="1463832"/>
                  <a:pt x="1140158" y="1709074"/>
                  <a:pt x="1240006" y="1878991"/>
                </a:cubicBezTo>
                <a:cubicBezTo>
                  <a:pt x="1339854" y="2048908"/>
                  <a:pt x="1472985" y="2241597"/>
                  <a:pt x="1303068" y="2299404"/>
                </a:cubicBezTo>
                <a:cubicBezTo>
                  <a:pt x="1133151" y="2357211"/>
                  <a:pt x="423702" y="2131239"/>
                  <a:pt x="220502" y="2225832"/>
                </a:cubicBezTo>
                <a:cubicBezTo>
                  <a:pt x="17302" y="2320425"/>
                  <a:pt x="-82546" y="2707556"/>
                  <a:pt x="83868" y="2866963"/>
                </a:cubicBezTo>
                <a:cubicBezTo>
                  <a:pt x="250282" y="3026370"/>
                  <a:pt x="1045564" y="3064908"/>
                  <a:pt x="1218985" y="3182273"/>
                </a:cubicBezTo>
                <a:cubicBezTo>
                  <a:pt x="1392406" y="3299638"/>
                  <a:pt x="1173440" y="3487073"/>
                  <a:pt x="1124392" y="3571156"/>
                </a:cubicBezTo>
                <a:cubicBezTo>
                  <a:pt x="1075344" y="3655239"/>
                  <a:pt x="891412" y="3634218"/>
                  <a:pt x="924695" y="3686770"/>
                </a:cubicBezTo>
                <a:cubicBezTo>
                  <a:pt x="957978" y="3739322"/>
                  <a:pt x="1215481" y="3863694"/>
                  <a:pt x="1324088" y="3886466"/>
                </a:cubicBezTo>
                <a:cubicBezTo>
                  <a:pt x="1432695" y="3909238"/>
                  <a:pt x="1494006" y="3811142"/>
                  <a:pt x="1576337" y="3823404"/>
                </a:cubicBezTo>
                <a:cubicBezTo>
                  <a:pt x="1658668" y="3835666"/>
                  <a:pt x="1748006" y="3893474"/>
                  <a:pt x="1818075" y="3960039"/>
                </a:cubicBezTo>
                <a:cubicBezTo>
                  <a:pt x="1888144" y="4026604"/>
                  <a:pt x="1891647" y="4179004"/>
                  <a:pt x="1996750" y="4222797"/>
                </a:cubicBezTo>
                <a:cubicBezTo>
                  <a:pt x="2101853" y="4266590"/>
                  <a:pt x="2320819" y="4263087"/>
                  <a:pt x="2448695" y="4222797"/>
                </a:cubicBezTo>
                <a:cubicBezTo>
                  <a:pt x="2576571" y="4182507"/>
                  <a:pt x="2672916" y="4026604"/>
                  <a:pt x="2764006" y="3981059"/>
                </a:cubicBezTo>
                <a:cubicBezTo>
                  <a:pt x="2855096" y="3935514"/>
                  <a:pt x="2953192" y="4003831"/>
                  <a:pt x="2995233" y="3949528"/>
                </a:cubicBezTo>
                <a:cubicBezTo>
                  <a:pt x="3037274" y="3895225"/>
                  <a:pt x="2982971" y="3776108"/>
                  <a:pt x="3016254" y="3655239"/>
                </a:cubicBezTo>
                <a:cubicBezTo>
                  <a:pt x="3049537" y="3534370"/>
                  <a:pt x="3035523" y="3325915"/>
                  <a:pt x="3194930" y="3224315"/>
                </a:cubicBezTo>
                <a:cubicBezTo>
                  <a:pt x="3354337" y="3122715"/>
                  <a:pt x="3853578" y="3292632"/>
                  <a:pt x="3972695" y="3045639"/>
                </a:cubicBezTo>
                <a:cubicBezTo>
                  <a:pt x="4091812" y="2798646"/>
                  <a:pt x="3897371" y="2111970"/>
                  <a:pt x="3909633" y="1742356"/>
                </a:cubicBezTo>
                <a:cubicBezTo>
                  <a:pt x="3921895" y="1372742"/>
                  <a:pt x="4037509" y="1106480"/>
                  <a:pt x="4046268" y="827956"/>
                </a:cubicBezTo>
                <a:cubicBezTo>
                  <a:pt x="4055027" y="549432"/>
                  <a:pt x="4207426" y="197335"/>
                  <a:pt x="3962185" y="71211"/>
                </a:cubicBezTo>
                <a:cubicBezTo>
                  <a:pt x="3716944" y="-54913"/>
                  <a:pt x="2856847" y="13404"/>
                  <a:pt x="2574819" y="71211"/>
                </a:cubicBezTo>
                <a:cubicBezTo>
                  <a:pt x="2292791" y="129018"/>
                  <a:pt x="2310309" y="223611"/>
                  <a:pt x="2270019" y="418052"/>
                </a:cubicBezTo>
                <a:cubicBezTo>
                  <a:pt x="2229729" y="612493"/>
                  <a:pt x="2284033" y="1008384"/>
                  <a:pt x="2238488" y="1153777"/>
                </a:cubicBezTo>
                <a:cubicBezTo>
                  <a:pt x="2192943" y="1299170"/>
                  <a:pt x="2084336" y="1279902"/>
                  <a:pt x="1996750" y="1290412"/>
                </a:cubicBezTo>
                <a:close/>
              </a:path>
            </a:pathLst>
          </a:custGeom>
          <a:noFill/>
          <a:ln w="28575">
            <a:solidFill>
              <a:srgbClr val="002060">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4" name="Group 791">
            <a:extLst>
              <a:ext uri="{FF2B5EF4-FFF2-40B4-BE49-F238E27FC236}">
                <a16:creationId xmlns:a16="http://schemas.microsoft.com/office/drawing/2014/main" id="{AAD606C7-F6DF-4BEB-B66B-FF3539D16DE8}"/>
              </a:ext>
            </a:extLst>
          </p:cNvPr>
          <p:cNvGrpSpPr/>
          <p:nvPr/>
        </p:nvGrpSpPr>
        <p:grpSpPr>
          <a:xfrm>
            <a:off x="6826912" y="2216937"/>
            <a:ext cx="648759" cy="444532"/>
            <a:chOff x="7487144" y="3389820"/>
            <a:chExt cx="350807" cy="305517"/>
          </a:xfrm>
        </p:grpSpPr>
        <p:pic>
          <p:nvPicPr>
            <p:cNvPr id="1035" name="Picture 1115" descr="antenna_stylized">
              <a:extLst>
                <a:ext uri="{FF2B5EF4-FFF2-40B4-BE49-F238E27FC236}">
                  <a16:creationId xmlns:a16="http://schemas.microsoft.com/office/drawing/2014/main" id="{02310256-B037-44B4-9A91-8AB11BD5922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116" descr="laptop_keyboard">
              <a:extLst>
                <a:ext uri="{FF2B5EF4-FFF2-40B4-BE49-F238E27FC236}">
                  <a16:creationId xmlns:a16="http://schemas.microsoft.com/office/drawing/2014/main" id="{1814D599-BE57-4F39-8818-CB9D8112133E}"/>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Freeform 1117">
              <a:extLst>
                <a:ext uri="{FF2B5EF4-FFF2-40B4-BE49-F238E27FC236}">
                  <a16:creationId xmlns:a16="http://schemas.microsoft.com/office/drawing/2014/main" id="{8A90CDDC-5730-4D7A-A814-5FA15E41043E}"/>
                </a:ext>
              </a:extLst>
            </p:cNvPr>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1038" name="Picture 1118" descr="screen">
              <a:extLst>
                <a:ext uri="{FF2B5EF4-FFF2-40B4-BE49-F238E27FC236}">
                  <a16:creationId xmlns:a16="http://schemas.microsoft.com/office/drawing/2014/main" id="{5F323123-7EBD-4605-936F-48AC7A8B9910}"/>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Freeform 1119">
              <a:extLst>
                <a:ext uri="{FF2B5EF4-FFF2-40B4-BE49-F238E27FC236}">
                  <a16:creationId xmlns:a16="http://schemas.microsoft.com/office/drawing/2014/main" id="{FE6B25F4-2F89-482E-9F25-BACA52B8C481}"/>
                </a:ext>
              </a:extLst>
            </p:cNvPr>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0" name="Freeform 1120">
              <a:extLst>
                <a:ext uri="{FF2B5EF4-FFF2-40B4-BE49-F238E27FC236}">
                  <a16:creationId xmlns:a16="http://schemas.microsoft.com/office/drawing/2014/main" id="{1F412576-D43C-459F-82F9-9A48FC0B0FE2}"/>
                </a:ext>
              </a:extLst>
            </p:cNvPr>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1" name="Freeform 1121">
              <a:extLst>
                <a:ext uri="{FF2B5EF4-FFF2-40B4-BE49-F238E27FC236}">
                  <a16:creationId xmlns:a16="http://schemas.microsoft.com/office/drawing/2014/main" id="{864C3C88-0363-4381-9286-DA8BD5C3784F}"/>
                </a:ext>
              </a:extLst>
            </p:cNvPr>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2" name="Freeform 1122">
              <a:extLst>
                <a:ext uri="{FF2B5EF4-FFF2-40B4-BE49-F238E27FC236}">
                  <a16:creationId xmlns:a16="http://schemas.microsoft.com/office/drawing/2014/main" id="{5EEDB1DE-2E91-49A4-90BA-FAA5EBC068FF}"/>
                </a:ext>
              </a:extLst>
            </p:cNvPr>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3" name="Freeform 1123">
              <a:extLst>
                <a:ext uri="{FF2B5EF4-FFF2-40B4-BE49-F238E27FC236}">
                  <a16:creationId xmlns:a16="http://schemas.microsoft.com/office/drawing/2014/main" id="{DC32FBBD-DCF4-47C5-B347-E1F5664010DF}"/>
                </a:ext>
              </a:extLst>
            </p:cNvPr>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4" name="Freeform 1124">
              <a:extLst>
                <a:ext uri="{FF2B5EF4-FFF2-40B4-BE49-F238E27FC236}">
                  <a16:creationId xmlns:a16="http://schemas.microsoft.com/office/drawing/2014/main" id="{B5209514-960D-4A3F-A4FE-9C929F323BCC}"/>
                </a:ext>
              </a:extLst>
            </p:cNvPr>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1045" name="Group 1125">
              <a:extLst>
                <a:ext uri="{FF2B5EF4-FFF2-40B4-BE49-F238E27FC236}">
                  <a16:creationId xmlns:a16="http://schemas.microsoft.com/office/drawing/2014/main" id="{6C47EABC-FE04-4DC8-B442-6B4625412E3F}"/>
                </a:ext>
              </a:extLst>
            </p:cNvPr>
            <p:cNvGrpSpPr/>
            <p:nvPr/>
          </p:nvGrpSpPr>
          <p:grpSpPr bwMode="auto">
            <a:xfrm>
              <a:off x="7593395" y="3625649"/>
              <a:ext cx="64747" cy="27592"/>
              <a:chOff x="1740" y="2642"/>
              <a:chExt cx="752" cy="327"/>
            </a:xfrm>
          </p:grpSpPr>
          <p:sp>
            <p:nvSpPr>
              <p:cNvPr id="1052" name="Freeform 1126">
                <a:extLst>
                  <a:ext uri="{FF2B5EF4-FFF2-40B4-BE49-F238E27FC236}">
                    <a16:creationId xmlns:a16="http://schemas.microsoft.com/office/drawing/2014/main" id="{226AE41D-DCF0-4820-8165-A51AE5AFFF72}"/>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3" name="Freeform 1127">
                <a:extLst>
                  <a:ext uri="{FF2B5EF4-FFF2-40B4-BE49-F238E27FC236}">
                    <a16:creationId xmlns:a16="http://schemas.microsoft.com/office/drawing/2014/main" id="{AF548764-9206-470B-9B4D-9BBB6DBBA08B}"/>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4" name="Freeform 1128">
                <a:extLst>
                  <a:ext uri="{FF2B5EF4-FFF2-40B4-BE49-F238E27FC236}">
                    <a16:creationId xmlns:a16="http://schemas.microsoft.com/office/drawing/2014/main" id="{03CE3050-B271-4E89-8CDC-D044B0DC7D94}"/>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5" name="Freeform 1129">
                <a:extLst>
                  <a:ext uri="{FF2B5EF4-FFF2-40B4-BE49-F238E27FC236}">
                    <a16:creationId xmlns:a16="http://schemas.microsoft.com/office/drawing/2014/main" id="{58BAD8F0-1CFA-45AC-B97B-62A7337603AD}"/>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6" name="Freeform 1130">
                <a:extLst>
                  <a:ext uri="{FF2B5EF4-FFF2-40B4-BE49-F238E27FC236}">
                    <a16:creationId xmlns:a16="http://schemas.microsoft.com/office/drawing/2014/main" id="{130C924F-0B44-4647-A7B3-7A1F63EDBEE9}"/>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7" name="Freeform 1131">
                <a:extLst>
                  <a:ext uri="{FF2B5EF4-FFF2-40B4-BE49-F238E27FC236}">
                    <a16:creationId xmlns:a16="http://schemas.microsoft.com/office/drawing/2014/main" id="{53DC51A0-5B35-4BAD-922E-CD63FAC037D4}"/>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1046" name="Freeform 1132">
              <a:extLst>
                <a:ext uri="{FF2B5EF4-FFF2-40B4-BE49-F238E27FC236}">
                  <a16:creationId xmlns:a16="http://schemas.microsoft.com/office/drawing/2014/main" id="{746CA834-5583-409D-9457-D564B81BB091}"/>
                </a:ext>
              </a:extLst>
            </p:cNvPr>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7" name="Freeform 1133">
              <a:extLst>
                <a:ext uri="{FF2B5EF4-FFF2-40B4-BE49-F238E27FC236}">
                  <a16:creationId xmlns:a16="http://schemas.microsoft.com/office/drawing/2014/main" id="{5CD3190A-E404-4583-9D42-CDA1AAA20C96}"/>
                </a:ext>
              </a:extLst>
            </p:cNvPr>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8" name="Freeform 1134">
              <a:extLst>
                <a:ext uri="{FF2B5EF4-FFF2-40B4-BE49-F238E27FC236}">
                  <a16:creationId xmlns:a16="http://schemas.microsoft.com/office/drawing/2014/main" id="{7F66D532-7351-445F-82AD-AB00C2A776A1}"/>
                </a:ext>
              </a:extLst>
            </p:cNvPr>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9" name="Freeform 1135">
              <a:extLst>
                <a:ext uri="{FF2B5EF4-FFF2-40B4-BE49-F238E27FC236}">
                  <a16:creationId xmlns:a16="http://schemas.microsoft.com/office/drawing/2014/main" id="{03EAAC29-2229-4407-8BF0-843D6EAF49B4}"/>
                </a:ext>
              </a:extLst>
            </p:cNvPr>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0" name="Freeform 1136">
              <a:extLst>
                <a:ext uri="{FF2B5EF4-FFF2-40B4-BE49-F238E27FC236}">
                  <a16:creationId xmlns:a16="http://schemas.microsoft.com/office/drawing/2014/main" id="{A7284BA6-7FE0-4558-A752-91DB41FE7CF4}"/>
                </a:ext>
              </a:extLst>
            </p:cNvPr>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1" name="Freeform 1137">
              <a:extLst>
                <a:ext uri="{FF2B5EF4-FFF2-40B4-BE49-F238E27FC236}">
                  <a16:creationId xmlns:a16="http://schemas.microsoft.com/office/drawing/2014/main" id="{8C15C3AD-498E-452C-92D3-29EB8A5782D9}"/>
                </a:ext>
              </a:extLst>
            </p:cNvPr>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cxnSp>
        <p:nvCxnSpPr>
          <p:cNvPr id="1058" name="Straight Connector 563">
            <a:extLst>
              <a:ext uri="{FF2B5EF4-FFF2-40B4-BE49-F238E27FC236}">
                <a16:creationId xmlns:a16="http://schemas.microsoft.com/office/drawing/2014/main" id="{B3533434-3F77-4D45-8516-589984C7CE10}"/>
              </a:ext>
            </a:extLst>
          </p:cNvPr>
          <p:cNvCxnSpPr>
            <a:cxnSpLocks/>
            <a:endCxn id="949" idx="0"/>
          </p:cNvCxnSpPr>
          <p:nvPr/>
        </p:nvCxnSpPr>
        <p:spPr>
          <a:xfrm>
            <a:off x="10167254" y="2199942"/>
            <a:ext cx="477617" cy="286992"/>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172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Huawei Nederland">
            <a:extLst>
              <a:ext uri="{FF2B5EF4-FFF2-40B4-BE49-F238E27FC236}">
                <a16:creationId xmlns:a16="http://schemas.microsoft.com/office/drawing/2014/main" id="{A7BAB277-C1F9-40D8-9A9D-2D35F14F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1585" y="3652947"/>
            <a:ext cx="1565618" cy="78280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D0E25C98-FEBB-42D1-9F9B-3CAB62C32E81}"/>
              </a:ext>
            </a:extLst>
          </p:cNvPr>
          <p:cNvSpPr>
            <a:spLocks noGrp="1"/>
          </p:cNvSpPr>
          <p:nvPr>
            <p:ph type="title"/>
          </p:nvPr>
        </p:nvSpPr>
        <p:spPr/>
        <p:txBody>
          <a:bodyPr/>
          <a:lstStyle/>
          <a:p>
            <a:r>
              <a:rPr lang="zh-CN" altLang="en-US" dirty="0"/>
              <a:t>互联网时代</a:t>
            </a:r>
          </a:p>
        </p:txBody>
      </p:sp>
      <p:sp>
        <p:nvSpPr>
          <p:cNvPr id="4" name="灯片编号占位符 3">
            <a:extLst>
              <a:ext uri="{FF2B5EF4-FFF2-40B4-BE49-F238E27FC236}">
                <a16:creationId xmlns:a16="http://schemas.microsoft.com/office/drawing/2014/main" id="{8C54E846-9485-4D7A-9476-AF4497C1EBCC}"/>
              </a:ext>
            </a:extLst>
          </p:cNvPr>
          <p:cNvSpPr>
            <a:spLocks noGrp="1"/>
          </p:cNvSpPr>
          <p:nvPr>
            <p:ph type="sldNum" sz="quarter" idx="11"/>
          </p:nvPr>
        </p:nvSpPr>
        <p:spPr/>
        <p:txBody>
          <a:bodyPr/>
          <a:lstStyle/>
          <a:p>
            <a:pPr>
              <a:defRPr/>
            </a:pPr>
            <a:fld id="{3FFE790D-BCFB-4008-9260-CA63AEE325FD}" type="slidenum">
              <a:rPr lang="en-US" smtClean="0"/>
              <a:pPr>
                <a:defRPr/>
              </a:pPr>
              <a:t>15</a:t>
            </a:fld>
            <a:endParaRPr lang="en-US" dirty="0"/>
          </a:p>
        </p:txBody>
      </p:sp>
      <p:pic>
        <p:nvPicPr>
          <p:cNvPr id="5" name="图片 4" descr="url.jpg">
            <a:extLst>
              <a:ext uri="{FF2B5EF4-FFF2-40B4-BE49-F238E27FC236}">
                <a16:creationId xmlns:a16="http://schemas.microsoft.com/office/drawing/2014/main" id="{31EC1770-D720-47FD-B85B-127067E777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5200" y="2491364"/>
            <a:ext cx="701701" cy="701701"/>
          </a:xfrm>
          <a:prstGeom prst="rect">
            <a:avLst/>
          </a:prstGeom>
        </p:spPr>
      </p:pic>
      <p:pic>
        <p:nvPicPr>
          <p:cNvPr id="7" name="图片 6" descr="url.png">
            <a:extLst>
              <a:ext uri="{FF2B5EF4-FFF2-40B4-BE49-F238E27FC236}">
                <a16:creationId xmlns:a16="http://schemas.microsoft.com/office/drawing/2014/main" id="{95AAB597-EA77-4879-B038-E1FAF70435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9740" y="2147782"/>
            <a:ext cx="706265" cy="706265"/>
          </a:xfrm>
          <a:prstGeom prst="rect">
            <a:avLst/>
          </a:prstGeom>
        </p:spPr>
      </p:pic>
      <p:pic>
        <p:nvPicPr>
          <p:cNvPr id="9" name="图片 8" descr="2000px-Youtube_icon.svg.png">
            <a:extLst>
              <a:ext uri="{FF2B5EF4-FFF2-40B4-BE49-F238E27FC236}">
                <a16:creationId xmlns:a16="http://schemas.microsoft.com/office/drawing/2014/main" id="{9730B67D-0D75-4D18-A755-98F81A73B0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3898" y="1351571"/>
            <a:ext cx="617886" cy="617886"/>
          </a:xfrm>
          <a:prstGeom prst="rect">
            <a:avLst/>
          </a:prstGeom>
        </p:spPr>
      </p:pic>
      <p:pic>
        <p:nvPicPr>
          <p:cNvPr id="10" name="图片 9">
            <a:extLst>
              <a:ext uri="{FF2B5EF4-FFF2-40B4-BE49-F238E27FC236}">
                <a16:creationId xmlns:a16="http://schemas.microsoft.com/office/drawing/2014/main" id="{9C44A083-5BC2-437C-ABF5-F2EA433F33A0}"/>
              </a:ext>
            </a:extLst>
          </p:cNvPr>
          <p:cNvPicPr>
            <a:picLocks noChangeAspect="1"/>
          </p:cNvPicPr>
          <p:nvPr/>
        </p:nvPicPr>
        <p:blipFill>
          <a:blip r:embed="rId6"/>
          <a:stretch>
            <a:fillRect/>
          </a:stretch>
        </p:blipFill>
        <p:spPr>
          <a:xfrm>
            <a:off x="7884297" y="5660041"/>
            <a:ext cx="1350192" cy="426938"/>
          </a:xfrm>
          <a:prstGeom prst="rect">
            <a:avLst/>
          </a:prstGeom>
        </p:spPr>
      </p:pic>
      <p:pic>
        <p:nvPicPr>
          <p:cNvPr id="11" name="图片 10" descr="url.png">
            <a:extLst>
              <a:ext uri="{FF2B5EF4-FFF2-40B4-BE49-F238E27FC236}">
                <a16:creationId xmlns:a16="http://schemas.microsoft.com/office/drawing/2014/main" id="{8F215CFC-5926-49BC-A2B1-C2E941F46F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6223" y="1548209"/>
            <a:ext cx="2006357" cy="525583"/>
          </a:xfrm>
          <a:prstGeom prst="rect">
            <a:avLst/>
          </a:prstGeom>
        </p:spPr>
      </p:pic>
      <p:pic>
        <p:nvPicPr>
          <p:cNvPr id="12" name="图片 11" descr="url.jpg">
            <a:extLst>
              <a:ext uri="{FF2B5EF4-FFF2-40B4-BE49-F238E27FC236}">
                <a16:creationId xmlns:a16="http://schemas.microsoft.com/office/drawing/2014/main" id="{791388BB-6DB5-404D-8F55-6086BC8DDB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87801" y="4143062"/>
            <a:ext cx="869617" cy="905192"/>
          </a:xfrm>
          <a:prstGeom prst="rect">
            <a:avLst/>
          </a:prstGeom>
        </p:spPr>
      </p:pic>
      <p:pic>
        <p:nvPicPr>
          <p:cNvPr id="13" name="图片 12" descr="f9dcd100baa1cd116b80ede2bb12c8fcc3ce2d39.jpg">
            <a:extLst>
              <a:ext uri="{FF2B5EF4-FFF2-40B4-BE49-F238E27FC236}">
                <a16:creationId xmlns:a16="http://schemas.microsoft.com/office/drawing/2014/main" id="{9353DFC5-2FCB-4F2E-AFD7-5F011AB602E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24819" y="2192699"/>
            <a:ext cx="923885" cy="923885"/>
          </a:xfrm>
          <a:prstGeom prst="rect">
            <a:avLst/>
          </a:prstGeom>
        </p:spPr>
      </p:pic>
      <p:pic>
        <p:nvPicPr>
          <p:cNvPr id="14" name="图片 13" descr="20140624080125803.jpg">
            <a:extLst>
              <a:ext uri="{FF2B5EF4-FFF2-40B4-BE49-F238E27FC236}">
                <a16:creationId xmlns:a16="http://schemas.microsoft.com/office/drawing/2014/main" id="{D58A43A1-CE1F-488C-A789-31FA094DBDC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79042" y="3362371"/>
            <a:ext cx="697533" cy="697533"/>
          </a:xfrm>
          <a:prstGeom prst="rect">
            <a:avLst/>
          </a:prstGeom>
        </p:spPr>
      </p:pic>
      <p:pic>
        <p:nvPicPr>
          <p:cNvPr id="15" name="图片 14" descr="20140311103215-1188336222.png">
            <a:extLst>
              <a:ext uri="{FF2B5EF4-FFF2-40B4-BE49-F238E27FC236}">
                <a16:creationId xmlns:a16="http://schemas.microsoft.com/office/drawing/2014/main" id="{B3266F22-B2B0-4B71-B38B-8340085D78C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57759" y="4347173"/>
            <a:ext cx="1117806" cy="853642"/>
          </a:xfrm>
          <a:prstGeom prst="rect">
            <a:avLst/>
          </a:prstGeom>
        </p:spPr>
      </p:pic>
      <p:pic>
        <p:nvPicPr>
          <p:cNvPr id="16" name="图片 15" descr="mzl.gamzytid.png">
            <a:extLst>
              <a:ext uri="{FF2B5EF4-FFF2-40B4-BE49-F238E27FC236}">
                <a16:creationId xmlns:a16="http://schemas.microsoft.com/office/drawing/2014/main" id="{59431D53-F035-4246-9CB8-0F145DC545F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47368" y="4415853"/>
            <a:ext cx="731837" cy="731837"/>
          </a:xfrm>
          <a:prstGeom prst="rect">
            <a:avLst/>
          </a:prstGeom>
        </p:spPr>
      </p:pic>
      <p:pic>
        <p:nvPicPr>
          <p:cNvPr id="17" name="图片 16" descr="13421077_154617881000_2.jpg">
            <a:extLst>
              <a:ext uri="{FF2B5EF4-FFF2-40B4-BE49-F238E27FC236}">
                <a16:creationId xmlns:a16="http://schemas.microsoft.com/office/drawing/2014/main" id="{1F39C175-C859-4F8D-A4BC-BF875103DEC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56692" y="4415853"/>
            <a:ext cx="731836" cy="731836"/>
          </a:xfrm>
          <a:prstGeom prst="rect">
            <a:avLst/>
          </a:prstGeom>
        </p:spPr>
      </p:pic>
      <p:pic>
        <p:nvPicPr>
          <p:cNvPr id="18" name="图片 17" descr="41c35742d49a9c25325591744f7891d3_256_256.png">
            <a:extLst>
              <a:ext uri="{FF2B5EF4-FFF2-40B4-BE49-F238E27FC236}">
                <a16:creationId xmlns:a16="http://schemas.microsoft.com/office/drawing/2014/main" id="{9E4F8D03-09CB-458D-B9B2-DF18ABA336E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57516" y="1419802"/>
            <a:ext cx="660400" cy="660400"/>
          </a:xfrm>
          <a:prstGeom prst="rect">
            <a:avLst/>
          </a:prstGeom>
        </p:spPr>
      </p:pic>
      <p:pic>
        <p:nvPicPr>
          <p:cNvPr id="19" name="图片 18" descr="u=161697652,4184394746&amp;fm=21&amp;gp=0.png">
            <a:extLst>
              <a:ext uri="{FF2B5EF4-FFF2-40B4-BE49-F238E27FC236}">
                <a16:creationId xmlns:a16="http://schemas.microsoft.com/office/drawing/2014/main" id="{731C7A9D-BA78-4A87-A09A-792A4596CC5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975698" y="3522978"/>
            <a:ext cx="691286" cy="691286"/>
          </a:xfrm>
          <a:prstGeom prst="rect">
            <a:avLst/>
          </a:prstGeom>
        </p:spPr>
      </p:pic>
      <p:pic>
        <p:nvPicPr>
          <p:cNvPr id="20" name="图片 19" descr="2012013113280009361uUx_175_175.png">
            <a:extLst>
              <a:ext uri="{FF2B5EF4-FFF2-40B4-BE49-F238E27FC236}">
                <a16:creationId xmlns:a16="http://schemas.microsoft.com/office/drawing/2014/main" id="{58F13276-7E0F-427E-9BE0-9694637B9ED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66244" y="4595658"/>
            <a:ext cx="731837" cy="731837"/>
          </a:xfrm>
          <a:prstGeom prst="rect">
            <a:avLst/>
          </a:prstGeom>
        </p:spPr>
      </p:pic>
      <p:pic>
        <p:nvPicPr>
          <p:cNvPr id="21" name="图片 20" descr="u=32710555,2643504830&amp;fm=21&amp;gp=0.jpg">
            <a:extLst>
              <a:ext uri="{FF2B5EF4-FFF2-40B4-BE49-F238E27FC236}">
                <a16:creationId xmlns:a16="http://schemas.microsoft.com/office/drawing/2014/main" id="{9B72920F-0B95-4D64-9E41-B8AF7BB1C07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58863" y="5491754"/>
            <a:ext cx="554412" cy="554412"/>
          </a:xfrm>
          <a:prstGeom prst="rect">
            <a:avLst/>
          </a:prstGeom>
        </p:spPr>
      </p:pic>
      <p:pic>
        <p:nvPicPr>
          <p:cNvPr id="22" name="图片 21" descr="ebaylogo.png">
            <a:extLst>
              <a:ext uri="{FF2B5EF4-FFF2-40B4-BE49-F238E27FC236}">
                <a16:creationId xmlns:a16="http://schemas.microsoft.com/office/drawing/2014/main" id="{34CB6A11-CF6C-4BA2-A08F-9A6840A63F6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485586" y="3758245"/>
            <a:ext cx="1101832" cy="440040"/>
          </a:xfrm>
          <a:prstGeom prst="rect">
            <a:avLst/>
          </a:prstGeom>
        </p:spPr>
      </p:pic>
      <p:pic>
        <p:nvPicPr>
          <p:cNvPr id="23" name="图片 22" descr="amazon_logo.png">
            <a:extLst>
              <a:ext uri="{FF2B5EF4-FFF2-40B4-BE49-F238E27FC236}">
                <a16:creationId xmlns:a16="http://schemas.microsoft.com/office/drawing/2014/main" id="{B8C074C5-760B-4A08-84B3-22A9760E740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96778" y="3473877"/>
            <a:ext cx="1336035" cy="474519"/>
          </a:xfrm>
          <a:prstGeom prst="rect">
            <a:avLst/>
          </a:prstGeom>
        </p:spPr>
      </p:pic>
      <p:pic>
        <p:nvPicPr>
          <p:cNvPr id="24" name="图片 23" descr="url.jpg">
            <a:extLst>
              <a:ext uri="{FF2B5EF4-FFF2-40B4-BE49-F238E27FC236}">
                <a16:creationId xmlns:a16="http://schemas.microsoft.com/office/drawing/2014/main" id="{23A0DCA2-7D6A-48B0-802F-9C9D7046855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598339" y="5693430"/>
            <a:ext cx="857592" cy="563472"/>
          </a:xfrm>
          <a:prstGeom prst="rect">
            <a:avLst/>
          </a:prstGeom>
        </p:spPr>
      </p:pic>
      <p:pic>
        <p:nvPicPr>
          <p:cNvPr id="25" name="图片 24">
            <a:extLst>
              <a:ext uri="{FF2B5EF4-FFF2-40B4-BE49-F238E27FC236}">
                <a16:creationId xmlns:a16="http://schemas.microsoft.com/office/drawing/2014/main" id="{524152C3-9DBE-4B1E-BE53-004ECF7FC8CC}"/>
              </a:ext>
            </a:extLst>
          </p:cNvPr>
          <p:cNvPicPr>
            <a:picLocks noChangeAspect="1"/>
          </p:cNvPicPr>
          <p:nvPr/>
        </p:nvPicPr>
        <p:blipFill>
          <a:blip r:embed="rId21"/>
          <a:stretch>
            <a:fillRect/>
          </a:stretch>
        </p:blipFill>
        <p:spPr>
          <a:xfrm>
            <a:off x="308301" y="1969457"/>
            <a:ext cx="695325" cy="666750"/>
          </a:xfrm>
          <a:prstGeom prst="rect">
            <a:avLst/>
          </a:prstGeom>
        </p:spPr>
      </p:pic>
      <p:pic>
        <p:nvPicPr>
          <p:cNvPr id="26" name="图片 25">
            <a:extLst>
              <a:ext uri="{FF2B5EF4-FFF2-40B4-BE49-F238E27FC236}">
                <a16:creationId xmlns:a16="http://schemas.microsoft.com/office/drawing/2014/main" id="{B0309F30-1EBB-4491-85F9-66C745AB9F14}"/>
              </a:ext>
            </a:extLst>
          </p:cNvPr>
          <p:cNvPicPr>
            <a:picLocks noChangeAspect="1"/>
          </p:cNvPicPr>
          <p:nvPr/>
        </p:nvPicPr>
        <p:blipFill>
          <a:blip r:embed="rId22"/>
          <a:stretch>
            <a:fillRect/>
          </a:stretch>
        </p:blipFill>
        <p:spPr>
          <a:xfrm>
            <a:off x="1317327" y="2138416"/>
            <a:ext cx="714375" cy="685800"/>
          </a:xfrm>
          <a:prstGeom prst="rect">
            <a:avLst/>
          </a:prstGeom>
        </p:spPr>
      </p:pic>
      <p:pic>
        <p:nvPicPr>
          <p:cNvPr id="27" name="图片 26">
            <a:extLst>
              <a:ext uri="{FF2B5EF4-FFF2-40B4-BE49-F238E27FC236}">
                <a16:creationId xmlns:a16="http://schemas.microsoft.com/office/drawing/2014/main" id="{C0B18B5C-DD55-4AA0-A82F-503FC6AB58F0}"/>
              </a:ext>
            </a:extLst>
          </p:cNvPr>
          <p:cNvPicPr>
            <a:picLocks noChangeAspect="1"/>
          </p:cNvPicPr>
          <p:nvPr/>
        </p:nvPicPr>
        <p:blipFill>
          <a:blip r:embed="rId23"/>
          <a:stretch>
            <a:fillRect/>
          </a:stretch>
        </p:blipFill>
        <p:spPr>
          <a:xfrm>
            <a:off x="1559672" y="3128642"/>
            <a:ext cx="742950" cy="714375"/>
          </a:xfrm>
          <a:prstGeom prst="rect">
            <a:avLst/>
          </a:prstGeom>
        </p:spPr>
      </p:pic>
      <p:pic>
        <p:nvPicPr>
          <p:cNvPr id="28" name="图片 27">
            <a:extLst>
              <a:ext uri="{FF2B5EF4-FFF2-40B4-BE49-F238E27FC236}">
                <a16:creationId xmlns:a16="http://schemas.microsoft.com/office/drawing/2014/main" id="{597A4CAF-D216-4607-9CB7-9A6474DED9BD}"/>
              </a:ext>
            </a:extLst>
          </p:cNvPr>
          <p:cNvPicPr>
            <a:picLocks noChangeAspect="1"/>
          </p:cNvPicPr>
          <p:nvPr/>
        </p:nvPicPr>
        <p:blipFill>
          <a:blip r:embed="rId24"/>
          <a:stretch>
            <a:fillRect/>
          </a:stretch>
        </p:blipFill>
        <p:spPr>
          <a:xfrm>
            <a:off x="9784798" y="3485562"/>
            <a:ext cx="676275" cy="647700"/>
          </a:xfrm>
          <a:prstGeom prst="rect">
            <a:avLst/>
          </a:prstGeom>
        </p:spPr>
      </p:pic>
      <p:pic>
        <p:nvPicPr>
          <p:cNvPr id="29" name="图片 28">
            <a:extLst>
              <a:ext uri="{FF2B5EF4-FFF2-40B4-BE49-F238E27FC236}">
                <a16:creationId xmlns:a16="http://schemas.microsoft.com/office/drawing/2014/main" id="{FC17C5B6-5F3B-4A99-909C-106C6068C2FC}"/>
              </a:ext>
            </a:extLst>
          </p:cNvPr>
          <p:cNvPicPr>
            <a:picLocks noChangeAspect="1"/>
          </p:cNvPicPr>
          <p:nvPr/>
        </p:nvPicPr>
        <p:blipFill>
          <a:blip r:embed="rId25"/>
          <a:stretch>
            <a:fillRect/>
          </a:stretch>
        </p:blipFill>
        <p:spPr>
          <a:xfrm>
            <a:off x="306525" y="4464115"/>
            <a:ext cx="695325" cy="666750"/>
          </a:xfrm>
          <a:prstGeom prst="rect">
            <a:avLst/>
          </a:prstGeom>
        </p:spPr>
      </p:pic>
      <p:pic>
        <p:nvPicPr>
          <p:cNvPr id="31" name="图片 30">
            <a:extLst>
              <a:ext uri="{FF2B5EF4-FFF2-40B4-BE49-F238E27FC236}">
                <a16:creationId xmlns:a16="http://schemas.microsoft.com/office/drawing/2014/main" id="{8FC57339-6E20-4BC3-B604-9E39368AAB30}"/>
              </a:ext>
            </a:extLst>
          </p:cNvPr>
          <p:cNvPicPr>
            <a:picLocks noChangeAspect="1"/>
          </p:cNvPicPr>
          <p:nvPr/>
        </p:nvPicPr>
        <p:blipFill>
          <a:blip r:embed="rId26"/>
          <a:stretch>
            <a:fillRect/>
          </a:stretch>
        </p:blipFill>
        <p:spPr>
          <a:xfrm>
            <a:off x="5537442" y="5276893"/>
            <a:ext cx="856870" cy="963093"/>
          </a:xfrm>
          <a:prstGeom prst="rect">
            <a:avLst/>
          </a:prstGeom>
        </p:spPr>
      </p:pic>
      <p:pic>
        <p:nvPicPr>
          <p:cNvPr id="33" name="Picture 6" descr="美团苹果版app下载-美团ios版本下载v11.8.402 iphone官方版-2265安卓网">
            <a:extLst>
              <a:ext uri="{FF2B5EF4-FFF2-40B4-BE49-F238E27FC236}">
                <a16:creationId xmlns:a16="http://schemas.microsoft.com/office/drawing/2014/main" id="{D8BE879F-B22D-4451-A257-82B5512A12B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756238" y="3274590"/>
            <a:ext cx="763277" cy="7632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支付宝充值| 支付宝代充| Cvpka">
            <a:extLst>
              <a:ext uri="{FF2B5EF4-FFF2-40B4-BE49-F238E27FC236}">
                <a16:creationId xmlns:a16="http://schemas.microsoft.com/office/drawing/2014/main" id="{FE5AF196-2626-4041-9E80-F0C8D291F3E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5491" y="2481316"/>
            <a:ext cx="733790" cy="73379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京东-不负每一份热爱- Apps en Google Play">
            <a:extLst>
              <a:ext uri="{FF2B5EF4-FFF2-40B4-BE49-F238E27FC236}">
                <a16:creationId xmlns:a16="http://schemas.microsoft.com/office/drawing/2014/main" id="{120065E0-CD9F-48AF-8152-F78832DB326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14427" y="5644348"/>
            <a:ext cx="679177" cy="6791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抖音| LinkedIn">
            <a:extLst>
              <a:ext uri="{FF2B5EF4-FFF2-40B4-BE49-F238E27FC236}">
                <a16:creationId xmlns:a16="http://schemas.microsoft.com/office/drawing/2014/main" id="{95AD3F1A-99D2-40ED-872D-BFEA3A66168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75751" y="4633395"/>
            <a:ext cx="731837" cy="7318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Steam (service) - Wikipedia">
            <a:extLst>
              <a:ext uri="{FF2B5EF4-FFF2-40B4-BE49-F238E27FC236}">
                <a16:creationId xmlns:a16="http://schemas.microsoft.com/office/drawing/2014/main" id="{AD28B9C6-6EE8-46A5-B613-FBA9D78A060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47033" y="2353684"/>
            <a:ext cx="782810" cy="78281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GitHub (@github) | Twitter">
            <a:extLst>
              <a:ext uri="{FF2B5EF4-FFF2-40B4-BE49-F238E27FC236}">
                <a16:creationId xmlns:a16="http://schemas.microsoft.com/office/drawing/2014/main" id="{CE4004FA-87F7-4629-8B26-112EF444CC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370900" y="2408456"/>
            <a:ext cx="879509" cy="87950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8" descr="高德地图- Apps on Google Play">
            <a:extLst>
              <a:ext uri="{FF2B5EF4-FFF2-40B4-BE49-F238E27FC236}">
                <a16:creationId xmlns:a16="http://schemas.microsoft.com/office/drawing/2014/main" id="{2639E11E-663A-4695-8564-759A344B39B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52838" y="5571084"/>
            <a:ext cx="604851" cy="6048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0">
            <a:extLst>
              <a:ext uri="{FF2B5EF4-FFF2-40B4-BE49-F238E27FC236}">
                <a16:creationId xmlns:a16="http://schemas.microsoft.com/office/drawing/2014/main" id="{664CF96F-C805-44C3-92FB-4982AB825E3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885244" y="4375638"/>
            <a:ext cx="763277" cy="76327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2">
            <a:extLst>
              <a:ext uri="{FF2B5EF4-FFF2-40B4-BE49-F238E27FC236}">
                <a16:creationId xmlns:a16="http://schemas.microsoft.com/office/drawing/2014/main" id="{49A40503-CBF6-46A8-9A86-0E6C376882C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136553" y="1455004"/>
            <a:ext cx="636994" cy="63699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快手的微博_微博">
            <a:extLst>
              <a:ext uri="{FF2B5EF4-FFF2-40B4-BE49-F238E27FC236}">
                <a16:creationId xmlns:a16="http://schemas.microsoft.com/office/drawing/2014/main" id="{D140905E-2D6B-4952-B724-3857B873B60F}"/>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796061" y="5441911"/>
            <a:ext cx="679177" cy="6791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8" descr="Quora - Apps op Google Play">
            <a:extLst>
              <a:ext uri="{FF2B5EF4-FFF2-40B4-BE49-F238E27FC236}">
                <a16:creationId xmlns:a16="http://schemas.microsoft.com/office/drawing/2014/main" id="{5EEC217F-2D3E-471A-896F-5A68088EE75B}"/>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60310" y="3376574"/>
            <a:ext cx="644184" cy="6441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迅雷老旧版本大全_所有历史官方版安装下载_豌豆荚">
            <a:extLst>
              <a:ext uri="{FF2B5EF4-FFF2-40B4-BE49-F238E27FC236}">
                <a16:creationId xmlns:a16="http://schemas.microsoft.com/office/drawing/2014/main" id="{A516B476-8D79-43D3-AFCB-5FDC7993E4E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1075717" y="5527553"/>
            <a:ext cx="731836" cy="7318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itter actuele storingen, status en problemen | Allestoringen">
            <a:extLst>
              <a:ext uri="{FF2B5EF4-FFF2-40B4-BE49-F238E27FC236}">
                <a16:creationId xmlns:a16="http://schemas.microsoft.com/office/drawing/2014/main" id="{8FCA0E09-AEE9-4E00-859E-582AEA8855B3}"/>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574867" y="4649668"/>
            <a:ext cx="899227" cy="7728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tflix - Apps op Google Play">
            <a:extLst>
              <a:ext uri="{FF2B5EF4-FFF2-40B4-BE49-F238E27FC236}">
                <a16:creationId xmlns:a16="http://schemas.microsoft.com/office/drawing/2014/main" id="{FD1D93E7-8CCE-4E6E-A2B3-398A4CCB67AF}"/>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617835" y="2194588"/>
            <a:ext cx="1528762" cy="747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ieuwe examens: Microsoft Azure">
            <a:extLst>
              <a:ext uri="{FF2B5EF4-FFF2-40B4-BE49-F238E27FC236}">
                <a16:creationId xmlns:a16="http://schemas.microsoft.com/office/drawing/2014/main" id="{4BD8D219-3BF7-4F0A-B04F-973ABE28FD4A}"/>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670504" y="1207562"/>
            <a:ext cx="1713242" cy="10737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ropbox: A Free Online File Storage Account">
            <a:extLst>
              <a:ext uri="{FF2B5EF4-FFF2-40B4-BE49-F238E27FC236}">
                <a16:creationId xmlns:a16="http://schemas.microsoft.com/office/drawing/2014/main" id="{5456B494-C5F6-47BF-A131-5BF207AF02D1}"/>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287898" y="5545965"/>
            <a:ext cx="1168465" cy="77756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images.jpg">
            <a:extLst>
              <a:ext uri="{FF2B5EF4-FFF2-40B4-BE49-F238E27FC236}">
                <a16:creationId xmlns:a16="http://schemas.microsoft.com/office/drawing/2014/main" id="{DB37DE60-AA74-44CA-94FE-E0333E1FC8E6}"/>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272204" y="3507800"/>
            <a:ext cx="635262" cy="635262"/>
          </a:xfrm>
          <a:prstGeom prst="rect">
            <a:avLst/>
          </a:prstGeom>
        </p:spPr>
      </p:pic>
    </p:spTree>
    <p:extLst>
      <p:ext uri="{BB962C8B-B14F-4D97-AF65-F5344CB8AC3E}">
        <p14:creationId xmlns:p14="http://schemas.microsoft.com/office/powerpoint/2010/main" val="468172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7386F-915F-4A92-9027-F02C219BD796}"/>
              </a:ext>
            </a:extLst>
          </p:cNvPr>
          <p:cNvSpPr>
            <a:spLocks noGrp="1"/>
          </p:cNvSpPr>
          <p:nvPr>
            <p:ph type="title"/>
          </p:nvPr>
        </p:nvSpPr>
        <p:spPr/>
        <p:txBody>
          <a:bodyPr/>
          <a:lstStyle/>
          <a:p>
            <a:r>
              <a:rPr lang="zh-CN" altLang="en-US" dirty="0"/>
              <a:t>网络与生活</a:t>
            </a:r>
          </a:p>
        </p:txBody>
      </p:sp>
      <p:sp>
        <p:nvSpPr>
          <p:cNvPr id="4" name="灯片编号占位符 3">
            <a:extLst>
              <a:ext uri="{FF2B5EF4-FFF2-40B4-BE49-F238E27FC236}">
                <a16:creationId xmlns:a16="http://schemas.microsoft.com/office/drawing/2014/main" id="{58B18835-3AC7-433A-AC1F-4948C96FA45E}"/>
              </a:ext>
            </a:extLst>
          </p:cNvPr>
          <p:cNvSpPr>
            <a:spLocks noGrp="1"/>
          </p:cNvSpPr>
          <p:nvPr>
            <p:ph type="sldNum" sz="quarter" idx="11"/>
          </p:nvPr>
        </p:nvSpPr>
        <p:spPr/>
        <p:txBody>
          <a:bodyPr/>
          <a:lstStyle/>
          <a:p>
            <a:pPr>
              <a:defRPr/>
            </a:pPr>
            <a:fld id="{3FFE790D-BCFB-4008-9260-CA63AEE325FD}" type="slidenum">
              <a:rPr lang="en-US" smtClean="0"/>
              <a:pPr>
                <a:defRPr/>
              </a:pPr>
              <a:t>16</a:t>
            </a:fld>
            <a:endParaRPr lang="en-US" dirty="0"/>
          </a:p>
        </p:txBody>
      </p:sp>
      <p:pic>
        <p:nvPicPr>
          <p:cNvPr id="6" name="图片 5">
            <a:extLst>
              <a:ext uri="{FF2B5EF4-FFF2-40B4-BE49-F238E27FC236}">
                <a16:creationId xmlns:a16="http://schemas.microsoft.com/office/drawing/2014/main" id="{7CFEEE31-8297-4ABC-9011-854AA790FE56}"/>
              </a:ext>
            </a:extLst>
          </p:cNvPr>
          <p:cNvPicPr>
            <a:picLocks noChangeAspect="1"/>
          </p:cNvPicPr>
          <p:nvPr/>
        </p:nvPicPr>
        <p:blipFill>
          <a:blip r:embed="rId2"/>
          <a:stretch>
            <a:fillRect/>
          </a:stretch>
        </p:blipFill>
        <p:spPr>
          <a:xfrm>
            <a:off x="1066800" y="1572578"/>
            <a:ext cx="4403599" cy="1681162"/>
          </a:xfrm>
          <a:prstGeom prst="rect">
            <a:avLst/>
          </a:prstGeom>
        </p:spPr>
      </p:pic>
      <p:pic>
        <p:nvPicPr>
          <p:cNvPr id="8" name="图片 7">
            <a:extLst>
              <a:ext uri="{FF2B5EF4-FFF2-40B4-BE49-F238E27FC236}">
                <a16:creationId xmlns:a16="http://schemas.microsoft.com/office/drawing/2014/main" id="{46CE55AD-28EE-4980-94F3-4D694D7F7094}"/>
              </a:ext>
            </a:extLst>
          </p:cNvPr>
          <p:cNvPicPr>
            <a:picLocks noChangeAspect="1"/>
          </p:cNvPicPr>
          <p:nvPr/>
        </p:nvPicPr>
        <p:blipFill>
          <a:blip r:embed="rId3"/>
          <a:stretch>
            <a:fillRect/>
          </a:stretch>
        </p:blipFill>
        <p:spPr>
          <a:xfrm>
            <a:off x="6851516" y="1371600"/>
            <a:ext cx="4863833" cy="2218233"/>
          </a:xfrm>
          <a:prstGeom prst="rect">
            <a:avLst/>
          </a:prstGeom>
        </p:spPr>
      </p:pic>
      <p:pic>
        <p:nvPicPr>
          <p:cNvPr id="1028" name="Picture 4" descr="罗马正统在通辽，通辽宇宙在B站- 媒体播放器/ 视频网站- cnBeta.COM">
            <a:extLst>
              <a:ext uri="{FF2B5EF4-FFF2-40B4-BE49-F238E27FC236}">
                <a16:creationId xmlns:a16="http://schemas.microsoft.com/office/drawing/2014/main" id="{0C06E541-29F7-4DF4-8718-DC9BD64BA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886200"/>
            <a:ext cx="4082143"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E1587A50-403D-4B15-BD13-0FBD2D26AEAA}"/>
              </a:ext>
            </a:extLst>
          </p:cNvPr>
          <p:cNvPicPr>
            <a:picLocks noChangeAspect="1"/>
          </p:cNvPicPr>
          <p:nvPr/>
        </p:nvPicPr>
        <p:blipFill>
          <a:blip r:embed="rId5"/>
          <a:stretch>
            <a:fillRect/>
          </a:stretch>
        </p:blipFill>
        <p:spPr>
          <a:xfrm>
            <a:off x="7162800" y="3828417"/>
            <a:ext cx="3927057" cy="2470325"/>
          </a:xfrm>
          <a:prstGeom prst="rect">
            <a:avLst/>
          </a:prstGeom>
        </p:spPr>
      </p:pic>
    </p:spTree>
    <p:extLst>
      <p:ext uri="{BB962C8B-B14F-4D97-AF65-F5344CB8AC3E}">
        <p14:creationId xmlns:p14="http://schemas.microsoft.com/office/powerpoint/2010/main" val="2989285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CF421-EFBF-44B1-A763-47E8B8345CEC}"/>
              </a:ext>
            </a:extLst>
          </p:cNvPr>
          <p:cNvSpPr>
            <a:spLocks noGrp="1"/>
          </p:cNvSpPr>
          <p:nvPr>
            <p:ph type="title"/>
          </p:nvPr>
        </p:nvSpPr>
        <p:spPr/>
        <p:txBody>
          <a:bodyPr/>
          <a:lstStyle/>
          <a:p>
            <a:r>
              <a:rPr lang="zh-CN" altLang="en-US" dirty="0"/>
              <a:t>网络的商业价值</a:t>
            </a:r>
          </a:p>
        </p:txBody>
      </p:sp>
      <p:sp>
        <p:nvSpPr>
          <p:cNvPr id="4" name="灯片编号占位符 3">
            <a:extLst>
              <a:ext uri="{FF2B5EF4-FFF2-40B4-BE49-F238E27FC236}">
                <a16:creationId xmlns:a16="http://schemas.microsoft.com/office/drawing/2014/main" id="{3CC489C4-9F73-410F-83E8-01453529830B}"/>
              </a:ext>
            </a:extLst>
          </p:cNvPr>
          <p:cNvSpPr>
            <a:spLocks noGrp="1"/>
          </p:cNvSpPr>
          <p:nvPr>
            <p:ph type="sldNum" sz="quarter" idx="11"/>
          </p:nvPr>
        </p:nvSpPr>
        <p:spPr/>
        <p:txBody>
          <a:bodyPr/>
          <a:lstStyle/>
          <a:p>
            <a:pPr>
              <a:defRPr/>
            </a:pPr>
            <a:fld id="{3FFE790D-BCFB-4008-9260-CA63AEE325FD}" type="slidenum">
              <a:rPr lang="en-US" smtClean="0"/>
              <a:pPr>
                <a:defRPr/>
              </a:pPr>
              <a:t>17</a:t>
            </a:fld>
            <a:endParaRPr lang="en-US" dirty="0"/>
          </a:p>
        </p:txBody>
      </p:sp>
      <p:sp>
        <p:nvSpPr>
          <p:cNvPr id="5" name="内容占位符 2">
            <a:extLst>
              <a:ext uri="{FF2B5EF4-FFF2-40B4-BE49-F238E27FC236}">
                <a16:creationId xmlns:a16="http://schemas.microsoft.com/office/drawing/2014/main" id="{19C06856-454F-4F17-B65F-D0630E5133ED}"/>
              </a:ext>
            </a:extLst>
          </p:cNvPr>
          <p:cNvSpPr txBox="1">
            <a:spLocks/>
          </p:cNvSpPr>
          <p:nvPr/>
        </p:nvSpPr>
        <p:spPr bwMode="auto">
          <a:xfrm>
            <a:off x="647699" y="5029200"/>
            <a:ext cx="10896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marL="0" indent="0" algn="ctr">
              <a:spcBef>
                <a:spcPts val="100"/>
              </a:spcBef>
              <a:buClr>
                <a:schemeClr val="tx1"/>
              </a:buClr>
              <a:buNone/>
            </a:pPr>
            <a:r>
              <a:rPr kumimoji="1" lang="en-US" altLang="zh-CN" sz="1800" kern="0" dirty="0">
                <a:latin typeface="微软雅黑"/>
                <a:ea typeface="微软雅黑"/>
                <a:cs typeface="微软雅黑"/>
              </a:rPr>
              <a:t>2021</a:t>
            </a:r>
            <a:r>
              <a:rPr kumimoji="1" lang="zh-CN" altLang="en-US" sz="1800" kern="0" dirty="0">
                <a:latin typeface="微软雅黑"/>
                <a:ea typeface="微软雅黑"/>
                <a:cs typeface="微软雅黑"/>
              </a:rPr>
              <a:t>年</a:t>
            </a:r>
            <a:r>
              <a:rPr kumimoji="1" lang="en-US" altLang="zh-CN" sz="1800" kern="0" dirty="0">
                <a:latin typeface="微软雅黑"/>
                <a:ea typeface="微软雅黑"/>
                <a:cs typeface="微软雅黑"/>
              </a:rPr>
              <a:t>8</a:t>
            </a:r>
            <a:r>
              <a:rPr kumimoji="1" lang="zh-CN" altLang="en-US" sz="1800" kern="0" dirty="0">
                <a:latin typeface="微软雅黑"/>
                <a:ea typeface="微软雅黑"/>
                <a:cs typeface="微软雅黑"/>
              </a:rPr>
              <a:t>月，全球上市公司前</a:t>
            </a:r>
            <a:r>
              <a:rPr kumimoji="1" lang="en-US" altLang="zh-CN" sz="1800" kern="0" dirty="0">
                <a:latin typeface="微软雅黑"/>
                <a:ea typeface="微软雅黑"/>
                <a:cs typeface="微软雅黑"/>
              </a:rPr>
              <a:t>10</a:t>
            </a:r>
            <a:r>
              <a:rPr kumimoji="1" lang="zh-CN" altLang="en-US" sz="1800" kern="0" dirty="0">
                <a:latin typeface="微软雅黑"/>
                <a:ea typeface="微软雅黑"/>
                <a:cs typeface="微软雅黑"/>
              </a:rPr>
              <a:t>：</a:t>
            </a:r>
            <a:endParaRPr kumimoji="1" lang="en-US" altLang="zh-CN" sz="1800" kern="0" dirty="0">
              <a:latin typeface="微软雅黑"/>
              <a:ea typeface="微软雅黑"/>
              <a:cs typeface="微软雅黑"/>
            </a:endParaRPr>
          </a:p>
          <a:p>
            <a:pPr marL="0" indent="0" algn="ctr">
              <a:spcBef>
                <a:spcPts val="100"/>
              </a:spcBef>
              <a:buClr>
                <a:schemeClr val="tx1"/>
              </a:buClr>
              <a:buNone/>
            </a:pPr>
            <a:r>
              <a:rPr kumimoji="1" lang="zh-CN" altLang="en-US" sz="1800" kern="0" dirty="0">
                <a:solidFill>
                  <a:srgbClr val="FF0000"/>
                </a:solidFill>
                <a:latin typeface="微软雅黑"/>
                <a:ea typeface="微软雅黑"/>
                <a:cs typeface="微软雅黑"/>
              </a:rPr>
              <a:t>苹果、微软、</a:t>
            </a:r>
            <a:r>
              <a:rPr kumimoji="1" lang="en-US" altLang="zh-CN" sz="1800" kern="0" dirty="0" err="1">
                <a:solidFill>
                  <a:srgbClr val="FF0000"/>
                </a:solidFill>
                <a:latin typeface="微软雅黑"/>
                <a:ea typeface="微软雅黑"/>
                <a:cs typeface="微软雅黑"/>
              </a:rPr>
              <a:t>AlphaBeta</a:t>
            </a:r>
            <a:r>
              <a:rPr kumimoji="1" lang="zh-CN" altLang="en-US" sz="1800" kern="0" dirty="0">
                <a:latin typeface="微软雅黑"/>
                <a:ea typeface="微软雅黑"/>
                <a:cs typeface="微软雅黑"/>
              </a:rPr>
              <a:t>、沙特阿美、</a:t>
            </a:r>
            <a:r>
              <a:rPr kumimoji="1" lang="zh-CN" altLang="en-US" sz="1800" kern="0" dirty="0">
                <a:solidFill>
                  <a:srgbClr val="FF0000"/>
                </a:solidFill>
                <a:latin typeface="微软雅黑"/>
                <a:ea typeface="微软雅黑"/>
                <a:cs typeface="微软雅黑"/>
              </a:rPr>
              <a:t>亚马逊、</a:t>
            </a:r>
            <a:r>
              <a:rPr kumimoji="1" lang="en-US" altLang="zh-CN" sz="1800" kern="0" dirty="0">
                <a:solidFill>
                  <a:srgbClr val="FF0000"/>
                </a:solidFill>
                <a:latin typeface="微软雅黑"/>
                <a:ea typeface="微软雅黑"/>
                <a:cs typeface="微软雅黑"/>
              </a:rPr>
              <a:t>Facebook</a:t>
            </a:r>
            <a:r>
              <a:rPr kumimoji="1" lang="zh-CN" altLang="en-US" sz="1800" kern="0" dirty="0">
                <a:latin typeface="微软雅黑"/>
                <a:ea typeface="微软雅黑"/>
                <a:cs typeface="微软雅黑"/>
              </a:rPr>
              <a:t>、</a:t>
            </a:r>
            <a:endParaRPr kumimoji="1" lang="en-US" altLang="zh-CN" sz="1800" kern="0" dirty="0">
              <a:latin typeface="微软雅黑"/>
              <a:ea typeface="微软雅黑"/>
              <a:cs typeface="微软雅黑"/>
            </a:endParaRPr>
          </a:p>
          <a:p>
            <a:pPr marL="0" indent="0" algn="ctr">
              <a:spcBef>
                <a:spcPts val="100"/>
              </a:spcBef>
              <a:buClr>
                <a:schemeClr val="tx1"/>
              </a:buClr>
              <a:buNone/>
            </a:pPr>
            <a:r>
              <a:rPr kumimoji="1" lang="zh-CN" altLang="en-US" sz="1800" kern="0" dirty="0">
                <a:latin typeface="微软雅黑"/>
                <a:ea typeface="微软雅黑"/>
                <a:cs typeface="微软雅黑"/>
              </a:rPr>
              <a:t>特斯拉、伯克希尔哈撒韦、</a:t>
            </a:r>
            <a:r>
              <a:rPr kumimoji="1" lang="zh-CN" altLang="en-US" sz="1800" kern="0" dirty="0">
                <a:solidFill>
                  <a:srgbClr val="0070C0"/>
                </a:solidFill>
                <a:latin typeface="微软雅黑"/>
                <a:ea typeface="微软雅黑"/>
                <a:cs typeface="微软雅黑"/>
              </a:rPr>
              <a:t>台积电</a:t>
            </a:r>
            <a:r>
              <a:rPr kumimoji="1" lang="zh-CN" altLang="en-US" sz="1800" kern="0" dirty="0">
                <a:latin typeface="微软雅黑"/>
                <a:ea typeface="微软雅黑"/>
                <a:cs typeface="微软雅黑"/>
              </a:rPr>
              <a:t>、</a:t>
            </a:r>
            <a:r>
              <a:rPr kumimoji="1" lang="zh-CN" altLang="en-US" sz="1800" kern="0" dirty="0">
                <a:solidFill>
                  <a:srgbClr val="FF0000"/>
                </a:solidFill>
                <a:latin typeface="微软雅黑"/>
                <a:ea typeface="微软雅黑"/>
                <a:cs typeface="微软雅黑"/>
              </a:rPr>
              <a:t>腾讯</a:t>
            </a:r>
            <a:endParaRPr kumimoji="1" lang="en-US" altLang="zh-CN" sz="1800" kern="0" dirty="0">
              <a:solidFill>
                <a:srgbClr val="FF0000"/>
              </a:solidFill>
              <a:latin typeface="微软雅黑"/>
              <a:ea typeface="微软雅黑"/>
              <a:cs typeface="微软雅黑"/>
            </a:endParaRPr>
          </a:p>
          <a:p>
            <a:pPr marL="0" indent="0" algn="ctr">
              <a:spcBef>
                <a:spcPts val="100"/>
              </a:spcBef>
              <a:buClr>
                <a:schemeClr val="tx1"/>
              </a:buClr>
              <a:buNone/>
            </a:pPr>
            <a:r>
              <a:rPr kumimoji="1" lang="en-US" altLang="zh-CN" sz="1200" kern="0" dirty="0">
                <a:latin typeface="微软雅黑"/>
                <a:ea typeface="微软雅黑"/>
                <a:cs typeface="微软雅黑"/>
              </a:rPr>
              <a:t>(</a:t>
            </a:r>
            <a:r>
              <a:rPr kumimoji="1" lang="en-US" altLang="zh-CN" sz="1200" kern="0" dirty="0">
                <a:solidFill>
                  <a:srgbClr val="0070C0"/>
                </a:solidFill>
                <a:latin typeface="微软雅黑"/>
                <a:ea typeface="微软雅黑"/>
                <a:cs typeface="微软雅黑"/>
              </a:rPr>
              <a:t>NVIDIA</a:t>
            </a:r>
            <a:r>
              <a:rPr kumimoji="1" lang="zh-CN" altLang="en-US" sz="1200" kern="0" dirty="0">
                <a:latin typeface="微软雅黑"/>
                <a:ea typeface="微软雅黑"/>
                <a:cs typeface="微软雅黑"/>
              </a:rPr>
              <a:t>第</a:t>
            </a:r>
            <a:r>
              <a:rPr kumimoji="1" lang="en-US" altLang="zh-CN" sz="1200" kern="0" dirty="0">
                <a:latin typeface="微软雅黑"/>
                <a:ea typeface="微软雅黑"/>
                <a:cs typeface="微软雅黑"/>
              </a:rPr>
              <a:t>11</a:t>
            </a:r>
            <a:r>
              <a:rPr kumimoji="1" lang="zh-CN" altLang="en-US" sz="1200" kern="0" dirty="0">
                <a:latin typeface="微软雅黑"/>
                <a:ea typeface="微软雅黑"/>
                <a:cs typeface="微软雅黑"/>
              </a:rPr>
              <a:t>、</a:t>
            </a:r>
            <a:r>
              <a:rPr kumimoji="1" lang="zh-CN" altLang="en-US" sz="1200" kern="0" dirty="0">
                <a:solidFill>
                  <a:srgbClr val="FF0000"/>
                </a:solidFill>
                <a:latin typeface="微软雅黑"/>
                <a:ea typeface="微软雅黑"/>
                <a:cs typeface="微软雅黑"/>
              </a:rPr>
              <a:t>阿里巴巴</a:t>
            </a:r>
            <a:r>
              <a:rPr kumimoji="1" lang="zh-CN" altLang="en-US" sz="1200" kern="0" dirty="0">
                <a:latin typeface="微软雅黑"/>
                <a:ea typeface="微软雅黑"/>
                <a:cs typeface="微软雅黑"/>
              </a:rPr>
              <a:t>第</a:t>
            </a:r>
            <a:r>
              <a:rPr kumimoji="1" lang="en-US" altLang="zh-CN" sz="1200" kern="0" dirty="0">
                <a:latin typeface="微软雅黑"/>
                <a:ea typeface="微软雅黑"/>
                <a:cs typeface="微软雅黑"/>
              </a:rPr>
              <a:t>13</a:t>
            </a:r>
            <a:r>
              <a:rPr kumimoji="1" lang="zh-CN" altLang="en-US" sz="1200" kern="0" dirty="0">
                <a:latin typeface="微软雅黑"/>
                <a:ea typeface="微软雅黑"/>
                <a:cs typeface="微软雅黑"/>
              </a:rPr>
              <a:t>、未上市：</a:t>
            </a:r>
            <a:r>
              <a:rPr kumimoji="1" lang="zh-CN" altLang="en-US" sz="1200" kern="0" dirty="0">
                <a:solidFill>
                  <a:srgbClr val="0070C0"/>
                </a:solidFill>
                <a:latin typeface="微软雅黑"/>
                <a:ea typeface="微软雅黑"/>
                <a:cs typeface="微软雅黑"/>
              </a:rPr>
              <a:t>华为</a:t>
            </a:r>
            <a:r>
              <a:rPr kumimoji="1" lang="zh-CN" altLang="en-US" sz="1200" kern="0" dirty="0">
                <a:latin typeface="微软雅黑"/>
                <a:ea typeface="微软雅黑"/>
                <a:cs typeface="微软雅黑"/>
              </a:rPr>
              <a:t>、</a:t>
            </a:r>
            <a:r>
              <a:rPr kumimoji="1" lang="zh-CN" altLang="en-US" sz="1200" kern="0" dirty="0">
                <a:solidFill>
                  <a:srgbClr val="FF0000"/>
                </a:solidFill>
                <a:latin typeface="微软雅黑"/>
                <a:ea typeface="微软雅黑"/>
                <a:cs typeface="微软雅黑"/>
              </a:rPr>
              <a:t>字节跳动</a:t>
            </a:r>
            <a:r>
              <a:rPr kumimoji="1" lang="en-US" altLang="zh-CN" sz="1200" kern="0" dirty="0">
                <a:latin typeface="微软雅黑"/>
                <a:ea typeface="微软雅黑"/>
                <a:cs typeface="微软雅黑"/>
              </a:rPr>
              <a:t>)</a:t>
            </a:r>
          </a:p>
          <a:p>
            <a:pPr marL="0" indent="0" algn="ctr">
              <a:spcBef>
                <a:spcPts val="100"/>
              </a:spcBef>
              <a:buClr>
                <a:schemeClr val="tx1"/>
              </a:buClr>
              <a:buNone/>
            </a:pPr>
            <a:r>
              <a:rPr kumimoji="1" lang="zh-CN" altLang="en-US" sz="1200" kern="0" dirty="0">
                <a:latin typeface="微软雅黑"/>
                <a:ea typeface="微软雅黑"/>
                <a:cs typeface="微软雅黑"/>
              </a:rPr>
              <a:t>数据出处：</a:t>
            </a:r>
            <a:r>
              <a:rPr lang="en-US" altLang="zh-CN" sz="1200" dirty="0">
                <a:hlinkClick r:id="rId3"/>
              </a:rPr>
              <a:t>Companies ranked by Market Cap - CompaniesMarketCap.com</a:t>
            </a:r>
            <a:endParaRPr lang="zh-CN" altLang="en-US" sz="1200" dirty="0"/>
          </a:p>
          <a:p>
            <a:pPr marL="0" indent="0" algn="ctr">
              <a:spcBef>
                <a:spcPts val="100"/>
              </a:spcBef>
              <a:buClr>
                <a:schemeClr val="tx1"/>
              </a:buClr>
              <a:buNone/>
            </a:pPr>
            <a:endParaRPr kumimoji="1" lang="en-US" altLang="zh-CN" sz="1800" kern="0" dirty="0">
              <a:solidFill>
                <a:srgbClr val="FF0000"/>
              </a:solidFill>
              <a:latin typeface="微软雅黑"/>
              <a:ea typeface="微软雅黑"/>
              <a:cs typeface="微软雅黑"/>
            </a:endParaRPr>
          </a:p>
          <a:p>
            <a:pPr marL="0" indent="0" algn="ctr">
              <a:spcBef>
                <a:spcPts val="100"/>
              </a:spcBef>
              <a:buClr>
                <a:schemeClr val="tx1"/>
              </a:buClr>
              <a:buNone/>
            </a:pPr>
            <a:endParaRPr kumimoji="1" lang="en-US" altLang="zh-CN" sz="1800" kern="0" dirty="0">
              <a:latin typeface="微软雅黑"/>
              <a:ea typeface="微软雅黑"/>
              <a:cs typeface="微软雅黑"/>
            </a:endParaRPr>
          </a:p>
        </p:txBody>
      </p:sp>
      <p:pic>
        <p:nvPicPr>
          <p:cNvPr id="6" name="图片 5">
            <a:extLst>
              <a:ext uri="{FF2B5EF4-FFF2-40B4-BE49-F238E27FC236}">
                <a16:creationId xmlns:a16="http://schemas.microsoft.com/office/drawing/2014/main" id="{C0AE4B22-B9CA-49EA-B285-E4D3E5CAC7A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08233" y="1143000"/>
            <a:ext cx="8975531" cy="3779744"/>
          </a:xfrm>
          <a:prstGeom prst="rect">
            <a:avLst/>
          </a:prstGeom>
          <a:ln>
            <a:solidFill>
              <a:schemeClr val="bg2">
                <a:lumMod val="75000"/>
              </a:schemeClr>
            </a:solidFill>
          </a:ln>
        </p:spPr>
      </p:pic>
    </p:spTree>
    <p:extLst>
      <p:ext uri="{BB962C8B-B14F-4D97-AF65-F5344CB8AC3E}">
        <p14:creationId xmlns:p14="http://schemas.microsoft.com/office/powerpoint/2010/main" val="213723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Autofit/>
          </a:bodyPr>
          <a:lstStyle/>
          <a:p>
            <a:r>
              <a:rPr lang="zh-CN" altLang="en-US" dirty="0">
                <a:latin typeface="微软雅黑" panose="020B0503020204020204" pitchFamily="34" charset="-122"/>
                <a:ea typeface="微软雅黑" panose="020B0503020204020204" pitchFamily="34" charset="-122"/>
              </a:rPr>
              <a:t>背后的技术支持</a:t>
            </a:r>
          </a:p>
        </p:txBody>
      </p:sp>
      <p:pic>
        <p:nvPicPr>
          <p:cNvPr id="33" name="内容占位符 18"/>
          <p:cNvPicPr>
            <a:picLocks noGrp="1"/>
          </p:cNvPicPr>
          <p:nvPr>
            <p:ph idx="1"/>
          </p:nvPr>
        </p:nvPicPr>
        <p:blipFill>
          <a:blip r:embed="rId3" cstate="print">
            <a:extLst>
              <a:ext uri="{28A0092B-C50C-407E-A947-70E740481C1C}">
                <a14:useLocalDpi xmlns:a14="http://schemas.microsoft.com/office/drawing/2010/main"/>
              </a:ext>
            </a:extLst>
          </a:blip>
          <a:stretch>
            <a:fillRect/>
          </a:stretch>
        </p:blipFill>
        <p:spPr>
          <a:xfrm>
            <a:off x="8040430" y="2800912"/>
            <a:ext cx="1719108" cy="775840"/>
          </a:xfrm>
          <a:ln w="12700">
            <a:solidFill>
              <a:schemeClr val="bg2">
                <a:lumMod val="75000"/>
              </a:schemeClr>
            </a:solidFill>
          </a:ln>
        </p:spPr>
      </p:pic>
      <p:sp>
        <p:nvSpPr>
          <p:cNvPr id="9" name="灯片编号占位符 8">
            <a:extLst>
              <a:ext uri="{FF2B5EF4-FFF2-40B4-BE49-F238E27FC236}">
                <a16:creationId xmlns:a16="http://schemas.microsoft.com/office/drawing/2014/main" id="{6F9AD894-5570-9F42-89D4-7CEF007CB57E}"/>
              </a:ext>
            </a:extLst>
          </p:cNvPr>
          <p:cNvSpPr>
            <a:spLocks noGrp="1"/>
          </p:cNvSpPr>
          <p:nvPr>
            <p:ph type="sldNum" sz="quarter" idx="4294967295"/>
          </p:nvPr>
        </p:nvSpPr>
        <p:spPr/>
        <p:txBody>
          <a:bodyPr/>
          <a:lstStyle/>
          <a:p>
            <a:fld id="{8D4D1E41-7A09-AB4A-A4E1-09765ADA2698}" type="slidenum">
              <a:rPr kumimoji="1" lang="zh-CN" altLang="en-US" smtClean="0">
                <a:latin typeface="微软雅黑" panose="020B0503020204020204" pitchFamily="34" charset="-122"/>
                <a:ea typeface="微软雅黑" panose="020B0503020204020204" pitchFamily="34" charset="-122"/>
              </a:rPr>
              <a:t>18</a:t>
            </a:fld>
            <a:endParaRPr kumimoji="1" lang="zh-CN" altLang="en-US"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9422" y="1450909"/>
            <a:ext cx="1718310" cy="753935"/>
          </a:xfrm>
          <a:prstGeom prst="rect">
            <a:avLst/>
          </a:prstGeom>
          <a:ln>
            <a:solidFill>
              <a:schemeClr val="bg2">
                <a:lumMod val="75000"/>
              </a:schemeClr>
            </a:solidFill>
          </a:ln>
        </p:spPr>
      </p:pic>
      <p:sp>
        <p:nvSpPr>
          <p:cNvPr id="15" name="矩形 11"/>
          <p:cNvSpPr>
            <a:spLocks noChangeArrowheads="1"/>
          </p:cNvSpPr>
          <p:nvPr/>
        </p:nvSpPr>
        <p:spPr bwMode="auto">
          <a:xfrm>
            <a:off x="6232839" y="2161810"/>
            <a:ext cx="1611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微软雅黑" panose="020B0503020204020204" pitchFamily="34" charset="-122"/>
                <a:ea typeface="微软雅黑" panose="020B0503020204020204" pitchFamily="34" charset="-122"/>
              </a:rPr>
              <a:t>能源互联网</a:t>
            </a:r>
          </a:p>
        </p:txBody>
      </p:sp>
      <p:pic>
        <p:nvPicPr>
          <p:cNvPr id="25" name="图片 24"/>
          <p:cNvPicPr>
            <a:picLocks/>
          </p:cNvPicPr>
          <p:nvPr/>
        </p:nvPicPr>
        <p:blipFill>
          <a:blip r:embed="rId5" cstate="print">
            <a:extLst>
              <a:ext uri="{28A0092B-C50C-407E-A947-70E740481C1C}">
                <a14:useLocalDpi xmlns:a14="http://schemas.microsoft.com/office/drawing/2010/main"/>
              </a:ext>
            </a:extLst>
          </a:blip>
          <a:stretch>
            <a:fillRect/>
          </a:stretch>
        </p:blipFill>
        <p:spPr>
          <a:xfrm>
            <a:off x="9843530" y="1434186"/>
            <a:ext cx="1717199" cy="752400"/>
          </a:xfrm>
          <a:prstGeom prst="rect">
            <a:avLst/>
          </a:prstGeom>
          <a:ln>
            <a:solidFill>
              <a:schemeClr val="bg2">
                <a:lumMod val="75000"/>
              </a:schemeClr>
            </a:solidFill>
          </a:ln>
        </p:spPr>
      </p:pic>
      <p:sp>
        <p:nvSpPr>
          <p:cNvPr id="26" name="矩形 11"/>
          <p:cNvSpPr>
            <a:spLocks noChangeArrowheads="1"/>
          </p:cNvSpPr>
          <p:nvPr/>
        </p:nvSpPr>
        <p:spPr bwMode="auto">
          <a:xfrm>
            <a:off x="10023553" y="2140707"/>
            <a:ext cx="1611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微软雅黑" panose="020B0503020204020204" pitchFamily="34" charset="-122"/>
                <a:ea typeface="微软雅黑" panose="020B0503020204020204" pitchFamily="34" charset="-122"/>
              </a:rPr>
              <a:t>互联网</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p>
        </p:txBody>
      </p:sp>
      <p:pic>
        <p:nvPicPr>
          <p:cNvPr id="27" name="图片 26"/>
          <p:cNvPicPr>
            <a:picLocks/>
          </p:cNvPicPr>
          <p:nvPr/>
        </p:nvPicPr>
        <p:blipFill>
          <a:blip r:embed="rId6" cstate="print">
            <a:extLst>
              <a:ext uri="{28A0092B-C50C-407E-A947-70E740481C1C}">
                <a14:useLocalDpi xmlns:a14="http://schemas.microsoft.com/office/drawing/2010/main"/>
              </a:ext>
            </a:extLst>
          </a:blip>
          <a:stretch>
            <a:fillRect/>
          </a:stretch>
        </p:blipFill>
        <p:spPr>
          <a:xfrm>
            <a:off x="8040429" y="1434186"/>
            <a:ext cx="1719109" cy="752400"/>
          </a:xfrm>
          <a:prstGeom prst="rect">
            <a:avLst/>
          </a:prstGeom>
          <a:ln>
            <a:solidFill>
              <a:schemeClr val="bg2">
                <a:lumMod val="75000"/>
              </a:schemeClr>
            </a:solidFill>
          </a:ln>
        </p:spPr>
      </p:pic>
      <p:sp>
        <p:nvSpPr>
          <p:cNvPr id="28" name="矩形 11"/>
          <p:cNvSpPr>
            <a:spLocks noChangeArrowheads="1"/>
          </p:cNvSpPr>
          <p:nvPr/>
        </p:nvSpPr>
        <p:spPr bwMode="auto">
          <a:xfrm>
            <a:off x="7982333" y="2154678"/>
            <a:ext cx="1611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微软雅黑" panose="020B0503020204020204" pitchFamily="34" charset="-122"/>
                <a:ea typeface="微软雅黑" panose="020B0503020204020204" pitchFamily="34" charset="-122"/>
              </a:rPr>
              <a:t>工业互联网</a:t>
            </a:r>
          </a:p>
        </p:txBody>
      </p:sp>
      <p:sp>
        <p:nvSpPr>
          <p:cNvPr id="30" name="矩形 11"/>
          <p:cNvSpPr>
            <a:spLocks noChangeArrowheads="1"/>
          </p:cNvSpPr>
          <p:nvPr/>
        </p:nvSpPr>
        <p:spPr bwMode="auto">
          <a:xfrm>
            <a:off x="4457544" y="2154678"/>
            <a:ext cx="1611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微软雅黑" panose="020B0503020204020204" pitchFamily="34" charset="-122"/>
                <a:ea typeface="微软雅黑" panose="020B0503020204020204" pitchFamily="34" charset="-122"/>
              </a:rPr>
              <a:t>金融互联网</a:t>
            </a:r>
          </a:p>
        </p:txBody>
      </p:sp>
      <p:pic>
        <p:nvPicPr>
          <p:cNvPr id="31" name="图片 30"/>
          <p:cNvPicPr>
            <a:picLocks/>
          </p:cNvPicPr>
          <p:nvPr/>
        </p:nvPicPr>
        <p:blipFill>
          <a:blip r:embed="rId7" cstate="print">
            <a:extLst>
              <a:ext uri="{28A0092B-C50C-407E-A947-70E740481C1C}">
                <a14:useLocalDpi xmlns:a14="http://schemas.microsoft.com/office/drawing/2010/main"/>
              </a:ext>
            </a:extLst>
          </a:blip>
          <a:stretch>
            <a:fillRect/>
          </a:stretch>
        </p:blipFill>
        <p:spPr>
          <a:xfrm>
            <a:off x="6239269" y="1450909"/>
            <a:ext cx="1717199" cy="752121"/>
          </a:xfrm>
          <a:prstGeom prst="rect">
            <a:avLst/>
          </a:prstGeom>
          <a:ln>
            <a:solidFill>
              <a:schemeClr val="bg2">
                <a:lumMod val="75000"/>
              </a:schemeClr>
            </a:solidFill>
          </a:ln>
        </p:spPr>
      </p:pic>
      <p:pic>
        <p:nvPicPr>
          <p:cNvPr id="4" name="图片 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67525" y="4944981"/>
            <a:ext cx="1669208" cy="1253330"/>
          </a:xfrm>
          <a:prstGeom prst="rect">
            <a:avLst/>
          </a:prstGeom>
        </p:spPr>
      </p:pic>
      <p:pic>
        <p:nvPicPr>
          <p:cNvPr id="5" name="图片 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348632" y="5440845"/>
            <a:ext cx="1551069" cy="699391"/>
          </a:xfrm>
          <a:prstGeom prst="rect">
            <a:avLst/>
          </a:prstGeom>
        </p:spPr>
      </p:pic>
      <p:pic>
        <p:nvPicPr>
          <p:cNvPr id="6" name="图片 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608778" y="5170087"/>
            <a:ext cx="1755304" cy="1161829"/>
          </a:xfrm>
          <a:prstGeom prst="rect">
            <a:avLst/>
          </a:prstGeom>
        </p:spPr>
      </p:pic>
      <p:sp>
        <p:nvSpPr>
          <p:cNvPr id="21" name="椭圆 20"/>
          <p:cNvSpPr/>
          <p:nvPr/>
        </p:nvSpPr>
        <p:spPr>
          <a:xfrm>
            <a:off x="3429322" y="4197397"/>
            <a:ext cx="7272808" cy="1193565"/>
          </a:xfrm>
          <a:prstGeom prst="ellipse">
            <a:avLst/>
          </a:prstGeom>
          <a:solidFill>
            <a:schemeClr val="bg1"/>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solidFill>
                  <a:srgbClr val="5B307E"/>
                </a:solidFill>
                <a:latin typeface="微软雅黑" panose="020B0503020204020204" pitchFamily="34" charset="-122"/>
                <a:ea typeface="微软雅黑" panose="020B0503020204020204" pitchFamily="34" charset="-122"/>
              </a:rPr>
              <a:t>互联网</a:t>
            </a:r>
            <a:br>
              <a:rPr lang="en-US" altLang="zh-CN" sz="2400" b="1" dirty="0">
                <a:solidFill>
                  <a:srgbClr val="5B307E"/>
                </a:solidFill>
                <a:latin typeface="微软雅黑" panose="020B0503020204020204" pitchFamily="34" charset="-122"/>
                <a:ea typeface="微软雅黑" panose="020B0503020204020204" pitchFamily="34" charset="-122"/>
              </a:rPr>
            </a:br>
            <a:r>
              <a:rPr lang="zh-CN" altLang="en-US" sz="2400" b="1" dirty="0">
                <a:solidFill>
                  <a:srgbClr val="5B307E"/>
                </a:solidFill>
                <a:latin typeface="微软雅黑" panose="020B0503020204020204" pitchFamily="34" charset="-122"/>
                <a:ea typeface="微软雅黑" panose="020B0503020204020204" pitchFamily="34" charset="-122"/>
              </a:rPr>
              <a:t>（下一代互联网</a:t>
            </a:r>
            <a:r>
              <a:rPr lang="en-US" altLang="zh-CN" sz="2400" b="1" dirty="0">
                <a:solidFill>
                  <a:srgbClr val="5B307E"/>
                </a:solidFill>
                <a:latin typeface="微软雅黑" panose="020B0503020204020204" pitchFamily="34" charset="-122"/>
                <a:ea typeface="微软雅黑" panose="020B0503020204020204" pitchFamily="34" charset="-122"/>
              </a:rPr>
              <a:t>/</a:t>
            </a:r>
            <a:r>
              <a:rPr lang="zh-CN" altLang="en-US" sz="2400" b="1" dirty="0">
                <a:solidFill>
                  <a:srgbClr val="5B307E"/>
                </a:solidFill>
                <a:latin typeface="微软雅黑" panose="020B0503020204020204" pitchFamily="34" charset="-122"/>
                <a:ea typeface="微软雅黑" panose="020B0503020204020204" pitchFamily="34" charset="-122"/>
              </a:rPr>
              <a:t>未来互联网）</a:t>
            </a:r>
          </a:p>
        </p:txBody>
      </p:sp>
      <p:pic>
        <p:nvPicPr>
          <p:cNvPr id="7" name="图片 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642028" y="4213651"/>
            <a:ext cx="708174" cy="614012"/>
          </a:xfrm>
          <a:prstGeom prst="rect">
            <a:avLst/>
          </a:prstGeom>
        </p:spPr>
      </p:pic>
      <p:pic>
        <p:nvPicPr>
          <p:cNvPr id="32" name="图片 31"/>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721148" y="4223225"/>
            <a:ext cx="708174" cy="614012"/>
          </a:xfrm>
          <a:prstGeom prst="rect">
            <a:avLst/>
          </a:prstGeom>
        </p:spPr>
      </p:pic>
      <p:sp>
        <p:nvSpPr>
          <p:cNvPr id="34" name="矩形 11"/>
          <p:cNvSpPr>
            <a:spLocks noChangeArrowheads="1"/>
          </p:cNvSpPr>
          <p:nvPr/>
        </p:nvSpPr>
        <p:spPr bwMode="auto">
          <a:xfrm>
            <a:off x="2747112" y="3576751"/>
            <a:ext cx="1158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微软雅黑" panose="020B0503020204020204" pitchFamily="34" charset="-122"/>
                <a:ea typeface="微软雅黑" panose="020B0503020204020204" pitchFamily="34" charset="-122"/>
              </a:rPr>
              <a:t>云计算</a:t>
            </a:r>
          </a:p>
        </p:txBody>
      </p:sp>
      <p:sp>
        <p:nvSpPr>
          <p:cNvPr id="35" name="矩形 11"/>
          <p:cNvSpPr>
            <a:spLocks noChangeArrowheads="1"/>
          </p:cNvSpPr>
          <p:nvPr/>
        </p:nvSpPr>
        <p:spPr bwMode="auto">
          <a:xfrm>
            <a:off x="2818603" y="2141285"/>
            <a:ext cx="94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微软雅黑" panose="020B0503020204020204" pitchFamily="34" charset="-122"/>
                <a:ea typeface="微软雅黑" panose="020B0503020204020204" pitchFamily="34" charset="-122"/>
              </a:rPr>
              <a:t>物联网</a:t>
            </a:r>
          </a:p>
        </p:txBody>
      </p:sp>
      <p:sp>
        <p:nvSpPr>
          <p:cNvPr id="36" name="矩形 11"/>
          <p:cNvSpPr>
            <a:spLocks noChangeArrowheads="1"/>
          </p:cNvSpPr>
          <p:nvPr/>
        </p:nvSpPr>
        <p:spPr bwMode="auto">
          <a:xfrm>
            <a:off x="8425320" y="3561362"/>
            <a:ext cx="949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dirty="0">
                <a:latin typeface="微软雅黑" panose="020B0503020204020204" pitchFamily="34" charset="-122"/>
                <a:ea typeface="微软雅黑" panose="020B0503020204020204" pitchFamily="34" charset="-122"/>
              </a:rPr>
              <a:t>大数据</a:t>
            </a:r>
          </a:p>
        </p:txBody>
      </p:sp>
      <p:pic>
        <p:nvPicPr>
          <p:cNvPr id="37" name="图片 1"/>
          <p:cNvPicPr>
            <a:picLocks/>
          </p:cNvPicPr>
          <p:nvPr/>
        </p:nvPicPr>
        <p:blipFill>
          <a:blip r:embed="rId12" cstate="print">
            <a:extLst>
              <a:ext uri="{28A0092B-C50C-407E-A947-70E740481C1C}">
                <a14:useLocalDpi xmlns:a14="http://schemas.microsoft.com/office/drawing/2010/main"/>
              </a:ext>
            </a:extLst>
          </a:blip>
          <a:srcRect/>
          <a:stretch>
            <a:fillRect/>
          </a:stretch>
        </p:blipFill>
        <p:spPr bwMode="auto">
          <a:xfrm>
            <a:off x="6278091" y="2806232"/>
            <a:ext cx="1678378" cy="752400"/>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38" name="矩形 11"/>
          <p:cNvSpPr>
            <a:spLocks noChangeArrowheads="1"/>
          </p:cNvSpPr>
          <p:nvPr/>
        </p:nvSpPr>
        <p:spPr bwMode="auto">
          <a:xfrm>
            <a:off x="6395660" y="3576751"/>
            <a:ext cx="137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微软雅黑" panose="020B0503020204020204" pitchFamily="34" charset="-122"/>
                <a:ea typeface="微软雅黑" panose="020B0503020204020204" pitchFamily="34" charset="-122"/>
              </a:rPr>
              <a:t>东数西算</a:t>
            </a:r>
          </a:p>
        </p:txBody>
      </p:sp>
      <p:pic>
        <p:nvPicPr>
          <p:cNvPr id="39" name="图片 9" descr="云计算.jpg"/>
          <p:cNvPicPr>
            <a:picLocks/>
          </p:cNvPicPr>
          <p:nvPr/>
        </p:nvPicPr>
        <p:blipFill>
          <a:blip r:embed="rId13" cstate="print">
            <a:extLst>
              <a:ext uri="{28A0092B-C50C-407E-A947-70E740481C1C}">
                <a14:useLocalDpi xmlns:a14="http://schemas.microsoft.com/office/drawing/2010/main"/>
              </a:ext>
            </a:extLst>
          </a:blip>
          <a:srcRect/>
          <a:stretch>
            <a:fillRect/>
          </a:stretch>
        </p:blipFill>
        <p:spPr bwMode="auto">
          <a:xfrm>
            <a:off x="2538455" y="2800912"/>
            <a:ext cx="1739872" cy="802709"/>
          </a:xfrm>
          <a:prstGeom prst="rect">
            <a:avLst/>
          </a:prstGeom>
          <a:noFill/>
          <a:ln w="317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0" name="图片 10" descr="物联网.jpg"/>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2538454" y="1466943"/>
            <a:ext cx="1739011" cy="7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 name="图片 40"/>
          <p:cNvPicPr>
            <a:picLocks/>
          </p:cNvPicPr>
          <p:nvPr/>
        </p:nvPicPr>
        <p:blipFill>
          <a:blip r:embed="rId15" cstate="print">
            <a:extLst>
              <a:ext uri="{28A0092B-C50C-407E-A947-70E740481C1C}">
                <a14:useLocalDpi xmlns:a14="http://schemas.microsoft.com/office/drawing/2010/main"/>
              </a:ext>
            </a:extLst>
          </a:blip>
          <a:stretch>
            <a:fillRect/>
          </a:stretch>
        </p:blipFill>
        <p:spPr>
          <a:xfrm>
            <a:off x="4448369" y="2806232"/>
            <a:ext cx="1717199" cy="796714"/>
          </a:xfrm>
          <a:prstGeom prst="rect">
            <a:avLst/>
          </a:prstGeom>
          <a:ln>
            <a:solidFill>
              <a:schemeClr val="bg2">
                <a:lumMod val="75000"/>
              </a:schemeClr>
            </a:solidFill>
          </a:ln>
        </p:spPr>
      </p:pic>
      <p:sp>
        <p:nvSpPr>
          <p:cNvPr id="42" name="矩形 11"/>
          <p:cNvSpPr>
            <a:spLocks noChangeArrowheads="1"/>
          </p:cNvSpPr>
          <p:nvPr/>
        </p:nvSpPr>
        <p:spPr bwMode="auto">
          <a:xfrm>
            <a:off x="4495442" y="3592371"/>
            <a:ext cx="1390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微软雅黑" panose="020B0503020204020204" pitchFamily="34" charset="-122"/>
                <a:ea typeface="微软雅黑" panose="020B0503020204020204" pitchFamily="34" charset="-122"/>
              </a:rPr>
              <a:t>智慧城市</a:t>
            </a:r>
          </a:p>
        </p:txBody>
      </p:sp>
      <p:pic>
        <p:nvPicPr>
          <p:cNvPr id="43" name="图片 42"/>
          <p:cNvPicPr>
            <a:picLocks/>
          </p:cNvPicPr>
          <p:nvPr/>
        </p:nvPicPr>
        <p:blipFill>
          <a:blip r:embed="rId16" cstate="print">
            <a:extLst>
              <a:ext uri="{28A0092B-C50C-407E-A947-70E740481C1C}">
                <a14:useLocalDpi xmlns:a14="http://schemas.microsoft.com/office/drawing/2010/main"/>
              </a:ext>
            </a:extLst>
          </a:blip>
          <a:stretch>
            <a:fillRect/>
          </a:stretch>
        </p:blipFill>
        <p:spPr>
          <a:xfrm>
            <a:off x="9917666" y="2800912"/>
            <a:ext cx="1717199" cy="752400"/>
          </a:xfrm>
          <a:prstGeom prst="rect">
            <a:avLst/>
          </a:prstGeom>
          <a:ln>
            <a:solidFill>
              <a:schemeClr val="bg2">
                <a:lumMod val="75000"/>
              </a:schemeClr>
            </a:solidFill>
          </a:ln>
        </p:spPr>
      </p:pic>
      <p:sp>
        <p:nvSpPr>
          <p:cNvPr id="44" name="矩形 11"/>
          <p:cNvSpPr>
            <a:spLocks noChangeArrowheads="1"/>
          </p:cNvSpPr>
          <p:nvPr/>
        </p:nvSpPr>
        <p:spPr bwMode="auto">
          <a:xfrm>
            <a:off x="10146721" y="3546363"/>
            <a:ext cx="12034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dirty="0">
                <a:latin typeface="微软雅黑" panose="020B0503020204020204" pitchFamily="34" charset="-122"/>
                <a:ea typeface="微软雅黑" panose="020B0503020204020204" pitchFamily="34" charset="-122"/>
              </a:rPr>
              <a:t>人工智能</a:t>
            </a:r>
          </a:p>
        </p:txBody>
      </p:sp>
      <p:sp>
        <p:nvSpPr>
          <p:cNvPr id="18" name="文本框 17"/>
          <p:cNvSpPr txBox="1"/>
          <p:nvPr/>
        </p:nvSpPr>
        <p:spPr>
          <a:xfrm flipH="1">
            <a:off x="4653458" y="5597693"/>
            <a:ext cx="139444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3G/4G/5G</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8667968" y="5513978"/>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超高速光纤</a:t>
            </a:r>
          </a:p>
        </p:txBody>
      </p:sp>
      <p:sp>
        <p:nvSpPr>
          <p:cNvPr id="45" name="文本框 44"/>
          <p:cNvSpPr txBox="1"/>
          <p:nvPr/>
        </p:nvSpPr>
        <p:spPr>
          <a:xfrm flipH="1">
            <a:off x="7877965" y="5534977"/>
            <a:ext cx="746370"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WiFi</a:t>
            </a:r>
            <a:endParaRPr lang="zh-CN" altLang="en-US"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AF267A7C-59CB-F342-BAD9-3EEF2B73C6EA}"/>
              </a:ext>
            </a:extLst>
          </p:cNvPr>
          <p:cNvGrpSpPr/>
          <p:nvPr/>
        </p:nvGrpSpPr>
        <p:grpSpPr>
          <a:xfrm>
            <a:off x="262766" y="1600611"/>
            <a:ext cx="2526902" cy="4479178"/>
            <a:chOff x="275088" y="1631863"/>
            <a:chExt cx="2242580" cy="4479178"/>
          </a:xfrm>
        </p:grpSpPr>
        <p:sp>
          <p:nvSpPr>
            <p:cNvPr id="46" name="文本框 45">
              <a:extLst>
                <a:ext uri="{FF2B5EF4-FFF2-40B4-BE49-F238E27FC236}">
                  <a16:creationId xmlns:a16="http://schemas.microsoft.com/office/drawing/2014/main" id="{122A5B6E-A20B-074F-8921-3921668B6294}"/>
                </a:ext>
              </a:extLst>
            </p:cNvPr>
            <p:cNvSpPr txBox="1"/>
            <p:nvPr/>
          </p:nvSpPr>
          <p:spPr>
            <a:xfrm flipH="1">
              <a:off x="425791" y="5649376"/>
              <a:ext cx="2078833"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底层通信技术</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520D0C6C-99CF-964E-9A12-6582A42C7FC4}"/>
                </a:ext>
              </a:extLst>
            </p:cNvPr>
            <p:cNvSpPr txBox="1"/>
            <p:nvPr/>
          </p:nvSpPr>
          <p:spPr>
            <a:xfrm flipH="1">
              <a:off x="275088" y="4437667"/>
              <a:ext cx="2242580"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计算机网络技术</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64A55D2E-0545-224E-829A-E480AF55009F}"/>
                </a:ext>
              </a:extLst>
            </p:cNvPr>
            <p:cNvSpPr txBox="1"/>
            <p:nvPr/>
          </p:nvSpPr>
          <p:spPr>
            <a:xfrm flipH="1">
              <a:off x="367205" y="2989294"/>
              <a:ext cx="2137419"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应用支撑技术</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607E7B6B-994A-574E-8EBC-37C83280BB03}"/>
                </a:ext>
              </a:extLst>
            </p:cNvPr>
            <p:cNvSpPr txBox="1"/>
            <p:nvPr/>
          </p:nvSpPr>
          <p:spPr>
            <a:xfrm flipH="1">
              <a:off x="437525" y="1631863"/>
              <a:ext cx="1739013"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行业互联网</a:t>
              </a:r>
              <a:endParaRPr lang="en-US" altLang="zh-CN" sz="2400" dirty="0">
                <a:solidFill>
                  <a:srgbClr val="5B307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93650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4458D-5BFF-4142-93A5-09D10C5238F2}"/>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D4DCFB3E-4340-498C-AF10-81B89B362A56}"/>
              </a:ext>
            </a:extLst>
          </p:cNvPr>
          <p:cNvSpPr>
            <a:spLocks noGrp="1"/>
          </p:cNvSpPr>
          <p:nvPr>
            <p:ph idx="1"/>
          </p:nvPr>
        </p:nvSpPr>
        <p:spPr/>
        <p:txBody>
          <a:bodyPr/>
          <a:lstStyle/>
          <a:p>
            <a:r>
              <a:rPr lang="zh-CN" altLang="en-US" dirty="0">
                <a:solidFill>
                  <a:srgbClr val="FF0000"/>
                </a:solidFill>
              </a:rPr>
              <a:t>计算机网络的发展历史</a:t>
            </a:r>
            <a:endParaRPr lang="en-US" altLang="zh-CN" dirty="0">
              <a:solidFill>
                <a:srgbClr val="FF0000"/>
              </a:solidFill>
            </a:endParaRPr>
          </a:p>
          <a:p>
            <a:endParaRPr lang="en-US" altLang="zh-CN" dirty="0"/>
          </a:p>
          <a:p>
            <a:r>
              <a:rPr lang="zh-CN" altLang="en-US" dirty="0"/>
              <a:t>当前计算机网络存在的问题</a:t>
            </a:r>
            <a:endParaRPr lang="en-US" altLang="zh-CN" dirty="0"/>
          </a:p>
          <a:p>
            <a:endParaRPr lang="en-US" altLang="zh-CN" dirty="0"/>
          </a:p>
          <a:p>
            <a:r>
              <a:rPr lang="zh-CN" altLang="en-US" dirty="0"/>
              <a:t>当今计算机网络的发展</a:t>
            </a:r>
            <a:endParaRPr lang="en-US" altLang="zh-CN" dirty="0"/>
          </a:p>
          <a:p>
            <a:endParaRPr lang="en-US" altLang="zh-CN" dirty="0"/>
          </a:p>
          <a:p>
            <a:r>
              <a:rPr lang="zh-CN" altLang="en-US" dirty="0"/>
              <a:t>标准化组织与学术会议</a:t>
            </a:r>
          </a:p>
        </p:txBody>
      </p:sp>
      <p:sp>
        <p:nvSpPr>
          <p:cNvPr id="4" name="灯片编号占位符 3">
            <a:extLst>
              <a:ext uri="{FF2B5EF4-FFF2-40B4-BE49-F238E27FC236}">
                <a16:creationId xmlns:a16="http://schemas.microsoft.com/office/drawing/2014/main" id="{F19AF2F0-8213-4AF2-B3CE-2E2CB7B8205B}"/>
              </a:ext>
            </a:extLst>
          </p:cNvPr>
          <p:cNvSpPr>
            <a:spLocks noGrp="1"/>
          </p:cNvSpPr>
          <p:nvPr>
            <p:ph type="sldNum" sz="quarter" idx="11"/>
          </p:nvPr>
        </p:nvSpPr>
        <p:spPr/>
        <p:txBody>
          <a:bodyPr/>
          <a:lstStyle/>
          <a:p>
            <a:pPr>
              <a:defRPr/>
            </a:pPr>
            <a:fld id="{3FFE790D-BCFB-4008-9260-CA63AEE325FD}" type="slidenum">
              <a:rPr lang="en-US" smtClean="0"/>
              <a:pPr>
                <a:defRPr/>
              </a:pPr>
              <a:t>19</a:t>
            </a:fld>
            <a:endParaRPr lang="en-US" dirty="0"/>
          </a:p>
        </p:txBody>
      </p:sp>
    </p:spTree>
    <p:extLst>
      <p:ext uri="{BB962C8B-B14F-4D97-AF65-F5344CB8AC3E}">
        <p14:creationId xmlns:p14="http://schemas.microsoft.com/office/powerpoint/2010/main" val="61605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9C885A-A947-4AD1-B689-E9CEC6FF24D9}"/>
              </a:ext>
            </a:extLst>
          </p:cNvPr>
          <p:cNvSpPr>
            <a:spLocks noGrp="1"/>
          </p:cNvSpPr>
          <p:nvPr>
            <p:ph type="title"/>
          </p:nvPr>
        </p:nvSpPr>
        <p:spPr/>
        <p:txBody>
          <a:bodyPr/>
          <a:lstStyle/>
          <a:p>
            <a:r>
              <a:rPr lang="zh-CN" altLang="en-US" dirty="0"/>
              <a:t>课程信息</a:t>
            </a:r>
          </a:p>
        </p:txBody>
      </p:sp>
      <p:sp>
        <p:nvSpPr>
          <p:cNvPr id="3" name="内容占位符 2">
            <a:extLst>
              <a:ext uri="{FF2B5EF4-FFF2-40B4-BE49-F238E27FC236}">
                <a16:creationId xmlns:a16="http://schemas.microsoft.com/office/drawing/2014/main" id="{FC51D834-06A3-4C9C-8E5D-2C375FAF1A05}"/>
              </a:ext>
            </a:extLst>
          </p:cNvPr>
          <p:cNvSpPr>
            <a:spLocks noGrp="1"/>
          </p:cNvSpPr>
          <p:nvPr>
            <p:ph idx="1"/>
          </p:nvPr>
        </p:nvSpPr>
        <p:spPr/>
        <p:txBody>
          <a:bodyPr/>
          <a:lstStyle/>
          <a:p>
            <a:r>
              <a:rPr lang="zh-CN" altLang="en-US" dirty="0"/>
              <a:t>教室：理教</a:t>
            </a:r>
            <a:r>
              <a:rPr lang="en-US" altLang="zh-CN" dirty="0"/>
              <a:t>208</a:t>
            </a:r>
          </a:p>
          <a:p>
            <a:pPr lvl="1"/>
            <a:r>
              <a:rPr lang="zh-CN" altLang="en-US" dirty="0"/>
              <a:t>周一，</a:t>
            </a:r>
            <a:r>
              <a:rPr lang="en-US" altLang="zh-CN" dirty="0"/>
              <a:t>5-6</a:t>
            </a:r>
            <a:r>
              <a:rPr lang="zh-CN" altLang="en-US" dirty="0"/>
              <a:t>节</a:t>
            </a:r>
            <a:endParaRPr lang="en-US" altLang="zh-CN" dirty="0"/>
          </a:p>
          <a:p>
            <a:pPr lvl="1"/>
            <a:r>
              <a:rPr lang="zh-CN" altLang="en-US" dirty="0"/>
              <a:t>周三，</a:t>
            </a:r>
            <a:r>
              <a:rPr lang="en-US" altLang="zh-CN" dirty="0"/>
              <a:t>1-2</a:t>
            </a:r>
            <a:r>
              <a:rPr lang="zh-CN" altLang="en-US" dirty="0"/>
              <a:t>节</a:t>
            </a:r>
            <a:endParaRPr lang="en-US" altLang="zh-CN" dirty="0"/>
          </a:p>
          <a:p>
            <a:r>
              <a:rPr lang="zh-CN" altLang="en-US" dirty="0"/>
              <a:t>主讲教师：黄群</a:t>
            </a:r>
            <a:endParaRPr lang="en-US" altLang="zh-CN" dirty="0"/>
          </a:p>
          <a:p>
            <a:pPr lvl="1"/>
            <a:r>
              <a:rPr lang="zh-CN" altLang="en-US" dirty="0"/>
              <a:t>办公房间：理科</a:t>
            </a:r>
            <a:r>
              <a:rPr lang="en-US" altLang="zh-CN" dirty="0"/>
              <a:t>1</a:t>
            </a:r>
            <a:r>
              <a:rPr lang="zh-CN" altLang="en-US" dirty="0"/>
              <a:t>号楼</a:t>
            </a:r>
            <a:r>
              <a:rPr lang="en-US" altLang="zh-CN" dirty="0"/>
              <a:t>1808</a:t>
            </a:r>
          </a:p>
          <a:p>
            <a:pPr lvl="1"/>
            <a:r>
              <a:rPr lang="zh-CN" altLang="en-US" dirty="0"/>
              <a:t>答疑：邮件或微信提前预约</a:t>
            </a:r>
            <a:endParaRPr lang="en-US" altLang="zh-CN" dirty="0"/>
          </a:p>
          <a:p>
            <a:pPr lvl="1"/>
            <a:r>
              <a:rPr lang="zh-CN" altLang="en-US" dirty="0"/>
              <a:t>邮箱：</a:t>
            </a:r>
            <a:r>
              <a:rPr lang="en-US" altLang="zh-CN" dirty="0">
                <a:hlinkClick r:id="rId3"/>
              </a:rPr>
              <a:t>huangqun@pku.edu.cn</a:t>
            </a:r>
            <a:r>
              <a:rPr lang="en-US" altLang="zh-CN" dirty="0"/>
              <a:t> </a:t>
            </a:r>
          </a:p>
          <a:p>
            <a:r>
              <a:rPr lang="zh-CN" altLang="en-US" dirty="0"/>
              <a:t>助教</a:t>
            </a:r>
            <a:endParaRPr lang="en-US" altLang="zh-CN" dirty="0"/>
          </a:p>
          <a:p>
            <a:pPr lvl="1"/>
            <a:r>
              <a:rPr lang="zh-CN" altLang="en-US" dirty="0"/>
              <a:t>张安：</a:t>
            </a:r>
            <a:r>
              <a:rPr lang="en-US" altLang="zh-CN" dirty="0">
                <a:hlinkClick r:id="rId4"/>
              </a:rPr>
              <a:t>magicine_maker_21@stu.pku.edu.cn</a:t>
            </a:r>
            <a:r>
              <a:rPr lang="en-US" altLang="zh-CN" dirty="0"/>
              <a:t> </a:t>
            </a:r>
          </a:p>
          <a:p>
            <a:pPr lvl="1"/>
            <a:r>
              <a:rPr lang="zh-CN" altLang="en-US" dirty="0"/>
              <a:t>朱蔚骐：</a:t>
            </a:r>
            <a:r>
              <a:rPr lang="en-US" altLang="zh-CN" dirty="0">
                <a:hlinkClick r:id="rId5"/>
              </a:rPr>
              <a:t>nightzz1@163.com</a:t>
            </a:r>
            <a:r>
              <a:rPr lang="en-US" altLang="zh-CN" dirty="0"/>
              <a:t> </a:t>
            </a:r>
          </a:p>
          <a:p>
            <a:pPr lvl="1"/>
            <a:r>
              <a:rPr lang="zh-CN" altLang="en-US" dirty="0"/>
              <a:t>郭俊毅：</a:t>
            </a:r>
            <a:r>
              <a:rPr lang="en-US" altLang="zh-CN" dirty="0">
                <a:hlinkClick r:id="rId6"/>
              </a:rPr>
              <a:t>jeremyguo@pku.edu.cn</a:t>
            </a:r>
            <a:endParaRPr lang="en-US" altLang="zh-CN" dirty="0"/>
          </a:p>
          <a:p>
            <a:pPr lvl="1"/>
            <a:r>
              <a:rPr lang="zh-CN" altLang="en-US" dirty="0"/>
              <a:t>曹思诺：</a:t>
            </a:r>
            <a:r>
              <a:rPr lang="en-US" altLang="zh-CN" dirty="0">
                <a:hlinkClick r:id="rId7"/>
              </a:rPr>
              <a:t>leo.cao@stu.pku.edu.cn</a:t>
            </a:r>
            <a:r>
              <a:rPr lang="en-US" altLang="zh-CN" dirty="0"/>
              <a:t> </a:t>
            </a:r>
          </a:p>
        </p:txBody>
      </p:sp>
      <p:sp>
        <p:nvSpPr>
          <p:cNvPr id="4" name="灯片编号占位符 3">
            <a:extLst>
              <a:ext uri="{FF2B5EF4-FFF2-40B4-BE49-F238E27FC236}">
                <a16:creationId xmlns:a16="http://schemas.microsoft.com/office/drawing/2014/main" id="{715B18AA-A86F-4736-9801-6D82644086E2}"/>
              </a:ext>
            </a:extLst>
          </p:cNvPr>
          <p:cNvSpPr>
            <a:spLocks noGrp="1"/>
          </p:cNvSpPr>
          <p:nvPr>
            <p:ph type="sldNum" sz="quarter" idx="11"/>
          </p:nvPr>
        </p:nvSpPr>
        <p:spPr/>
        <p:txBody>
          <a:bodyPr/>
          <a:lstStyle/>
          <a:p>
            <a:pPr>
              <a:defRPr/>
            </a:pPr>
            <a:fld id="{3FFE790D-BCFB-4008-9260-CA63AEE325FD}" type="slidenum">
              <a:rPr lang="en-US" smtClean="0"/>
              <a:pPr>
                <a:defRPr/>
              </a:pPr>
              <a:t>2</a:t>
            </a:fld>
            <a:endParaRPr lang="en-US" dirty="0"/>
          </a:p>
        </p:txBody>
      </p:sp>
      <p:pic>
        <p:nvPicPr>
          <p:cNvPr id="6" name="图片 5">
            <a:extLst>
              <a:ext uri="{FF2B5EF4-FFF2-40B4-BE49-F238E27FC236}">
                <a16:creationId xmlns:a16="http://schemas.microsoft.com/office/drawing/2014/main" id="{A9AE3626-583F-455A-929A-DD74A73CC0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8791" y="1007259"/>
            <a:ext cx="3469283" cy="4876800"/>
          </a:xfrm>
          <a:prstGeom prst="rect">
            <a:avLst/>
          </a:prstGeom>
        </p:spPr>
      </p:pic>
      <p:sp>
        <p:nvSpPr>
          <p:cNvPr id="8" name="矩形 7">
            <a:extLst>
              <a:ext uri="{FF2B5EF4-FFF2-40B4-BE49-F238E27FC236}">
                <a16:creationId xmlns:a16="http://schemas.microsoft.com/office/drawing/2014/main" id="{A104F0B6-72E7-48AC-94B6-BEE5F6D3029B}"/>
              </a:ext>
            </a:extLst>
          </p:cNvPr>
          <p:cNvSpPr/>
          <p:nvPr/>
        </p:nvSpPr>
        <p:spPr>
          <a:xfrm>
            <a:off x="8153400" y="5518982"/>
            <a:ext cx="2492990" cy="369332"/>
          </a:xfrm>
          <a:prstGeom prst="rect">
            <a:avLst/>
          </a:prstGeom>
        </p:spPr>
        <p:txBody>
          <a:bodyPr wrap="none">
            <a:spAutoFit/>
          </a:bodyPr>
          <a:lstStyle/>
          <a:p>
            <a:r>
              <a:rPr lang="zh-CN" altLang="en-US" dirty="0">
                <a:solidFill>
                  <a:srgbClr val="FF0000"/>
                </a:solidFill>
              </a:rPr>
              <a:t>微信群请修改真实姓名</a:t>
            </a:r>
            <a:endParaRPr lang="en-US" altLang="zh-CN" dirty="0">
              <a:solidFill>
                <a:srgbClr val="FF0000"/>
              </a:solidFill>
            </a:endParaRPr>
          </a:p>
        </p:txBody>
      </p:sp>
    </p:spTree>
    <p:extLst>
      <p:ext uri="{BB962C8B-B14F-4D97-AF65-F5344CB8AC3E}">
        <p14:creationId xmlns:p14="http://schemas.microsoft.com/office/powerpoint/2010/main" val="1702606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7E3DF-FFCB-4E26-B70A-0F2E10346B7D}"/>
              </a:ext>
            </a:extLst>
          </p:cNvPr>
          <p:cNvSpPr>
            <a:spLocks noGrp="1"/>
          </p:cNvSpPr>
          <p:nvPr>
            <p:ph type="title"/>
          </p:nvPr>
        </p:nvSpPr>
        <p:spPr/>
        <p:txBody>
          <a:bodyPr/>
          <a:lstStyle/>
          <a:p>
            <a:r>
              <a:rPr lang="zh-CN" altLang="en-US" dirty="0"/>
              <a:t>计算机网络的历史</a:t>
            </a:r>
          </a:p>
        </p:txBody>
      </p:sp>
      <p:sp>
        <p:nvSpPr>
          <p:cNvPr id="3" name="内容占位符 2">
            <a:extLst>
              <a:ext uri="{FF2B5EF4-FFF2-40B4-BE49-F238E27FC236}">
                <a16:creationId xmlns:a16="http://schemas.microsoft.com/office/drawing/2014/main" id="{630836E6-3D99-4A56-B35D-A7BD5EDB0D8E}"/>
              </a:ext>
            </a:extLst>
          </p:cNvPr>
          <p:cNvSpPr>
            <a:spLocks noGrp="1"/>
          </p:cNvSpPr>
          <p:nvPr>
            <p:ph idx="1"/>
          </p:nvPr>
        </p:nvSpPr>
        <p:spPr/>
        <p:txBody>
          <a:bodyPr/>
          <a:lstStyle/>
          <a:p>
            <a:r>
              <a:rPr lang="zh-CN" altLang="en-US" dirty="0"/>
              <a:t>“罗马不是一天建成的”</a:t>
            </a:r>
            <a:endParaRPr lang="en-US" altLang="zh-CN" dirty="0"/>
          </a:p>
          <a:p>
            <a:endParaRPr lang="en-US" altLang="zh-CN" dirty="0"/>
          </a:p>
          <a:p>
            <a:r>
              <a:rPr lang="zh-CN" altLang="en-US" dirty="0"/>
              <a:t>计算机网络的发展经历了若干阶段</a:t>
            </a:r>
            <a:endParaRPr lang="en-US" altLang="zh-CN" dirty="0"/>
          </a:p>
          <a:p>
            <a:pPr lvl="1"/>
            <a:r>
              <a:rPr lang="en-US" altLang="zh-CN" dirty="0"/>
              <a:t>60</a:t>
            </a:r>
            <a:r>
              <a:rPr lang="zh-CN" altLang="en-US" dirty="0"/>
              <a:t>年代：早期网络技术，</a:t>
            </a:r>
            <a:r>
              <a:rPr lang="en-US" altLang="zh-CN" dirty="0"/>
              <a:t>1969</a:t>
            </a:r>
            <a:r>
              <a:rPr lang="zh-CN" altLang="en-US" dirty="0"/>
              <a:t>年</a:t>
            </a:r>
            <a:r>
              <a:rPr lang="en-US" altLang="zh-CN" dirty="0"/>
              <a:t>ARPNET</a:t>
            </a:r>
            <a:r>
              <a:rPr lang="zh-CN" altLang="en-US" dirty="0"/>
              <a:t>诞生</a:t>
            </a:r>
            <a:endParaRPr lang="en-US" altLang="zh-CN" dirty="0"/>
          </a:p>
          <a:p>
            <a:pPr lvl="1"/>
            <a:r>
              <a:rPr lang="en-US" altLang="zh-CN" dirty="0"/>
              <a:t>70</a:t>
            </a:r>
            <a:r>
              <a:rPr lang="zh-CN" altLang="en-US" dirty="0"/>
              <a:t>年代：网络互联技术，将各个小网络互相连接</a:t>
            </a:r>
            <a:endParaRPr lang="en-US" altLang="zh-CN" dirty="0"/>
          </a:p>
          <a:p>
            <a:pPr lvl="1"/>
            <a:r>
              <a:rPr lang="en-US" altLang="zh-CN" dirty="0"/>
              <a:t>80</a:t>
            </a:r>
            <a:r>
              <a:rPr lang="zh-CN" altLang="en-US" dirty="0"/>
              <a:t>年代：</a:t>
            </a:r>
            <a:r>
              <a:rPr lang="en-US" altLang="zh-CN" dirty="0"/>
              <a:t>TCP/IP</a:t>
            </a:r>
            <a:r>
              <a:rPr lang="zh-CN" altLang="en-US" dirty="0"/>
              <a:t>成为标准</a:t>
            </a:r>
            <a:endParaRPr lang="en-US" altLang="zh-CN" dirty="0"/>
          </a:p>
          <a:p>
            <a:pPr lvl="1"/>
            <a:r>
              <a:rPr lang="en-US" altLang="zh-CN" dirty="0"/>
              <a:t>90</a:t>
            </a:r>
            <a:r>
              <a:rPr lang="zh-CN" altLang="en-US" dirty="0"/>
              <a:t>年代：</a:t>
            </a:r>
            <a:r>
              <a:rPr lang="en-US" altLang="zh-CN" dirty="0"/>
              <a:t>WWW</a:t>
            </a:r>
            <a:r>
              <a:rPr lang="zh-CN" altLang="en-US" dirty="0"/>
              <a:t>，开始爆炸式增长</a:t>
            </a:r>
            <a:endParaRPr lang="en-US" altLang="zh-CN" dirty="0"/>
          </a:p>
          <a:p>
            <a:pPr lvl="1"/>
            <a:r>
              <a:rPr lang="en-US" altLang="zh-CN" dirty="0"/>
              <a:t>21</a:t>
            </a:r>
            <a:r>
              <a:rPr lang="zh-CN" altLang="en-US" dirty="0"/>
              <a:t>世纪：移动互联网、数据中心网络</a:t>
            </a:r>
            <a:endParaRPr lang="en-US" altLang="zh-CN" dirty="0"/>
          </a:p>
        </p:txBody>
      </p:sp>
      <p:sp>
        <p:nvSpPr>
          <p:cNvPr id="4" name="灯片编号占位符 3">
            <a:extLst>
              <a:ext uri="{FF2B5EF4-FFF2-40B4-BE49-F238E27FC236}">
                <a16:creationId xmlns:a16="http://schemas.microsoft.com/office/drawing/2014/main" id="{DF5CD6B8-9536-41B1-8528-31DF352994F7}"/>
              </a:ext>
            </a:extLst>
          </p:cNvPr>
          <p:cNvSpPr>
            <a:spLocks noGrp="1"/>
          </p:cNvSpPr>
          <p:nvPr>
            <p:ph type="sldNum" sz="quarter" idx="11"/>
          </p:nvPr>
        </p:nvSpPr>
        <p:spPr/>
        <p:txBody>
          <a:bodyPr/>
          <a:lstStyle/>
          <a:p>
            <a:pPr>
              <a:defRPr/>
            </a:pPr>
            <a:fld id="{3FFE790D-BCFB-4008-9260-CA63AEE325FD}" type="slidenum">
              <a:rPr lang="en-US" smtClean="0"/>
              <a:pPr>
                <a:defRPr/>
              </a:pPr>
              <a:t>20</a:t>
            </a:fld>
            <a:endParaRPr lang="en-US" dirty="0"/>
          </a:p>
        </p:txBody>
      </p:sp>
      <p:sp>
        <p:nvSpPr>
          <p:cNvPr id="5" name="右大括号 4">
            <a:extLst>
              <a:ext uri="{FF2B5EF4-FFF2-40B4-BE49-F238E27FC236}">
                <a16:creationId xmlns:a16="http://schemas.microsoft.com/office/drawing/2014/main" id="{E1D672C3-7EB4-452F-BB39-E25DB29A2045}"/>
              </a:ext>
            </a:extLst>
          </p:cNvPr>
          <p:cNvSpPr/>
          <p:nvPr/>
        </p:nvSpPr>
        <p:spPr bwMode="auto">
          <a:xfrm>
            <a:off x="6248400" y="2935164"/>
            <a:ext cx="228600" cy="801565"/>
          </a:xfrm>
          <a:prstGeom prst="rightBrac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6" name="右大括号 5">
            <a:extLst>
              <a:ext uri="{FF2B5EF4-FFF2-40B4-BE49-F238E27FC236}">
                <a16:creationId xmlns:a16="http://schemas.microsoft.com/office/drawing/2014/main" id="{AE79B731-226D-4867-978F-43E5E7340F27}"/>
              </a:ext>
            </a:extLst>
          </p:cNvPr>
          <p:cNvSpPr/>
          <p:nvPr/>
        </p:nvSpPr>
        <p:spPr bwMode="auto">
          <a:xfrm>
            <a:off x="6248400" y="3962400"/>
            <a:ext cx="228600" cy="572964"/>
          </a:xfrm>
          <a:prstGeom prst="rightBrac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7" name="矩形 6">
            <a:extLst>
              <a:ext uri="{FF2B5EF4-FFF2-40B4-BE49-F238E27FC236}">
                <a16:creationId xmlns:a16="http://schemas.microsoft.com/office/drawing/2014/main" id="{5F366A92-F208-48D7-9E18-60A1780F9DD2}"/>
              </a:ext>
            </a:extLst>
          </p:cNvPr>
          <p:cNvSpPr/>
          <p:nvPr/>
        </p:nvSpPr>
        <p:spPr>
          <a:xfrm>
            <a:off x="6629400" y="3151280"/>
            <a:ext cx="1338828" cy="369332"/>
          </a:xfrm>
          <a:prstGeom prst="rect">
            <a:avLst/>
          </a:prstGeom>
        </p:spPr>
        <p:txBody>
          <a:bodyPr wrap="none">
            <a:spAutoFit/>
          </a:bodyPr>
          <a:lstStyle/>
          <a:p>
            <a:pPr algn="ctr"/>
            <a:r>
              <a:rPr lang="zh-CN" altLang="en-US" dirty="0"/>
              <a:t>早期互联网</a:t>
            </a:r>
          </a:p>
        </p:txBody>
      </p:sp>
      <p:sp>
        <p:nvSpPr>
          <p:cNvPr id="8" name="矩形 7">
            <a:extLst>
              <a:ext uri="{FF2B5EF4-FFF2-40B4-BE49-F238E27FC236}">
                <a16:creationId xmlns:a16="http://schemas.microsoft.com/office/drawing/2014/main" id="{39FC0827-6C68-4409-9165-2C0067986AD2}"/>
              </a:ext>
            </a:extLst>
          </p:cNvPr>
          <p:cNvSpPr/>
          <p:nvPr/>
        </p:nvSpPr>
        <p:spPr>
          <a:xfrm>
            <a:off x="6629401" y="4064216"/>
            <a:ext cx="1338828" cy="369332"/>
          </a:xfrm>
          <a:prstGeom prst="rect">
            <a:avLst/>
          </a:prstGeom>
        </p:spPr>
        <p:txBody>
          <a:bodyPr wrap="none">
            <a:spAutoFit/>
          </a:bodyPr>
          <a:lstStyle/>
          <a:p>
            <a:pPr algn="ctr"/>
            <a:r>
              <a:rPr lang="zh-CN" altLang="en-US" dirty="0"/>
              <a:t>当今互联网</a:t>
            </a:r>
          </a:p>
        </p:txBody>
      </p:sp>
    </p:spTree>
    <p:extLst>
      <p:ext uri="{BB962C8B-B14F-4D97-AF65-F5344CB8AC3E}">
        <p14:creationId xmlns:p14="http://schemas.microsoft.com/office/powerpoint/2010/main" val="1176323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E022A-336C-402C-8018-08F50ABDF34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早期发展</a:t>
            </a:r>
            <a:endParaRPr lang="zh-CN" altLang="en-US" dirty="0"/>
          </a:p>
        </p:txBody>
      </p:sp>
      <p:sp>
        <p:nvSpPr>
          <p:cNvPr id="29" name="灯片编号占位符 28">
            <a:extLst>
              <a:ext uri="{FF2B5EF4-FFF2-40B4-BE49-F238E27FC236}">
                <a16:creationId xmlns:a16="http://schemas.microsoft.com/office/drawing/2014/main" id="{329527F8-767D-8B4F-8B6C-2EF0B60460EC}"/>
              </a:ext>
            </a:extLst>
          </p:cNvPr>
          <p:cNvSpPr>
            <a:spLocks noGrp="1"/>
          </p:cNvSpPr>
          <p:nvPr>
            <p:ph type="sldNum" sz="quarter" idx="4294967295"/>
          </p:nvPr>
        </p:nvSpPr>
        <p:spPr/>
        <p:txBody>
          <a:bodyPr/>
          <a:lstStyle/>
          <a:p>
            <a:fld id="{8D4D1E41-7A09-AB4A-A4E1-09765ADA2698}" type="slidenum">
              <a:rPr kumimoji="1" lang="zh-CN" altLang="en-US" smtClean="0"/>
              <a:t>21</a:t>
            </a:fld>
            <a:endParaRPr kumimoji="1" lang="zh-CN" altLang="en-US" dirty="0"/>
          </a:p>
        </p:txBody>
      </p:sp>
      <p:sp>
        <p:nvSpPr>
          <p:cNvPr id="5" name="矩形 4">
            <a:extLst>
              <a:ext uri="{FF2B5EF4-FFF2-40B4-BE49-F238E27FC236}">
                <a16:creationId xmlns:a16="http://schemas.microsoft.com/office/drawing/2014/main" id="{071634E4-A4F7-4321-B595-3F6DEC8A1EBC}"/>
              </a:ext>
            </a:extLst>
          </p:cNvPr>
          <p:cNvSpPr/>
          <p:nvPr/>
        </p:nvSpPr>
        <p:spPr>
          <a:xfrm>
            <a:off x="7779446" y="4888544"/>
            <a:ext cx="1809183" cy="998673"/>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6" name="矩形 5">
            <a:extLst>
              <a:ext uri="{FF2B5EF4-FFF2-40B4-BE49-F238E27FC236}">
                <a16:creationId xmlns:a16="http://schemas.microsoft.com/office/drawing/2014/main" id="{5FA81E56-8FEF-421C-8359-35793E52CD04}"/>
              </a:ext>
            </a:extLst>
          </p:cNvPr>
          <p:cNvSpPr/>
          <p:nvPr/>
        </p:nvSpPr>
        <p:spPr>
          <a:xfrm>
            <a:off x="5232113" y="4888544"/>
            <a:ext cx="2449094" cy="994968"/>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7" name="矩形 6">
            <a:extLst>
              <a:ext uri="{FF2B5EF4-FFF2-40B4-BE49-F238E27FC236}">
                <a16:creationId xmlns:a16="http://schemas.microsoft.com/office/drawing/2014/main" id="{F79A37EC-5640-498E-949C-0DEF486D081A}"/>
              </a:ext>
            </a:extLst>
          </p:cNvPr>
          <p:cNvSpPr/>
          <p:nvPr/>
        </p:nvSpPr>
        <p:spPr>
          <a:xfrm>
            <a:off x="2575269" y="4888544"/>
            <a:ext cx="2138099" cy="98176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8" name="矩形 7">
            <a:extLst>
              <a:ext uri="{FF2B5EF4-FFF2-40B4-BE49-F238E27FC236}">
                <a16:creationId xmlns:a16="http://schemas.microsoft.com/office/drawing/2014/main" id="{93AAE272-EEA8-4696-B375-988F70170B1F}"/>
              </a:ext>
            </a:extLst>
          </p:cNvPr>
          <p:cNvSpPr/>
          <p:nvPr/>
        </p:nvSpPr>
        <p:spPr>
          <a:xfrm>
            <a:off x="258149" y="4888544"/>
            <a:ext cx="2129957" cy="98176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cxnSp>
        <p:nvCxnSpPr>
          <p:cNvPr id="10" name="直接箭头连接符 9">
            <a:extLst>
              <a:ext uri="{FF2B5EF4-FFF2-40B4-BE49-F238E27FC236}">
                <a16:creationId xmlns:a16="http://schemas.microsoft.com/office/drawing/2014/main" id="{3AB60EA2-7F8B-4117-A7D0-B6A77CEF2DCE}"/>
              </a:ext>
            </a:extLst>
          </p:cNvPr>
          <p:cNvCxnSpPr>
            <a:cxnSpLocks/>
          </p:cNvCxnSpPr>
          <p:nvPr/>
        </p:nvCxnSpPr>
        <p:spPr>
          <a:xfrm flipV="1">
            <a:off x="486377" y="4726334"/>
            <a:ext cx="10644187" cy="21155"/>
          </a:xfrm>
          <a:prstGeom prst="straightConnector1">
            <a:avLst/>
          </a:prstGeom>
          <a:ln w="38100">
            <a:solidFill>
              <a:srgbClr val="5B307E"/>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CC72F6D-16F4-41B5-B6DD-9D711411EC4D}"/>
              </a:ext>
            </a:extLst>
          </p:cNvPr>
          <p:cNvSpPr txBox="1"/>
          <p:nvPr/>
        </p:nvSpPr>
        <p:spPr>
          <a:xfrm>
            <a:off x="611525" y="4939192"/>
            <a:ext cx="1753337"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1957</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月</a:t>
            </a:r>
            <a:endParaRPr lang="zh-CN" altLang="en-US" dirty="0">
              <a:latin typeface="微软雅黑" panose="020B0503020204020204" pitchFamily="34" charset="-122"/>
              <a:ea typeface="微软雅黑" panose="020B0503020204020204" pitchFamily="34" charset="-122"/>
            </a:endParaRPr>
          </a:p>
        </p:txBody>
      </p:sp>
      <p:sp>
        <p:nvSpPr>
          <p:cNvPr id="13" name="等腰三角形 12">
            <a:extLst>
              <a:ext uri="{FF2B5EF4-FFF2-40B4-BE49-F238E27FC236}">
                <a16:creationId xmlns:a16="http://schemas.microsoft.com/office/drawing/2014/main" id="{E199EE69-A7C9-4E29-8248-9E5D4C745C30}"/>
              </a:ext>
            </a:extLst>
          </p:cNvPr>
          <p:cNvSpPr/>
          <p:nvPr/>
        </p:nvSpPr>
        <p:spPr>
          <a:xfrm>
            <a:off x="1200751" y="4611902"/>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FAB9FD7C-2B82-40B6-8AE8-82B761CEF2F2}"/>
              </a:ext>
            </a:extLst>
          </p:cNvPr>
          <p:cNvSpPr txBox="1"/>
          <p:nvPr/>
        </p:nvSpPr>
        <p:spPr>
          <a:xfrm>
            <a:off x="196161" y="5271964"/>
            <a:ext cx="2237780" cy="646331"/>
          </a:xfrm>
          <a:prstGeom prst="rect">
            <a:avLst/>
          </a:prstGeom>
          <a:noFill/>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苏联发射成功</a:t>
            </a:r>
            <a:br>
              <a:rPr lang="en-US" altLang="zh-CN" sz="1800" dirty="0">
                <a:latin typeface="微软雅黑" panose="020B0503020204020204" pitchFamily="34" charset="-122"/>
                <a:ea typeface="微软雅黑" panose="020B0503020204020204" pitchFamily="34" charset="-122"/>
              </a:rPr>
            </a:br>
            <a:r>
              <a:rPr lang="zh-CN" altLang="en-US" sz="1800" dirty="0">
                <a:latin typeface="微软雅黑" panose="020B0503020204020204" pitchFamily="34" charset="-122"/>
                <a:ea typeface="微软雅黑" panose="020B0503020204020204" pitchFamily="34" charset="-122"/>
              </a:rPr>
              <a:t>第一颗人造卫星</a:t>
            </a:r>
          </a:p>
        </p:txBody>
      </p:sp>
      <p:sp>
        <p:nvSpPr>
          <p:cNvPr id="15" name="文本框 14">
            <a:extLst>
              <a:ext uri="{FF2B5EF4-FFF2-40B4-BE49-F238E27FC236}">
                <a16:creationId xmlns:a16="http://schemas.microsoft.com/office/drawing/2014/main" id="{4B4C3087-40EB-40F1-9604-EDF029278CF7}"/>
              </a:ext>
            </a:extLst>
          </p:cNvPr>
          <p:cNvSpPr txBox="1"/>
          <p:nvPr/>
        </p:nvSpPr>
        <p:spPr>
          <a:xfrm>
            <a:off x="563840" y="4117197"/>
            <a:ext cx="1873449"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斯普特尼克</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号</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A1AA1943-DA52-434E-9797-0CF6BC641548}"/>
              </a:ext>
            </a:extLst>
          </p:cNvPr>
          <p:cNvSpPr txBox="1"/>
          <p:nvPr/>
        </p:nvSpPr>
        <p:spPr>
          <a:xfrm>
            <a:off x="2460074" y="5271964"/>
            <a:ext cx="2381860"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美国成立</a:t>
            </a:r>
            <a:r>
              <a:rPr lang="zh-CN" altLang="en-US" b="0" i="0" dirty="0">
                <a:effectLst/>
                <a:latin typeface="微软雅黑" panose="020B0503020204020204" pitchFamily="34" charset="-122"/>
                <a:ea typeface="微软雅黑" panose="020B0503020204020204" pitchFamily="34" charset="-122"/>
              </a:rPr>
              <a:t>国防高级研究计划局（</a:t>
            </a:r>
            <a:r>
              <a:rPr lang="en-US" altLang="zh-CN" b="1" i="0" dirty="0">
                <a:effectLst/>
                <a:latin typeface="微软雅黑" panose="020B0503020204020204" pitchFamily="34" charset="-122"/>
                <a:ea typeface="微软雅黑" panose="020B0503020204020204" pitchFamily="34" charset="-122"/>
              </a:rPr>
              <a:t>ARPA</a:t>
            </a:r>
            <a:r>
              <a:rPr lang="zh-CN" altLang="en-US" b="1" i="0" dirty="0">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7" name="等腰三角形 16">
            <a:extLst>
              <a:ext uri="{FF2B5EF4-FFF2-40B4-BE49-F238E27FC236}">
                <a16:creationId xmlns:a16="http://schemas.microsoft.com/office/drawing/2014/main" id="{61F7312C-06E0-4A4A-B2D3-B76AFDE48F97}"/>
              </a:ext>
            </a:extLst>
          </p:cNvPr>
          <p:cNvSpPr/>
          <p:nvPr/>
        </p:nvSpPr>
        <p:spPr>
          <a:xfrm>
            <a:off x="3439185" y="4611902"/>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A681CFB9-11CF-4DF4-978E-7F35186A3143}"/>
              </a:ext>
            </a:extLst>
          </p:cNvPr>
          <p:cNvSpPr txBox="1"/>
          <p:nvPr/>
        </p:nvSpPr>
        <p:spPr>
          <a:xfrm>
            <a:off x="2574671" y="4910619"/>
            <a:ext cx="2138698" cy="369332"/>
          </a:xfrm>
          <a:prstGeom prst="rect">
            <a:avLst/>
          </a:prstGeom>
          <a:noFill/>
        </p:spPr>
        <p:txBody>
          <a:bodyPr wrap="square">
            <a:spAutoFit/>
          </a:bodyPr>
          <a:lstStyle/>
          <a:p>
            <a:pPr algn="ctr"/>
            <a:r>
              <a:rPr lang="en-US" altLang="zh-CN" b="0" i="0" dirty="0">
                <a:solidFill>
                  <a:srgbClr val="202124"/>
                </a:solidFill>
                <a:effectLst/>
                <a:latin typeface="微软雅黑" panose="020B0503020204020204" pitchFamily="34" charset="-122"/>
                <a:ea typeface="微软雅黑" panose="020B0503020204020204" pitchFamily="34" charset="-122"/>
              </a:rPr>
              <a:t>1958</a:t>
            </a:r>
            <a:r>
              <a:rPr lang="zh-CN" altLang="en-US" b="0" i="0" dirty="0">
                <a:solidFill>
                  <a:srgbClr val="202124"/>
                </a:solidFill>
                <a:effectLst/>
                <a:latin typeface="微软雅黑" panose="020B0503020204020204" pitchFamily="34" charset="-122"/>
                <a:ea typeface="微软雅黑" panose="020B0503020204020204" pitchFamily="34" charset="-122"/>
              </a:rPr>
              <a:t>年</a:t>
            </a:r>
            <a:r>
              <a:rPr lang="en-US" altLang="zh-CN" b="0" i="0" dirty="0">
                <a:solidFill>
                  <a:srgbClr val="202124"/>
                </a:solidFill>
                <a:effectLst/>
                <a:latin typeface="微软雅黑" panose="020B0503020204020204" pitchFamily="34" charset="-122"/>
                <a:ea typeface="微软雅黑" panose="020B0503020204020204" pitchFamily="34" charset="-122"/>
              </a:rPr>
              <a:t>2</a:t>
            </a:r>
            <a:r>
              <a:rPr lang="zh-CN" altLang="en-US" b="0" i="0" dirty="0">
                <a:solidFill>
                  <a:srgbClr val="202124"/>
                </a:solidFill>
                <a:effectLst/>
                <a:latin typeface="微软雅黑" panose="020B0503020204020204" pitchFamily="34" charset="-122"/>
                <a:ea typeface="微软雅黑" panose="020B0503020204020204" pitchFamily="34" charset="-122"/>
              </a:rPr>
              <a:t>月</a:t>
            </a:r>
            <a:endParaRPr lang="zh-CN" altLang="en-US"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F050C4AF-DDF6-4B6A-BF72-53074AB8D77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88778" y="2847584"/>
            <a:ext cx="2153155" cy="1300225"/>
          </a:xfrm>
          <a:prstGeom prst="rect">
            <a:avLst/>
          </a:prstGeom>
        </p:spPr>
      </p:pic>
      <p:sp>
        <p:nvSpPr>
          <p:cNvPr id="20" name="文本框 19">
            <a:extLst>
              <a:ext uri="{FF2B5EF4-FFF2-40B4-BE49-F238E27FC236}">
                <a16:creationId xmlns:a16="http://schemas.microsoft.com/office/drawing/2014/main" id="{EC86DA52-0677-4874-BEDE-4CA79B3E32C4}"/>
              </a:ext>
            </a:extLst>
          </p:cNvPr>
          <p:cNvSpPr txBox="1"/>
          <p:nvPr/>
        </p:nvSpPr>
        <p:spPr>
          <a:xfrm>
            <a:off x="2688778" y="4132374"/>
            <a:ext cx="2390539" cy="369332"/>
          </a:xfrm>
          <a:prstGeom prst="rect">
            <a:avLst/>
          </a:prstGeom>
          <a:noFill/>
        </p:spPr>
        <p:txBody>
          <a:bodyPr wrap="square">
            <a:spAutoFit/>
          </a:bodyPr>
          <a:lstStyle/>
          <a:p>
            <a:r>
              <a:rPr lang="zh-CN" altLang="en-US" b="0" i="0" dirty="0">
                <a:solidFill>
                  <a:srgbClr val="C00000"/>
                </a:solidFill>
                <a:effectLst/>
                <a:latin typeface="微软雅黑" panose="020B0503020204020204" pitchFamily="34" charset="-122"/>
                <a:ea typeface="微软雅黑" panose="020B0503020204020204" pitchFamily="34" charset="-122"/>
              </a:rPr>
              <a:t>国防高级研究计划局</a:t>
            </a:r>
            <a:endParaRPr lang="zh-CN" altLang="en-US" dirty="0">
              <a:solidFill>
                <a:srgbClr val="C00000"/>
              </a:solidFill>
            </a:endParaRPr>
          </a:p>
        </p:txBody>
      </p:sp>
      <p:sp>
        <p:nvSpPr>
          <p:cNvPr id="21" name="等腰三角形 20">
            <a:extLst>
              <a:ext uri="{FF2B5EF4-FFF2-40B4-BE49-F238E27FC236}">
                <a16:creationId xmlns:a16="http://schemas.microsoft.com/office/drawing/2014/main" id="{DB8061A9-FF62-4592-A085-8098FF554C74}"/>
              </a:ext>
            </a:extLst>
          </p:cNvPr>
          <p:cNvSpPr/>
          <p:nvPr/>
        </p:nvSpPr>
        <p:spPr>
          <a:xfrm>
            <a:off x="6362103" y="4611902"/>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06CFF336-A878-44F3-B2B4-60CCC2474D3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15499"/>
          <a:stretch/>
        </p:blipFill>
        <p:spPr>
          <a:xfrm>
            <a:off x="5113843" y="3370101"/>
            <a:ext cx="2553543" cy="746177"/>
          </a:xfrm>
          <a:prstGeom prst="rect">
            <a:avLst/>
          </a:prstGeom>
          <a:ln>
            <a:solidFill>
              <a:schemeClr val="bg1">
                <a:lumMod val="75000"/>
              </a:schemeClr>
            </a:solidFill>
          </a:ln>
        </p:spPr>
      </p:pic>
      <p:sp>
        <p:nvSpPr>
          <p:cNvPr id="23" name="文本框 22">
            <a:extLst>
              <a:ext uri="{FF2B5EF4-FFF2-40B4-BE49-F238E27FC236}">
                <a16:creationId xmlns:a16="http://schemas.microsoft.com/office/drawing/2014/main" id="{D2D52160-C7E3-4A3A-A6F4-8417FFB87189}"/>
              </a:ext>
            </a:extLst>
          </p:cNvPr>
          <p:cNvSpPr txBox="1"/>
          <p:nvPr/>
        </p:nvSpPr>
        <p:spPr>
          <a:xfrm>
            <a:off x="5248263" y="4148581"/>
            <a:ext cx="2390539" cy="369332"/>
          </a:xfrm>
          <a:prstGeom prst="rect">
            <a:avLst/>
          </a:prstGeom>
          <a:noFill/>
        </p:spPr>
        <p:txBody>
          <a:bodyPr wrap="square">
            <a:spAutoFit/>
          </a:bodyPr>
          <a:lstStyle/>
          <a:p>
            <a:pPr algn="ctr"/>
            <a:r>
              <a:rPr lang="en-US" altLang="zh-CN" b="0" i="0" dirty="0">
                <a:solidFill>
                  <a:srgbClr val="C00000"/>
                </a:solidFill>
                <a:effectLst/>
                <a:latin typeface="微软雅黑" panose="020B0503020204020204" pitchFamily="34" charset="-122"/>
                <a:ea typeface="微软雅黑" panose="020B0503020204020204" pitchFamily="34" charset="-122"/>
              </a:rPr>
              <a:t>ARPANET</a:t>
            </a:r>
            <a:r>
              <a:rPr lang="zh-CN" altLang="en-US" b="0" i="0" dirty="0">
                <a:solidFill>
                  <a:srgbClr val="C00000"/>
                </a:solidFill>
                <a:effectLst/>
                <a:latin typeface="微软雅黑" panose="020B0503020204020204" pitchFamily="34" charset="-122"/>
                <a:ea typeface="微软雅黑" panose="020B0503020204020204" pitchFamily="34" charset="-122"/>
              </a:rPr>
              <a:t>诞生</a:t>
            </a:r>
            <a:endParaRPr lang="zh-CN" altLang="en-US" dirty="0">
              <a:solidFill>
                <a:srgbClr val="C00000"/>
              </a:solidFill>
            </a:endParaRPr>
          </a:p>
        </p:txBody>
      </p:sp>
      <p:sp>
        <p:nvSpPr>
          <p:cNvPr id="24" name="文本框 23">
            <a:extLst>
              <a:ext uri="{FF2B5EF4-FFF2-40B4-BE49-F238E27FC236}">
                <a16:creationId xmlns:a16="http://schemas.microsoft.com/office/drawing/2014/main" id="{5EEE117D-470C-4F53-91AA-6FEF36BFA916}"/>
              </a:ext>
            </a:extLst>
          </p:cNvPr>
          <p:cNvSpPr txBox="1"/>
          <p:nvPr/>
        </p:nvSpPr>
        <p:spPr>
          <a:xfrm>
            <a:off x="5830848" y="4912922"/>
            <a:ext cx="1484945" cy="369332"/>
          </a:xfrm>
          <a:prstGeom prst="rect">
            <a:avLst/>
          </a:prstGeom>
          <a:noFill/>
        </p:spPr>
        <p:txBody>
          <a:bodyPr wrap="square">
            <a:spAutoFit/>
          </a:bodyPr>
          <a:lstStyle/>
          <a:p>
            <a:r>
              <a:rPr lang="en-US" altLang="zh-CN" b="0" i="0" dirty="0">
                <a:solidFill>
                  <a:srgbClr val="202124"/>
                </a:solidFill>
                <a:effectLst/>
                <a:latin typeface="微软雅黑" panose="020B0503020204020204" pitchFamily="34" charset="-122"/>
                <a:ea typeface="微软雅黑" panose="020B0503020204020204" pitchFamily="34" charset="-122"/>
              </a:rPr>
              <a:t>1969</a:t>
            </a:r>
            <a:r>
              <a:rPr lang="zh-CN" altLang="en-US" b="0" i="0" dirty="0">
                <a:solidFill>
                  <a:srgbClr val="202124"/>
                </a:solidFill>
                <a:effectLst/>
                <a:latin typeface="微软雅黑" panose="020B0503020204020204" pitchFamily="34" charset="-122"/>
                <a:ea typeface="微软雅黑" panose="020B0503020204020204" pitchFamily="34" charset="-122"/>
              </a:rPr>
              <a:t>年</a:t>
            </a:r>
            <a:r>
              <a:rPr lang="en-US" altLang="zh-CN" b="0" i="0" dirty="0">
                <a:solidFill>
                  <a:srgbClr val="202124"/>
                </a:solidFill>
                <a:effectLst/>
                <a:latin typeface="微软雅黑" panose="020B0503020204020204" pitchFamily="34" charset="-122"/>
                <a:ea typeface="微软雅黑" panose="020B0503020204020204" pitchFamily="34" charset="-122"/>
              </a:rPr>
              <a:t>8</a:t>
            </a:r>
            <a:r>
              <a:rPr lang="zh-CN" altLang="en-US" b="0" i="0" dirty="0">
                <a:solidFill>
                  <a:srgbClr val="202124"/>
                </a:solidFill>
                <a:effectLst/>
                <a:latin typeface="微软雅黑" panose="020B0503020204020204" pitchFamily="34" charset="-122"/>
                <a:ea typeface="微软雅黑" panose="020B0503020204020204" pitchFamily="34" charset="-122"/>
              </a:rPr>
              <a:t>月</a:t>
            </a:r>
            <a:endParaRPr lang="zh-CN" altLang="en-US"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5B842DC3-BD8D-4326-B6F1-20E89BB88A8C}"/>
              </a:ext>
            </a:extLst>
          </p:cNvPr>
          <p:cNvSpPr txBox="1"/>
          <p:nvPr/>
        </p:nvSpPr>
        <p:spPr>
          <a:xfrm>
            <a:off x="5142607" y="5271283"/>
            <a:ext cx="2610567" cy="646331"/>
          </a:xfrm>
          <a:prstGeom prst="rect">
            <a:avLst/>
          </a:prstGeom>
          <a:noFill/>
        </p:spPr>
        <p:txBody>
          <a:bodyPr wrap="square" rtlCol="0">
            <a:spAutoFit/>
          </a:bodyPr>
          <a:lstStyle/>
          <a:p>
            <a:pPr algn="ctr"/>
            <a:r>
              <a:rPr lang="en-US" altLang="zh-CN" b="0" i="0" dirty="0">
                <a:effectLst/>
                <a:latin typeface="微软雅黑" panose="020B0503020204020204" pitchFamily="34" charset="-122"/>
                <a:ea typeface="微软雅黑" panose="020B0503020204020204" pitchFamily="34" charset="-122"/>
              </a:rPr>
              <a:t>ARPANET</a:t>
            </a:r>
            <a:r>
              <a:rPr lang="zh-CN" altLang="en-US" b="0" i="0" dirty="0">
                <a:effectLst/>
                <a:latin typeface="微软雅黑" panose="020B0503020204020204" pitchFamily="34" charset="-122"/>
                <a:ea typeface="微软雅黑" panose="020B0503020204020204" pitchFamily="34" charset="-122"/>
              </a:rPr>
              <a:t>诞生，</a:t>
            </a:r>
            <a:r>
              <a:rPr lang="zh-CN" altLang="en-US" b="0" i="0" dirty="0">
                <a:solidFill>
                  <a:srgbClr val="C00000"/>
                </a:solidFill>
                <a:effectLst/>
                <a:latin typeface="微软雅黑" panose="020B0503020204020204" pitchFamily="34" charset="-122"/>
                <a:ea typeface="微软雅黑" panose="020B0503020204020204" pitchFamily="34" charset="-122"/>
              </a:rPr>
              <a:t>创新地</a:t>
            </a:r>
            <a:r>
              <a:rPr lang="zh-CN" altLang="en-US" dirty="0">
                <a:solidFill>
                  <a:srgbClr val="C00000"/>
                </a:solidFill>
                <a:latin typeface="微软雅黑" panose="020B0503020204020204" pitchFamily="34" charset="-122"/>
                <a:ea typeface="微软雅黑" panose="020B0503020204020204" pitchFamily="34" charset="-122"/>
              </a:rPr>
              <a:t>采用了</a:t>
            </a:r>
            <a:r>
              <a:rPr lang="zh-CN" altLang="en-US" b="0" i="0" dirty="0">
                <a:solidFill>
                  <a:srgbClr val="C00000"/>
                </a:solidFill>
                <a:effectLst/>
                <a:latin typeface="微软雅黑" panose="020B0503020204020204" pitchFamily="34" charset="-122"/>
                <a:ea typeface="微软雅黑" panose="020B0503020204020204" pitchFamily="34" charset="-122"/>
              </a:rPr>
              <a:t>分组交换技术</a:t>
            </a:r>
            <a:endParaRPr lang="zh-CN" altLang="en-US" dirty="0"/>
          </a:p>
        </p:txBody>
      </p:sp>
      <p:sp>
        <p:nvSpPr>
          <p:cNvPr id="26" name="文本框 25">
            <a:extLst>
              <a:ext uri="{FF2B5EF4-FFF2-40B4-BE49-F238E27FC236}">
                <a16:creationId xmlns:a16="http://schemas.microsoft.com/office/drawing/2014/main" id="{AD2198FA-73F1-41D7-8FD3-0E17D20426EC}"/>
              </a:ext>
            </a:extLst>
          </p:cNvPr>
          <p:cNvSpPr txBox="1"/>
          <p:nvPr/>
        </p:nvSpPr>
        <p:spPr>
          <a:xfrm>
            <a:off x="5012919" y="2579748"/>
            <a:ext cx="2766527" cy="707886"/>
          </a:xfrm>
          <a:prstGeom prst="rect">
            <a:avLst/>
          </a:prstGeom>
          <a:noFill/>
        </p:spPr>
        <p:txBody>
          <a:bodyPr wrap="square">
            <a:spAutoFit/>
          </a:bodyPr>
          <a:lstStyle/>
          <a:p>
            <a:pPr algn="ctr"/>
            <a:r>
              <a:rPr lang="zh-CN" altLang="en-US" sz="2000" b="1" i="0" dirty="0">
                <a:solidFill>
                  <a:srgbClr val="202122"/>
                </a:solidFill>
                <a:effectLst/>
                <a:latin typeface="微软雅黑" panose="020B0503020204020204" pitchFamily="34" charset="-122"/>
                <a:ea typeface="微软雅黑" panose="020B0503020204020204" pitchFamily="34" charset="-122"/>
              </a:rPr>
              <a:t>四个节</a:t>
            </a:r>
            <a:r>
              <a:rPr lang="zh-CN" altLang="en-US" sz="2000" b="1" dirty="0">
                <a:solidFill>
                  <a:srgbClr val="202122"/>
                </a:solidFill>
                <a:latin typeface="微软雅黑" panose="020B0503020204020204" pitchFamily="34" charset="-122"/>
                <a:ea typeface="微软雅黑" panose="020B0503020204020204" pitchFamily="34" charset="-122"/>
              </a:rPr>
              <a:t>点</a:t>
            </a:r>
            <a:r>
              <a:rPr lang="en-US" altLang="zh-CN" sz="2000" b="0" i="0" dirty="0">
                <a:solidFill>
                  <a:srgbClr val="202122"/>
                </a:solidFill>
                <a:effectLst/>
                <a:latin typeface="Arial" panose="020B0604020202020204" pitchFamily="34" charset="0"/>
              </a:rPr>
              <a:t>UCLA</a:t>
            </a:r>
            <a:r>
              <a:rPr lang="en-US" altLang="zh-CN" sz="2000" dirty="0">
                <a:solidFill>
                  <a:srgbClr val="202122"/>
                </a:solidFill>
                <a:latin typeface="Arial" panose="020B0604020202020204" pitchFamily="34" charset="0"/>
              </a:rPr>
              <a:t>/</a:t>
            </a:r>
            <a:r>
              <a:rPr lang="en-US" altLang="zh-CN" sz="2000" b="0" i="0" dirty="0">
                <a:solidFill>
                  <a:srgbClr val="202122"/>
                </a:solidFill>
                <a:effectLst/>
                <a:latin typeface="Arial" panose="020B0604020202020204" pitchFamily="34" charset="0"/>
              </a:rPr>
              <a:t>SRI/UCSB/Utah</a:t>
            </a:r>
            <a:endParaRPr lang="zh-CN" altLang="en-US" sz="2000" dirty="0"/>
          </a:p>
        </p:txBody>
      </p:sp>
      <p:sp>
        <p:nvSpPr>
          <p:cNvPr id="27" name="文本框 26">
            <a:extLst>
              <a:ext uri="{FF2B5EF4-FFF2-40B4-BE49-F238E27FC236}">
                <a16:creationId xmlns:a16="http://schemas.microsoft.com/office/drawing/2014/main" id="{0E2A15E4-A74D-41AC-B4A7-9FFA137552AA}"/>
              </a:ext>
            </a:extLst>
          </p:cNvPr>
          <p:cNvSpPr txBox="1"/>
          <p:nvPr/>
        </p:nvSpPr>
        <p:spPr>
          <a:xfrm>
            <a:off x="7966010" y="4885112"/>
            <a:ext cx="1484945" cy="335756"/>
          </a:xfrm>
          <a:prstGeom prst="rect">
            <a:avLst/>
          </a:prstGeom>
          <a:noFill/>
        </p:spPr>
        <p:txBody>
          <a:bodyPr wrap="square">
            <a:spAutoFit/>
          </a:bodyPr>
          <a:lstStyle/>
          <a:p>
            <a:pPr algn="ctr"/>
            <a:r>
              <a:rPr lang="en-US" altLang="zh-CN" b="0" i="0" dirty="0">
                <a:solidFill>
                  <a:srgbClr val="202124"/>
                </a:solidFill>
                <a:effectLst/>
                <a:latin typeface="微软雅黑" panose="020B0503020204020204" pitchFamily="34" charset="-122"/>
                <a:ea typeface="微软雅黑" panose="020B0503020204020204" pitchFamily="34" charset="-122"/>
              </a:rPr>
              <a:t>1983</a:t>
            </a:r>
            <a:r>
              <a:rPr lang="zh-CN" altLang="en-US" b="0" i="0" dirty="0">
                <a:solidFill>
                  <a:srgbClr val="202124"/>
                </a:solidFill>
                <a:effectLst/>
                <a:latin typeface="微软雅黑" panose="020B0503020204020204" pitchFamily="34" charset="-122"/>
                <a:ea typeface="微软雅黑" panose="020B0503020204020204" pitchFamily="34" charset="-122"/>
              </a:rPr>
              <a:t>年</a:t>
            </a:r>
            <a:endParaRPr lang="zh-CN" altLang="en-US"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86047E3B-B898-47FC-A66E-CEA1E6B64785}"/>
              </a:ext>
            </a:extLst>
          </p:cNvPr>
          <p:cNvSpPr txBox="1"/>
          <p:nvPr/>
        </p:nvSpPr>
        <p:spPr>
          <a:xfrm>
            <a:off x="7748823" y="5267288"/>
            <a:ext cx="1919320"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ARPANET</a:t>
            </a:r>
            <a:r>
              <a:rPr lang="zh-CN" altLang="en-US" dirty="0">
                <a:latin typeface="微软雅黑" panose="020B0503020204020204" pitchFamily="34" charset="-122"/>
                <a:ea typeface="微软雅黑" panose="020B0503020204020204" pitchFamily="34" charset="-122"/>
              </a:rPr>
              <a:t>采用</a:t>
            </a:r>
            <a:r>
              <a:rPr lang="en-US" altLang="zh-CN" dirty="0">
                <a:latin typeface="微软雅黑" panose="020B0503020204020204" pitchFamily="34" charset="-122"/>
                <a:ea typeface="微软雅黑" panose="020B0503020204020204" pitchFamily="34" charset="-122"/>
              </a:rPr>
              <a:t>TCP/IP</a:t>
            </a:r>
            <a:endParaRPr lang="zh-CN" altLang="en-US"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4ABD8335-4AF5-42B6-A548-C805E180172E}"/>
              </a:ext>
            </a:extLst>
          </p:cNvPr>
          <p:cNvSpPr/>
          <p:nvPr/>
        </p:nvSpPr>
        <p:spPr>
          <a:xfrm>
            <a:off x="9717491" y="4888544"/>
            <a:ext cx="2046196" cy="102975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31" name="文本框 30">
            <a:extLst>
              <a:ext uri="{FF2B5EF4-FFF2-40B4-BE49-F238E27FC236}">
                <a16:creationId xmlns:a16="http://schemas.microsoft.com/office/drawing/2014/main" id="{FA0DA531-5F77-4417-B049-684CBD37FB85}"/>
              </a:ext>
            </a:extLst>
          </p:cNvPr>
          <p:cNvSpPr txBox="1"/>
          <p:nvPr/>
        </p:nvSpPr>
        <p:spPr>
          <a:xfrm>
            <a:off x="9904055" y="4855123"/>
            <a:ext cx="1484945" cy="369332"/>
          </a:xfrm>
          <a:prstGeom prst="rect">
            <a:avLst/>
          </a:prstGeom>
          <a:noFill/>
        </p:spPr>
        <p:txBody>
          <a:bodyPr wrap="square">
            <a:spAutoFit/>
          </a:bodyPr>
          <a:lstStyle/>
          <a:p>
            <a:pPr algn="ctr"/>
            <a:r>
              <a:rPr lang="en-US" altLang="zh-CN" b="0" i="0" dirty="0">
                <a:solidFill>
                  <a:srgbClr val="202124"/>
                </a:solidFill>
                <a:effectLst/>
                <a:latin typeface="微软雅黑" panose="020B0503020204020204" pitchFamily="34" charset="-122"/>
                <a:ea typeface="微软雅黑" panose="020B0503020204020204" pitchFamily="34" charset="-122"/>
              </a:rPr>
              <a:t>1990</a:t>
            </a:r>
            <a:r>
              <a:rPr lang="zh-CN" altLang="en-US" b="0" i="0" dirty="0">
                <a:solidFill>
                  <a:srgbClr val="202124"/>
                </a:solidFill>
                <a:effectLst/>
                <a:latin typeface="微软雅黑" panose="020B0503020204020204" pitchFamily="34" charset="-122"/>
                <a:ea typeface="微软雅黑" panose="020B0503020204020204" pitchFamily="34" charset="-122"/>
              </a:rPr>
              <a:t>年</a:t>
            </a: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0272FF0A-EB42-4141-B69B-9E57C3B4710C}"/>
              </a:ext>
            </a:extLst>
          </p:cNvPr>
          <p:cNvSpPr txBox="1"/>
          <p:nvPr/>
        </p:nvSpPr>
        <p:spPr>
          <a:xfrm>
            <a:off x="9686867" y="5254087"/>
            <a:ext cx="2138099"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ARPANET</a:t>
            </a:r>
            <a:r>
              <a:rPr lang="zh-CN" altLang="en-US" dirty="0">
                <a:latin typeface="微软雅黑" panose="020B0503020204020204" pitchFamily="34" charset="-122"/>
                <a:ea typeface="微软雅黑" panose="020B0503020204020204" pitchFamily="34" charset="-122"/>
              </a:rPr>
              <a:t>退役</a:t>
            </a:r>
            <a:br>
              <a:rPr lang="en-US" altLang="zh-CN" dirty="0">
                <a:latin typeface="微软雅黑" panose="020B0503020204020204" pitchFamily="34" charset="-122"/>
                <a:ea typeface="微软雅黑" panose="020B0503020204020204" pitchFamily="34" charset="-122"/>
              </a:rPr>
            </a:br>
            <a:r>
              <a:rPr lang="zh-CN" altLang="en-US" dirty="0">
                <a:solidFill>
                  <a:srgbClr val="C00000"/>
                </a:solidFill>
                <a:latin typeface="微软雅黑" panose="020B0503020204020204" pitchFamily="34" charset="-122"/>
                <a:ea typeface="微软雅黑" panose="020B0503020204020204" pitchFamily="34" charset="-122"/>
              </a:rPr>
              <a:t>移交基金委</a:t>
            </a:r>
            <a:r>
              <a:rPr lang="en-US" altLang="zh-CN" dirty="0">
                <a:solidFill>
                  <a:srgbClr val="C00000"/>
                </a:solidFill>
                <a:latin typeface="微软雅黑" panose="020B0503020204020204" pitchFamily="34" charset="-122"/>
                <a:ea typeface="微软雅黑" panose="020B0503020204020204" pitchFamily="34" charset="-122"/>
              </a:rPr>
              <a:t>NSF</a:t>
            </a:r>
          </a:p>
        </p:txBody>
      </p:sp>
      <p:sp>
        <p:nvSpPr>
          <p:cNvPr id="33" name="等腰三角形 32">
            <a:extLst>
              <a:ext uri="{FF2B5EF4-FFF2-40B4-BE49-F238E27FC236}">
                <a16:creationId xmlns:a16="http://schemas.microsoft.com/office/drawing/2014/main" id="{730BAEAE-AE84-4E58-BA41-0A7B4E4E89D2}"/>
              </a:ext>
            </a:extLst>
          </p:cNvPr>
          <p:cNvSpPr/>
          <p:nvPr/>
        </p:nvSpPr>
        <p:spPr>
          <a:xfrm>
            <a:off x="10495240" y="4611902"/>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7E8C16FE-D7CB-4A6B-8F8C-CA68AF4CDE65}"/>
              </a:ext>
            </a:extLst>
          </p:cNvPr>
          <p:cNvSpPr txBox="1"/>
          <p:nvPr/>
        </p:nvSpPr>
        <p:spPr>
          <a:xfrm>
            <a:off x="7959897" y="228600"/>
            <a:ext cx="4060092" cy="3531736"/>
          </a:xfrm>
          <a:prstGeom prst="rect">
            <a:avLst/>
          </a:prstGeom>
          <a:noFill/>
        </p:spPr>
        <p:txBody>
          <a:bodyPr wrap="square">
            <a:spAutoFit/>
          </a:bodyPr>
          <a:lstStyle/>
          <a:p>
            <a:pPr marL="342900" indent="-342900">
              <a:spcBef>
                <a:spcPts val="900"/>
              </a:spcBef>
              <a:buFont typeface="Wingdings" panose="05000000000000000000" pitchFamily="2" charset="2"/>
              <a:buChar char="Ø"/>
            </a:pPr>
            <a:r>
              <a:rPr lang="en-US" altLang="zh-CN" sz="2200" b="0" i="0" dirty="0">
                <a:solidFill>
                  <a:srgbClr val="0A0A0A"/>
                </a:solidFill>
                <a:effectLst/>
                <a:latin typeface="微软雅黑" panose="020B0503020204020204" pitchFamily="34" charset="-122"/>
                <a:ea typeface="微软雅黑" panose="020B0503020204020204" pitchFamily="34" charset="-122"/>
              </a:rPr>
              <a:t>1972</a:t>
            </a:r>
            <a:r>
              <a:rPr lang="zh-CN" altLang="en-US" sz="2200" b="0" i="0" dirty="0">
                <a:solidFill>
                  <a:srgbClr val="0A0A0A"/>
                </a:solidFill>
                <a:effectLst/>
                <a:latin typeface="微软雅黑" panose="020B0503020204020204" pitchFamily="34" charset="-122"/>
                <a:ea typeface="微软雅黑" panose="020B0503020204020204" pitchFamily="34" charset="-122"/>
              </a:rPr>
              <a:t>年底：</a:t>
            </a:r>
            <a:r>
              <a:rPr lang="en-US" altLang="zh-CN" sz="2200" b="0" i="0" dirty="0">
                <a:solidFill>
                  <a:srgbClr val="0A0A0A"/>
                </a:solidFill>
                <a:effectLst/>
                <a:latin typeface="微软雅黑" panose="020B0503020204020204" pitchFamily="34" charset="-122"/>
                <a:ea typeface="微软雅黑" panose="020B0503020204020204" pitchFamily="34" charset="-122"/>
              </a:rPr>
              <a:t>24</a:t>
            </a:r>
            <a:r>
              <a:rPr lang="zh-CN" altLang="en-US" sz="2200" b="0" i="0" dirty="0">
                <a:solidFill>
                  <a:srgbClr val="0A0A0A"/>
                </a:solidFill>
                <a:effectLst/>
                <a:latin typeface="微软雅黑" panose="020B0503020204020204" pitchFamily="34" charset="-122"/>
                <a:ea typeface="微软雅黑" panose="020B0503020204020204" pitchFamily="34" charset="-122"/>
              </a:rPr>
              <a:t>个站点</a:t>
            </a:r>
            <a:endParaRPr lang="en-US" altLang="zh-CN" sz="2200" b="0" i="0" dirty="0">
              <a:solidFill>
                <a:srgbClr val="0A0A0A"/>
              </a:solidFill>
              <a:effectLst/>
              <a:latin typeface="微软雅黑" panose="020B0503020204020204" pitchFamily="34" charset="-122"/>
              <a:ea typeface="微软雅黑" panose="020B0503020204020204" pitchFamily="34" charset="-122"/>
            </a:endParaRPr>
          </a:p>
          <a:p>
            <a:pPr marL="800100" lvl="1" indent="-342900">
              <a:spcBef>
                <a:spcPts val="900"/>
              </a:spcBef>
              <a:buFont typeface="Arial" panose="020B0604020202020204" pitchFamily="34" charset="0"/>
              <a:buChar char="•"/>
            </a:pPr>
            <a:r>
              <a:rPr lang="zh-CN" altLang="en-US" sz="2000" b="0" i="0" dirty="0">
                <a:solidFill>
                  <a:srgbClr val="0A0A0A"/>
                </a:solidFill>
                <a:effectLst/>
                <a:latin typeface="微软雅黑" panose="020B0503020204020204" pitchFamily="34" charset="-122"/>
                <a:ea typeface="微软雅黑" panose="020B0503020204020204" pitchFamily="34" charset="-122"/>
              </a:rPr>
              <a:t>美国国防部</a:t>
            </a:r>
            <a:r>
              <a:rPr lang="en-US" altLang="zh-CN" sz="2000" b="0" i="0" dirty="0">
                <a:solidFill>
                  <a:srgbClr val="0A0A0A"/>
                </a:solidFill>
                <a:effectLst/>
                <a:latin typeface="微软雅黑" panose="020B0503020204020204" pitchFamily="34" charset="-122"/>
                <a:ea typeface="微软雅黑" panose="020B0503020204020204" pitchFamily="34" charset="-122"/>
              </a:rPr>
              <a:t>DARPA</a:t>
            </a:r>
            <a:r>
              <a:rPr lang="zh-CN" altLang="en-US" sz="2000" dirty="0">
                <a:solidFill>
                  <a:srgbClr val="0A0A0A"/>
                </a:solidFill>
                <a:latin typeface="微软雅黑" panose="020B0503020204020204" pitchFamily="34" charset="-122"/>
                <a:ea typeface="微软雅黑" panose="020B0503020204020204" pitchFamily="34" charset="-122"/>
              </a:rPr>
              <a:t>、基金委</a:t>
            </a:r>
            <a:r>
              <a:rPr lang="en-US" altLang="zh-CN" sz="2000" b="0" i="0" dirty="0">
                <a:solidFill>
                  <a:srgbClr val="0A0A0A"/>
                </a:solidFill>
                <a:effectLst/>
                <a:latin typeface="微软雅黑" panose="020B0503020204020204" pitchFamily="34" charset="-122"/>
                <a:ea typeface="微软雅黑" panose="020B0503020204020204" pitchFamily="34" charset="-122"/>
              </a:rPr>
              <a:t>NSF</a:t>
            </a:r>
            <a:r>
              <a:rPr lang="zh-CN" altLang="en-US" sz="2000" b="0" i="0" dirty="0">
                <a:solidFill>
                  <a:srgbClr val="0A0A0A"/>
                </a:solidFill>
                <a:effectLst/>
                <a:latin typeface="微软雅黑" panose="020B0503020204020204" pitchFamily="34" charset="-122"/>
                <a:ea typeface="微软雅黑" panose="020B0503020204020204" pitchFamily="34" charset="-122"/>
              </a:rPr>
              <a:t>以及</a:t>
            </a:r>
            <a:r>
              <a:rPr lang="en-US" altLang="zh-CN" sz="2000" b="0" i="0" dirty="0">
                <a:solidFill>
                  <a:srgbClr val="0A0A0A"/>
                </a:solidFill>
                <a:effectLst/>
                <a:latin typeface="微软雅黑" panose="020B0503020204020204" pitchFamily="34" charset="-122"/>
                <a:ea typeface="微软雅黑" panose="020B0503020204020204" pitchFamily="34" charset="-122"/>
              </a:rPr>
              <a:t>UCLA</a:t>
            </a:r>
            <a:r>
              <a:rPr lang="zh-CN" altLang="en-US" sz="2000" b="0" i="0" dirty="0">
                <a:solidFill>
                  <a:srgbClr val="0A0A0A"/>
                </a:solidFill>
                <a:effectLst/>
                <a:latin typeface="微软雅黑" panose="020B0503020204020204" pitchFamily="34" charset="-122"/>
                <a:ea typeface="微软雅黑" panose="020B0503020204020204" pitchFamily="34" charset="-122"/>
              </a:rPr>
              <a:t>、</a:t>
            </a:r>
            <a:r>
              <a:rPr lang="en-US" altLang="zh-CN" sz="2000" b="0" i="0" dirty="0">
                <a:solidFill>
                  <a:srgbClr val="0A0A0A"/>
                </a:solidFill>
                <a:effectLst/>
                <a:latin typeface="微软雅黑" panose="020B0503020204020204" pitchFamily="34" charset="-122"/>
                <a:ea typeface="微软雅黑" panose="020B0503020204020204" pitchFamily="34" charset="-122"/>
              </a:rPr>
              <a:t>UCSB</a:t>
            </a:r>
            <a:r>
              <a:rPr lang="zh-CN" altLang="en-US" sz="2000" dirty="0">
                <a:solidFill>
                  <a:srgbClr val="0A0A0A"/>
                </a:solidFill>
                <a:latin typeface="微软雅黑" panose="020B0503020204020204" pitchFamily="34" charset="-122"/>
                <a:ea typeface="微软雅黑" panose="020B0503020204020204" pitchFamily="34" charset="-122"/>
              </a:rPr>
              <a:t>等高校</a:t>
            </a:r>
            <a:endParaRPr lang="en-US" altLang="zh-CN" sz="2000" b="0" i="0" dirty="0">
              <a:solidFill>
                <a:srgbClr val="0A0A0A"/>
              </a:solidFill>
              <a:effectLst/>
              <a:latin typeface="微软雅黑" panose="020B0503020204020204" pitchFamily="34" charset="-122"/>
              <a:ea typeface="微软雅黑" panose="020B0503020204020204" pitchFamily="34" charset="-122"/>
            </a:endParaRPr>
          </a:p>
          <a:p>
            <a:pPr marL="342900" indent="-342900">
              <a:spcBef>
                <a:spcPts val="900"/>
              </a:spcBef>
              <a:buFont typeface="Wingdings" panose="05000000000000000000" pitchFamily="2" charset="2"/>
              <a:buChar char="Ø"/>
            </a:pPr>
            <a:r>
              <a:rPr lang="zh-CN" altLang="en-US" sz="2200" b="0" i="0" dirty="0">
                <a:solidFill>
                  <a:srgbClr val="0A0A0A"/>
                </a:solidFill>
                <a:effectLst/>
                <a:latin typeface="微软雅黑" panose="020B0503020204020204" pitchFamily="34" charset="-122"/>
                <a:ea typeface="微软雅黑" panose="020B0503020204020204" pitchFamily="34" charset="-122"/>
              </a:rPr>
              <a:t>同时，许多其他网络出现</a:t>
            </a:r>
            <a:endParaRPr lang="en-US" altLang="zh-CN" sz="2200" b="0" i="0" dirty="0">
              <a:solidFill>
                <a:srgbClr val="0A0A0A"/>
              </a:solidFill>
              <a:effectLst/>
              <a:latin typeface="微软雅黑" panose="020B0503020204020204" pitchFamily="34" charset="-122"/>
              <a:ea typeface="微软雅黑" panose="020B0503020204020204" pitchFamily="34" charset="-122"/>
            </a:endParaRPr>
          </a:p>
          <a:p>
            <a:pPr marL="800100" lvl="1" indent="-342900">
              <a:spcBef>
                <a:spcPts val="900"/>
              </a:spcBef>
              <a:buFont typeface="Arial" panose="020B0604020202020204" pitchFamily="34" charset="0"/>
              <a:buChar char="•"/>
            </a:pPr>
            <a:r>
              <a:rPr lang="zh-CN" altLang="en-US" sz="2000" dirty="0">
                <a:solidFill>
                  <a:srgbClr val="0A0A0A"/>
                </a:solidFill>
                <a:latin typeface="微软雅黑" panose="020B0503020204020204" pitchFamily="34" charset="-122"/>
                <a:ea typeface="微软雅黑" panose="020B0503020204020204" pitchFamily="34" charset="-122"/>
              </a:rPr>
              <a:t>考虑如何连接各个网络</a:t>
            </a:r>
            <a:endParaRPr lang="en-US" altLang="zh-CN" sz="2000" dirty="0">
              <a:solidFill>
                <a:srgbClr val="0A0A0A"/>
              </a:solidFill>
              <a:latin typeface="微软雅黑" panose="020B0503020204020204" pitchFamily="34" charset="-122"/>
              <a:ea typeface="微软雅黑" panose="020B0503020204020204" pitchFamily="34" charset="-122"/>
            </a:endParaRPr>
          </a:p>
          <a:p>
            <a:pPr marL="342900" indent="-342900">
              <a:spcBef>
                <a:spcPts val="900"/>
              </a:spcBef>
              <a:buFont typeface="Wingdings" panose="05000000000000000000" pitchFamily="2" charset="2"/>
              <a:buChar char="Ø"/>
            </a:pPr>
            <a:r>
              <a:rPr lang="en-US" altLang="zh-CN" sz="2200" b="0" i="0" dirty="0">
                <a:solidFill>
                  <a:srgbClr val="0A0A0A"/>
                </a:solidFill>
                <a:effectLst/>
                <a:latin typeface="微软雅黑" panose="020B0503020204020204" pitchFamily="34" charset="-122"/>
                <a:ea typeface="微软雅黑" panose="020B0503020204020204" pitchFamily="34" charset="-122"/>
              </a:rPr>
              <a:t>80</a:t>
            </a:r>
            <a:r>
              <a:rPr lang="zh-CN" altLang="en-US" sz="2200" b="0" i="0" dirty="0">
                <a:solidFill>
                  <a:srgbClr val="0A0A0A"/>
                </a:solidFill>
                <a:effectLst/>
                <a:latin typeface="微软雅黑" panose="020B0503020204020204" pitchFamily="34" charset="-122"/>
                <a:ea typeface="微软雅黑" panose="020B0503020204020204" pitchFamily="34" charset="-122"/>
              </a:rPr>
              <a:t>年代中期</a:t>
            </a:r>
            <a:endParaRPr lang="en-US" altLang="zh-CN" sz="2200" b="0" i="0" dirty="0">
              <a:solidFill>
                <a:srgbClr val="0A0A0A"/>
              </a:solidFill>
              <a:effectLst/>
              <a:latin typeface="微软雅黑" panose="020B0503020204020204" pitchFamily="34" charset="-122"/>
              <a:ea typeface="微软雅黑" panose="020B0503020204020204" pitchFamily="34" charset="-122"/>
            </a:endParaRPr>
          </a:p>
          <a:p>
            <a:pPr marL="800100" lvl="1" indent="-342900">
              <a:spcBef>
                <a:spcPts val="900"/>
              </a:spcBef>
              <a:buFont typeface="Arial" panose="020B0604020202020204" pitchFamily="34" charset="0"/>
              <a:buChar char="•"/>
            </a:pPr>
            <a:r>
              <a:rPr lang="en-US" altLang="zh-CN" sz="2000" dirty="0">
                <a:solidFill>
                  <a:srgbClr val="0A0A0A"/>
                </a:solidFill>
                <a:latin typeface="微软雅黑" panose="020B0503020204020204" pitchFamily="34" charset="-122"/>
                <a:ea typeface="微软雅黑" panose="020B0503020204020204" pitchFamily="34" charset="-122"/>
              </a:rPr>
              <a:t>Internet</a:t>
            </a:r>
            <a:r>
              <a:rPr lang="zh-CN" altLang="en-US" sz="2000" b="0" i="0" dirty="0">
                <a:solidFill>
                  <a:srgbClr val="0A0A0A"/>
                </a:solidFill>
                <a:effectLst/>
                <a:latin typeface="微软雅黑" panose="020B0503020204020204" pitchFamily="34" charset="-122"/>
                <a:ea typeface="微软雅黑" panose="020B0503020204020204" pitchFamily="34" charset="-122"/>
              </a:rPr>
              <a:t>横跨北美、欧洲和澳大利亚，成为全球性网络</a:t>
            </a:r>
            <a:endParaRPr lang="en-US" altLang="zh-CN" sz="2000" b="0" i="0" dirty="0">
              <a:solidFill>
                <a:srgbClr val="0A0A0A"/>
              </a:solidFill>
              <a:effectLst/>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648BEA8E-1527-44CE-A326-4E7AAF3B375B}"/>
              </a:ext>
            </a:extLst>
          </p:cNvPr>
          <p:cNvSpPr txBox="1"/>
          <p:nvPr/>
        </p:nvSpPr>
        <p:spPr>
          <a:xfrm>
            <a:off x="7553240" y="6079107"/>
            <a:ext cx="2492990"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标志现代互联网诞生</a:t>
            </a:r>
          </a:p>
        </p:txBody>
      </p:sp>
      <p:sp>
        <p:nvSpPr>
          <p:cNvPr id="36" name="星形: 五角 35">
            <a:extLst>
              <a:ext uri="{FF2B5EF4-FFF2-40B4-BE49-F238E27FC236}">
                <a16:creationId xmlns:a16="http://schemas.microsoft.com/office/drawing/2014/main" id="{249B5F52-4DF9-4ECB-8CE6-1155D4E26B7C}"/>
              </a:ext>
            </a:extLst>
          </p:cNvPr>
          <p:cNvSpPr/>
          <p:nvPr/>
        </p:nvSpPr>
        <p:spPr>
          <a:xfrm>
            <a:off x="8474930" y="5905161"/>
            <a:ext cx="393130" cy="22387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3592315-524D-954D-9DE4-DCF97569A9FA}"/>
              </a:ext>
            </a:extLst>
          </p:cNvPr>
          <p:cNvSpPr txBox="1"/>
          <p:nvPr/>
        </p:nvSpPr>
        <p:spPr>
          <a:xfrm>
            <a:off x="618872" y="2172724"/>
            <a:ext cx="1620957" cy="523220"/>
          </a:xfrm>
          <a:prstGeom prst="rect">
            <a:avLst/>
          </a:prstGeom>
          <a:noFill/>
          <a:ln>
            <a:solidFill>
              <a:srgbClr val="7030A0"/>
            </a:solidFill>
          </a:ln>
        </p:spPr>
        <p:txBody>
          <a:bodyPr wrap="none" rtlCol="0">
            <a:spAutoFit/>
          </a:bodyPr>
          <a:lstStyle/>
          <a:p>
            <a:pPr algn="ctr"/>
            <a:r>
              <a:rPr lang="zh-CN" altLang="en-US" sz="2800" dirty="0">
                <a:solidFill>
                  <a:srgbClr val="C00000"/>
                </a:solidFill>
                <a:latin typeface="微软雅黑" panose="020B0503020204020204" pitchFamily="34" charset="-122"/>
                <a:ea typeface="微软雅黑" panose="020B0503020204020204" pitchFamily="34" charset="-122"/>
              </a:rPr>
              <a:t>美苏争霸</a:t>
            </a:r>
          </a:p>
        </p:txBody>
      </p:sp>
      <p:sp>
        <p:nvSpPr>
          <p:cNvPr id="3" name="文本框 2">
            <a:extLst>
              <a:ext uri="{FF2B5EF4-FFF2-40B4-BE49-F238E27FC236}">
                <a16:creationId xmlns:a16="http://schemas.microsoft.com/office/drawing/2014/main" id="{583F70A9-2854-E748-A675-85B35D9D4546}"/>
              </a:ext>
            </a:extLst>
          </p:cNvPr>
          <p:cNvSpPr txBox="1"/>
          <p:nvPr/>
        </p:nvSpPr>
        <p:spPr>
          <a:xfrm>
            <a:off x="7630510" y="1783165"/>
            <a:ext cx="184731" cy="369332"/>
          </a:xfrm>
          <a:prstGeom prst="rect">
            <a:avLst/>
          </a:prstGeom>
          <a:noFill/>
        </p:spPr>
        <p:txBody>
          <a:bodyPr wrap="none" rtlCol="0">
            <a:spAutoFit/>
          </a:bodyPr>
          <a:lstStyle/>
          <a:p>
            <a:endParaRPr kumimoji="1" lang="zh-CN" altLang="en-US"/>
          </a:p>
        </p:txBody>
      </p:sp>
      <p:sp>
        <p:nvSpPr>
          <p:cNvPr id="39" name="等腰三角形 20">
            <a:extLst>
              <a:ext uri="{FF2B5EF4-FFF2-40B4-BE49-F238E27FC236}">
                <a16:creationId xmlns:a16="http://schemas.microsoft.com/office/drawing/2014/main" id="{32F11771-9BFA-FD49-9C26-F3D1A727214F}"/>
              </a:ext>
            </a:extLst>
          </p:cNvPr>
          <p:cNvSpPr/>
          <p:nvPr/>
        </p:nvSpPr>
        <p:spPr>
          <a:xfrm>
            <a:off x="8557195" y="4608797"/>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118A84F-4B12-B243-B681-A900210A90A9}"/>
              </a:ext>
            </a:extLst>
          </p:cNvPr>
          <p:cNvSpPr/>
          <p:nvPr/>
        </p:nvSpPr>
        <p:spPr>
          <a:xfrm>
            <a:off x="7943778" y="3811577"/>
            <a:ext cx="4060093" cy="769441"/>
          </a:xfrm>
          <a:prstGeom prst="rect">
            <a:avLst/>
          </a:prstGeom>
        </p:spPr>
        <p:txBody>
          <a:bodyPr wrap="square">
            <a:spAutoFit/>
          </a:bodyPr>
          <a:lstStyle/>
          <a:p>
            <a:pPr marL="342900" lvl="0" indent="-342900">
              <a:spcBef>
                <a:spcPts val="900"/>
              </a:spcBef>
              <a:buFont typeface="Wingdings" pitchFamily="2" charset="2"/>
              <a:buChar char="Ø"/>
            </a:pPr>
            <a:r>
              <a:rPr lang="zh-CN" altLang="en-US" sz="2200" dirty="0">
                <a:solidFill>
                  <a:srgbClr val="0A0A0A"/>
                </a:solidFill>
                <a:latin typeface="微软雅黑" panose="020B0503020204020204" pitchFamily="34" charset="-122"/>
                <a:ea typeface="微软雅黑" panose="020B0503020204020204" pitchFamily="34" charset="-122"/>
              </a:rPr>
              <a:t>国防系统的实验，正式衍生出民用版本</a:t>
            </a:r>
            <a:endParaRPr lang="zh-CN" altLang="en-US" sz="2200" dirty="0">
              <a:solidFill>
                <a:prstClr val="black"/>
              </a:solidFill>
              <a:latin typeface="微软雅黑" panose="020B0503020204020204" pitchFamily="34" charset="-122"/>
              <a:ea typeface="微软雅黑" panose="020B0503020204020204" pitchFamily="34" charset="-122"/>
            </a:endParaRPr>
          </a:p>
        </p:txBody>
      </p:sp>
      <p:pic>
        <p:nvPicPr>
          <p:cNvPr id="41" name="内容占位符 3">
            <a:extLst>
              <a:ext uri="{FF2B5EF4-FFF2-40B4-BE49-F238E27FC236}">
                <a16:creationId xmlns:a16="http://schemas.microsoft.com/office/drawing/2014/main" id="{78D48383-FA16-459F-8281-F20024857A5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383142" y="2847584"/>
            <a:ext cx="2092418" cy="1287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文本框 37">
            <a:extLst>
              <a:ext uri="{FF2B5EF4-FFF2-40B4-BE49-F238E27FC236}">
                <a16:creationId xmlns:a16="http://schemas.microsoft.com/office/drawing/2014/main" id="{46613178-DDF3-4612-8A47-58A567A764B4}"/>
              </a:ext>
            </a:extLst>
          </p:cNvPr>
          <p:cNvSpPr txBox="1"/>
          <p:nvPr/>
        </p:nvSpPr>
        <p:spPr>
          <a:xfrm>
            <a:off x="5582650" y="5931031"/>
            <a:ext cx="1620957" cy="338554"/>
          </a:xfrm>
          <a:prstGeom prst="rect">
            <a:avLst/>
          </a:prstGeom>
          <a:noFill/>
          <a:ln>
            <a:solidFill>
              <a:srgbClr val="7030A0"/>
            </a:solidFill>
          </a:ln>
        </p:spPr>
        <p:txBody>
          <a:bodyPr wrap="non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有别于电话网络</a:t>
            </a:r>
          </a:p>
        </p:txBody>
      </p:sp>
      <p:sp>
        <p:nvSpPr>
          <p:cNvPr id="4" name="矩形 3">
            <a:extLst>
              <a:ext uri="{FF2B5EF4-FFF2-40B4-BE49-F238E27FC236}">
                <a16:creationId xmlns:a16="http://schemas.microsoft.com/office/drawing/2014/main" id="{3DCD49AE-B55B-42F6-8A7C-226AEFB47815}"/>
              </a:ext>
            </a:extLst>
          </p:cNvPr>
          <p:cNvSpPr/>
          <p:nvPr/>
        </p:nvSpPr>
        <p:spPr>
          <a:xfrm>
            <a:off x="9825735" y="5905161"/>
            <a:ext cx="2302498" cy="584775"/>
          </a:xfrm>
          <a:prstGeom prst="rect">
            <a:avLst/>
          </a:prstGeom>
        </p:spPr>
        <p:txBody>
          <a:bodyPr wrap="square">
            <a:spAutoFit/>
          </a:bodyPr>
          <a:lstStyle/>
          <a:p>
            <a:pPr algn="ctr">
              <a:spcBef>
                <a:spcPts val="900"/>
              </a:spcBef>
            </a:pPr>
            <a:r>
              <a:rPr lang="en-US" altLang="zh-CN" sz="1600" dirty="0">
                <a:solidFill>
                  <a:srgbClr val="0A0A0A"/>
                </a:solidFill>
                <a:latin typeface="微软雅黑" panose="020B0503020204020204" pitchFamily="34" charset="-122"/>
                <a:ea typeface="微软雅黑" panose="020B0503020204020204" pitchFamily="34" charset="-122"/>
              </a:rPr>
              <a:t>1995</a:t>
            </a:r>
            <a:r>
              <a:rPr lang="zh-CN" altLang="en-US" sz="1600" dirty="0">
                <a:solidFill>
                  <a:srgbClr val="0A0A0A"/>
                </a:solidFill>
                <a:latin typeface="微软雅黑" panose="020B0503020204020204" pitchFamily="34" charset="-122"/>
                <a:ea typeface="微软雅黑" panose="020B0503020204020204" pitchFamily="34" charset="-122"/>
              </a:rPr>
              <a:t>年，</a:t>
            </a:r>
            <a:r>
              <a:rPr lang="en-US" altLang="zh-CN" sz="1600" dirty="0">
                <a:solidFill>
                  <a:srgbClr val="0A0A0A"/>
                </a:solidFill>
                <a:latin typeface="微软雅黑" panose="020B0503020204020204" pitchFamily="34" charset="-122"/>
                <a:ea typeface="微软雅黑" panose="020B0503020204020204" pitchFamily="34" charset="-122"/>
              </a:rPr>
              <a:t>NSF</a:t>
            </a:r>
            <a:r>
              <a:rPr lang="zh-CN" altLang="en-US" sz="1600" dirty="0">
                <a:solidFill>
                  <a:srgbClr val="0A0A0A"/>
                </a:solidFill>
                <a:latin typeface="微软雅黑" panose="020B0503020204020204" pitchFamily="34" charset="-122"/>
                <a:ea typeface="微软雅黑" panose="020B0503020204020204" pitchFamily="34" charset="-122"/>
              </a:rPr>
              <a:t>网络退役，</a:t>
            </a:r>
            <a:br>
              <a:rPr lang="en-US" altLang="zh-CN" sz="1600" dirty="0">
                <a:solidFill>
                  <a:srgbClr val="0A0A0A"/>
                </a:solidFill>
                <a:latin typeface="微软雅黑" panose="020B0503020204020204" pitchFamily="34" charset="-122"/>
                <a:ea typeface="微软雅黑" panose="020B0503020204020204" pitchFamily="34" charset="-122"/>
              </a:rPr>
            </a:br>
            <a:r>
              <a:rPr lang="zh-CN" altLang="en-US" sz="1600" dirty="0">
                <a:solidFill>
                  <a:srgbClr val="0A0A0A"/>
                </a:solidFill>
                <a:latin typeface="微软雅黑" panose="020B0503020204020204" pitchFamily="34" charset="-122"/>
                <a:ea typeface="微软雅黑" panose="020B0503020204020204" pitchFamily="34" charset="-122"/>
              </a:rPr>
              <a:t>互联网完全商业化</a:t>
            </a:r>
            <a:endParaRPr lang="en-US" altLang="zh-CN" sz="1400" dirty="0">
              <a:solidFill>
                <a:srgbClr val="0A0A0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259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blinds(horizontal)">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P spid="17" grpId="0" animBg="1"/>
      <p:bldP spid="18" grpId="0"/>
      <p:bldP spid="20" grpId="0"/>
      <p:bldP spid="21" grpId="0" animBg="1"/>
      <p:bldP spid="23" grpId="0"/>
      <p:bldP spid="24" grpId="0"/>
      <p:bldP spid="25" grpId="0"/>
      <p:bldP spid="26" grpId="0"/>
      <p:bldP spid="27" grpId="0"/>
      <p:bldP spid="28" grpId="0"/>
      <p:bldP spid="30" grpId="0" animBg="1"/>
      <p:bldP spid="31" grpId="0"/>
      <p:bldP spid="32" grpId="0"/>
      <p:bldP spid="33" grpId="0" animBg="1"/>
      <p:bldP spid="35" grpId="0"/>
      <p:bldP spid="36" grpId="0" animBg="1"/>
      <p:bldP spid="39" grpId="0" animBg="1"/>
      <p:bldP spid="9" grpId="0"/>
      <p:bldP spid="38"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0C2FF-5D4D-46B6-AF37-E40D25B85743}"/>
              </a:ext>
            </a:extLst>
          </p:cNvPr>
          <p:cNvSpPr>
            <a:spLocks noGrp="1"/>
          </p:cNvSpPr>
          <p:nvPr>
            <p:ph type="title"/>
          </p:nvPr>
        </p:nvSpPr>
        <p:spPr/>
        <p:txBody>
          <a:bodyPr/>
          <a:lstStyle/>
          <a:p>
            <a:r>
              <a:rPr lang="en-US" altLang="zh-CN" dirty="0"/>
              <a:t>ARPANET</a:t>
            </a:r>
            <a:r>
              <a:rPr lang="zh-CN" altLang="en-US" dirty="0"/>
              <a:t>早期发展三大标志技术</a:t>
            </a:r>
          </a:p>
        </p:txBody>
      </p:sp>
      <p:sp>
        <p:nvSpPr>
          <p:cNvPr id="4" name="灯片编号占位符 3">
            <a:extLst>
              <a:ext uri="{FF2B5EF4-FFF2-40B4-BE49-F238E27FC236}">
                <a16:creationId xmlns:a16="http://schemas.microsoft.com/office/drawing/2014/main" id="{F7EC5AFD-244A-482F-AA9B-2BFB522A048B}"/>
              </a:ext>
            </a:extLst>
          </p:cNvPr>
          <p:cNvSpPr>
            <a:spLocks noGrp="1"/>
          </p:cNvSpPr>
          <p:nvPr>
            <p:ph type="sldNum" sz="quarter" idx="11"/>
          </p:nvPr>
        </p:nvSpPr>
        <p:spPr/>
        <p:txBody>
          <a:bodyPr/>
          <a:lstStyle/>
          <a:p>
            <a:pPr>
              <a:defRPr/>
            </a:pPr>
            <a:fld id="{3FFE790D-BCFB-4008-9260-CA63AEE325FD}" type="slidenum">
              <a:rPr lang="en-US" smtClean="0"/>
              <a:pPr>
                <a:defRPr/>
              </a:pPr>
              <a:t>22</a:t>
            </a:fld>
            <a:endParaRPr lang="en-US" dirty="0"/>
          </a:p>
        </p:txBody>
      </p:sp>
      <p:pic>
        <p:nvPicPr>
          <p:cNvPr id="5" name="图片 4">
            <a:extLst>
              <a:ext uri="{FF2B5EF4-FFF2-40B4-BE49-F238E27FC236}">
                <a16:creationId xmlns:a16="http://schemas.microsoft.com/office/drawing/2014/main" id="{89A80032-A716-4466-95F9-2E11E2D96374}"/>
              </a:ext>
            </a:extLst>
          </p:cNvPr>
          <p:cNvPicPr>
            <a:picLocks noChangeAspect="1"/>
          </p:cNvPicPr>
          <p:nvPr/>
        </p:nvPicPr>
        <p:blipFill>
          <a:blip r:embed="rId2"/>
          <a:stretch>
            <a:fillRect/>
          </a:stretch>
        </p:blipFill>
        <p:spPr>
          <a:xfrm>
            <a:off x="6705600" y="1219200"/>
            <a:ext cx="5311942" cy="3901711"/>
          </a:xfrm>
          <a:prstGeom prst="rect">
            <a:avLst/>
          </a:prstGeom>
        </p:spPr>
      </p:pic>
      <p:pic>
        <p:nvPicPr>
          <p:cNvPr id="1026" name="Picture 2" descr="Paul Baran: Centralized, Decentralized and Distributed networks (1964) |  The Next Art-of-Peace Biennale 2015-17">
            <a:extLst>
              <a:ext uri="{FF2B5EF4-FFF2-40B4-BE49-F238E27FC236}">
                <a16:creationId xmlns:a16="http://schemas.microsoft.com/office/drawing/2014/main" id="{BECB8E5A-1524-4177-8C41-2FFF8EDBA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895600"/>
            <a:ext cx="4476962"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ul Baran – Complete Biography, History, and Inventions">
            <a:extLst>
              <a:ext uri="{FF2B5EF4-FFF2-40B4-BE49-F238E27FC236}">
                <a16:creationId xmlns:a16="http://schemas.microsoft.com/office/drawing/2014/main" id="{7C29F89E-17D7-4E48-BF78-56E1BCBD4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71" y="1143000"/>
            <a:ext cx="1295400" cy="169856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4DC389A5-8960-4A18-9CC3-615722428585}"/>
              </a:ext>
            </a:extLst>
          </p:cNvPr>
          <p:cNvSpPr/>
          <p:nvPr/>
        </p:nvSpPr>
        <p:spPr>
          <a:xfrm>
            <a:off x="1965342" y="1760267"/>
            <a:ext cx="3863558" cy="369332"/>
          </a:xfrm>
          <a:prstGeom prst="rect">
            <a:avLst/>
          </a:prstGeom>
        </p:spPr>
        <p:txBody>
          <a:bodyPr wrap="none">
            <a:spAutoFit/>
          </a:bodyPr>
          <a:lstStyle/>
          <a:p>
            <a:r>
              <a:rPr lang="en-US" altLang="zh-CN" dirty="0">
                <a:solidFill>
                  <a:srgbClr val="0070C0"/>
                </a:solidFill>
                <a:latin typeface="Arial" panose="020B0604020202020204" pitchFamily="34" charset="0"/>
              </a:rPr>
              <a:t>Paul Baran: </a:t>
            </a:r>
            <a:r>
              <a:rPr lang="zh-CN" altLang="en-US" dirty="0">
                <a:solidFill>
                  <a:srgbClr val="0070C0"/>
                </a:solidFill>
                <a:latin typeface="Arial" panose="020B0604020202020204" pitchFamily="34" charset="0"/>
              </a:rPr>
              <a:t>分布式架构 </a:t>
            </a:r>
            <a:r>
              <a:rPr lang="en-US" altLang="zh-CN" dirty="0">
                <a:solidFill>
                  <a:srgbClr val="0070C0"/>
                </a:solidFill>
                <a:latin typeface="Arial" panose="020B0604020202020204" pitchFamily="34" charset="0"/>
              </a:rPr>
              <a:t>+ </a:t>
            </a:r>
            <a:r>
              <a:rPr lang="zh-CN" altLang="en-US" dirty="0">
                <a:solidFill>
                  <a:srgbClr val="0070C0"/>
                </a:solidFill>
                <a:latin typeface="Arial" panose="020B0604020202020204" pitchFamily="34" charset="0"/>
              </a:rPr>
              <a:t>分组交换</a:t>
            </a:r>
            <a:endParaRPr lang="zh-CN" altLang="en-US" dirty="0">
              <a:solidFill>
                <a:srgbClr val="0070C0"/>
              </a:solidFill>
            </a:endParaRPr>
          </a:p>
        </p:txBody>
      </p:sp>
      <p:sp>
        <p:nvSpPr>
          <p:cNvPr id="8" name="矩形 7">
            <a:extLst>
              <a:ext uri="{FF2B5EF4-FFF2-40B4-BE49-F238E27FC236}">
                <a16:creationId xmlns:a16="http://schemas.microsoft.com/office/drawing/2014/main" id="{1C22F47E-EF59-4E27-B6F6-D7CE136A0C97}"/>
              </a:ext>
            </a:extLst>
          </p:cNvPr>
          <p:cNvSpPr/>
          <p:nvPr/>
        </p:nvSpPr>
        <p:spPr>
          <a:xfrm>
            <a:off x="9677400" y="958334"/>
            <a:ext cx="2180918" cy="369332"/>
          </a:xfrm>
          <a:prstGeom prst="rect">
            <a:avLst/>
          </a:prstGeom>
        </p:spPr>
        <p:txBody>
          <a:bodyPr wrap="none">
            <a:spAutoFit/>
          </a:bodyPr>
          <a:lstStyle/>
          <a:p>
            <a:r>
              <a:rPr lang="en-US" altLang="zh-CN" dirty="0">
                <a:solidFill>
                  <a:srgbClr val="0070C0"/>
                </a:solidFill>
                <a:latin typeface="Arial" panose="020B0604020202020204" pitchFamily="34" charset="0"/>
              </a:rPr>
              <a:t>ARPANET</a:t>
            </a:r>
            <a:r>
              <a:rPr lang="zh-CN" altLang="en-US" dirty="0">
                <a:solidFill>
                  <a:srgbClr val="0070C0"/>
                </a:solidFill>
                <a:latin typeface="Arial" panose="020B0604020202020204" pitchFamily="34" charset="0"/>
              </a:rPr>
              <a:t>早期架构</a:t>
            </a:r>
            <a:endParaRPr lang="zh-CN" altLang="en-US" dirty="0">
              <a:solidFill>
                <a:srgbClr val="0070C0"/>
              </a:solidFill>
            </a:endParaRPr>
          </a:p>
        </p:txBody>
      </p:sp>
      <p:pic>
        <p:nvPicPr>
          <p:cNvPr id="6" name="图片 5">
            <a:extLst>
              <a:ext uri="{FF2B5EF4-FFF2-40B4-BE49-F238E27FC236}">
                <a16:creationId xmlns:a16="http://schemas.microsoft.com/office/drawing/2014/main" id="{35BFCF07-D6BB-4BA5-B853-84070737C4BE}"/>
              </a:ext>
            </a:extLst>
          </p:cNvPr>
          <p:cNvPicPr>
            <a:picLocks noChangeAspect="1"/>
          </p:cNvPicPr>
          <p:nvPr/>
        </p:nvPicPr>
        <p:blipFill>
          <a:blip r:embed="rId5"/>
          <a:stretch>
            <a:fillRect/>
          </a:stretch>
        </p:blipFill>
        <p:spPr>
          <a:xfrm>
            <a:off x="7239000" y="5219500"/>
            <a:ext cx="3926272" cy="1478163"/>
          </a:xfrm>
          <a:prstGeom prst="rect">
            <a:avLst/>
          </a:prstGeom>
        </p:spPr>
      </p:pic>
      <p:sp>
        <p:nvSpPr>
          <p:cNvPr id="10" name="矩形 9">
            <a:extLst>
              <a:ext uri="{FF2B5EF4-FFF2-40B4-BE49-F238E27FC236}">
                <a16:creationId xmlns:a16="http://schemas.microsoft.com/office/drawing/2014/main" id="{D7B05AF2-090E-45E1-A26A-9D1E53C337B3}"/>
              </a:ext>
            </a:extLst>
          </p:cNvPr>
          <p:cNvSpPr/>
          <p:nvPr/>
        </p:nvSpPr>
        <p:spPr>
          <a:xfrm>
            <a:off x="5486401" y="5059162"/>
            <a:ext cx="4489242" cy="369332"/>
          </a:xfrm>
          <a:prstGeom prst="rect">
            <a:avLst/>
          </a:prstGeom>
        </p:spPr>
        <p:txBody>
          <a:bodyPr wrap="none">
            <a:spAutoFit/>
          </a:bodyPr>
          <a:lstStyle/>
          <a:p>
            <a:r>
              <a:rPr lang="zh-CN" altLang="en-US" dirty="0">
                <a:solidFill>
                  <a:srgbClr val="0070C0"/>
                </a:solidFill>
                <a:latin typeface="Arial" panose="020B0604020202020204" pitchFamily="34" charset="0"/>
              </a:rPr>
              <a:t>第一个标准草案：</a:t>
            </a:r>
            <a:r>
              <a:rPr lang="en-US" altLang="zh-CN" dirty="0">
                <a:solidFill>
                  <a:srgbClr val="0070C0"/>
                </a:solidFill>
                <a:latin typeface="Arial" panose="020B0604020202020204" pitchFamily="34" charset="0"/>
              </a:rPr>
              <a:t>ARPANET</a:t>
            </a:r>
            <a:r>
              <a:rPr lang="zh-CN" altLang="en-US" dirty="0">
                <a:solidFill>
                  <a:srgbClr val="0070C0"/>
                </a:solidFill>
                <a:latin typeface="Arial" panose="020B0604020202020204" pitchFamily="34" charset="0"/>
              </a:rPr>
              <a:t>终端系统设计</a:t>
            </a:r>
            <a:endParaRPr lang="zh-CN" altLang="en-US" dirty="0">
              <a:solidFill>
                <a:srgbClr val="0070C0"/>
              </a:solidFill>
            </a:endParaRPr>
          </a:p>
        </p:txBody>
      </p:sp>
    </p:spTree>
    <p:extLst>
      <p:ext uri="{BB962C8B-B14F-4D97-AF65-F5344CB8AC3E}">
        <p14:creationId xmlns:p14="http://schemas.microsoft.com/office/powerpoint/2010/main" val="358497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9E393-EF61-4A4C-8552-D9F6295490CB}"/>
              </a:ext>
            </a:extLst>
          </p:cNvPr>
          <p:cNvSpPr>
            <a:spLocks noGrp="1"/>
          </p:cNvSpPr>
          <p:nvPr>
            <p:ph type="title"/>
          </p:nvPr>
        </p:nvSpPr>
        <p:spPr/>
        <p:txBody>
          <a:bodyPr/>
          <a:lstStyle/>
          <a:p>
            <a:r>
              <a:rPr lang="zh-CN" altLang="en-US" dirty="0"/>
              <a:t>早期发展</a:t>
            </a:r>
          </a:p>
        </p:txBody>
      </p:sp>
      <p:sp>
        <p:nvSpPr>
          <p:cNvPr id="4" name="灯片编号占位符 3">
            <a:extLst>
              <a:ext uri="{FF2B5EF4-FFF2-40B4-BE49-F238E27FC236}">
                <a16:creationId xmlns:a16="http://schemas.microsoft.com/office/drawing/2014/main" id="{A1850A17-26F7-4833-AC9A-F8DE2D87C37C}"/>
              </a:ext>
            </a:extLst>
          </p:cNvPr>
          <p:cNvSpPr>
            <a:spLocks noGrp="1"/>
          </p:cNvSpPr>
          <p:nvPr>
            <p:ph type="sldNum" sz="quarter" idx="11"/>
          </p:nvPr>
        </p:nvSpPr>
        <p:spPr/>
        <p:txBody>
          <a:bodyPr/>
          <a:lstStyle/>
          <a:p>
            <a:pPr>
              <a:defRPr/>
            </a:pPr>
            <a:fld id="{3FFE790D-BCFB-4008-9260-CA63AEE325FD}" type="slidenum">
              <a:rPr lang="en-US" smtClean="0"/>
              <a:pPr>
                <a:defRPr/>
              </a:pPr>
              <a:t>23</a:t>
            </a:fld>
            <a:endParaRPr lang="en-US" dirty="0"/>
          </a:p>
        </p:txBody>
      </p:sp>
      <p:pic>
        <p:nvPicPr>
          <p:cNvPr id="5" name="图片 4">
            <a:extLst>
              <a:ext uri="{FF2B5EF4-FFF2-40B4-BE49-F238E27FC236}">
                <a16:creationId xmlns:a16="http://schemas.microsoft.com/office/drawing/2014/main" id="{14605B13-55D6-40A8-9DEC-9C683256F26F}"/>
              </a:ext>
            </a:extLst>
          </p:cNvPr>
          <p:cNvPicPr>
            <a:picLocks noChangeAspect="1"/>
          </p:cNvPicPr>
          <p:nvPr/>
        </p:nvPicPr>
        <p:blipFill>
          <a:blip r:embed="rId2"/>
          <a:stretch>
            <a:fillRect/>
          </a:stretch>
        </p:blipFill>
        <p:spPr>
          <a:xfrm>
            <a:off x="1981200" y="1371600"/>
            <a:ext cx="8343900" cy="4978624"/>
          </a:xfrm>
          <a:prstGeom prst="rect">
            <a:avLst/>
          </a:prstGeom>
        </p:spPr>
      </p:pic>
    </p:spTree>
    <p:extLst>
      <p:ext uri="{BB962C8B-B14F-4D97-AF65-F5344CB8AC3E}">
        <p14:creationId xmlns:p14="http://schemas.microsoft.com/office/powerpoint/2010/main" val="1675419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E3CB9-57D5-462E-BCEB-695948F460F3}"/>
              </a:ext>
            </a:extLst>
          </p:cNvPr>
          <p:cNvSpPr>
            <a:spLocks noGrp="1"/>
          </p:cNvSpPr>
          <p:nvPr>
            <p:ph type="title"/>
          </p:nvPr>
        </p:nvSpPr>
        <p:spPr/>
        <p:txBody>
          <a:bodyPr/>
          <a:lstStyle/>
          <a:p>
            <a:r>
              <a:rPr lang="en-US" altLang="zh-CN" sz="4000" dirty="0">
                <a:latin typeface="微软雅黑" panose="020B0503020204020204" pitchFamily="34" charset="-122"/>
                <a:ea typeface="微软雅黑" panose="020B0503020204020204" pitchFamily="34" charset="-122"/>
              </a:rPr>
              <a:t>90</a:t>
            </a:r>
            <a:r>
              <a:rPr lang="zh-CN" altLang="en-US" sz="4000" dirty="0">
                <a:latin typeface="微软雅黑" panose="020B0503020204020204" pitchFamily="34" charset="-122"/>
                <a:ea typeface="微软雅黑" panose="020B0503020204020204" pitchFamily="34" charset="-122"/>
              </a:rPr>
              <a:t>年代以来互联网重要事件</a:t>
            </a:r>
            <a:endParaRPr lang="zh-CN" altLang="en-US" dirty="0"/>
          </a:p>
        </p:txBody>
      </p:sp>
      <p:sp>
        <p:nvSpPr>
          <p:cNvPr id="3" name="灯片编号占位符 2">
            <a:extLst>
              <a:ext uri="{FF2B5EF4-FFF2-40B4-BE49-F238E27FC236}">
                <a16:creationId xmlns:a16="http://schemas.microsoft.com/office/drawing/2014/main" id="{F721DBD0-3A72-3041-911D-C5DD6D93CDF9}"/>
              </a:ext>
            </a:extLst>
          </p:cNvPr>
          <p:cNvSpPr>
            <a:spLocks noGrp="1"/>
          </p:cNvSpPr>
          <p:nvPr>
            <p:ph type="sldNum" sz="quarter" idx="4294967295"/>
          </p:nvPr>
        </p:nvSpPr>
        <p:spPr/>
        <p:txBody>
          <a:bodyPr/>
          <a:lstStyle/>
          <a:p>
            <a:fld id="{8D4D1E41-7A09-AB4A-A4E1-09765ADA2698}" type="slidenum">
              <a:rPr kumimoji="1" lang="zh-CN" altLang="en-US" smtClean="0"/>
              <a:t>24</a:t>
            </a:fld>
            <a:endParaRPr kumimoji="1" lang="zh-CN" altLang="en-US" dirty="0"/>
          </a:p>
        </p:txBody>
      </p:sp>
      <p:sp>
        <p:nvSpPr>
          <p:cNvPr id="18" name="箭头: V 形 17">
            <a:extLst>
              <a:ext uri="{FF2B5EF4-FFF2-40B4-BE49-F238E27FC236}">
                <a16:creationId xmlns:a16="http://schemas.microsoft.com/office/drawing/2014/main" id="{56C1F7F5-70F0-4179-87A4-764E4A312563}"/>
              </a:ext>
            </a:extLst>
          </p:cNvPr>
          <p:cNvSpPr/>
          <p:nvPr/>
        </p:nvSpPr>
        <p:spPr>
          <a:xfrm>
            <a:off x="123201" y="4903028"/>
            <a:ext cx="3517124" cy="1070648"/>
          </a:xfrm>
          <a:prstGeom prst="chevron">
            <a:avLst/>
          </a:prstGeom>
          <a:solidFill>
            <a:srgbClr val="FFD80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en-US" altLang="zh-CN" sz="1600" b="1" i="0" dirty="0">
                <a:solidFill>
                  <a:srgbClr val="333333"/>
                </a:solidFill>
                <a:effectLst/>
                <a:latin typeface="微软雅黑" panose="020B0503020204020204" pitchFamily="34" charset="-122"/>
                <a:ea typeface="微软雅黑" panose="020B0503020204020204" pitchFamily="34" charset="-122"/>
              </a:rPr>
              <a:t>Web 1.0</a:t>
            </a:r>
            <a:r>
              <a:rPr lang="zh-CN" altLang="en-US" sz="1600" b="1" i="0" dirty="0">
                <a:solidFill>
                  <a:schemeClr val="tx1"/>
                </a:solidFill>
                <a:effectLst/>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1993-1999</a:t>
            </a:r>
            <a:r>
              <a:rPr lang="zh-CN" altLang="en-US" sz="1600" b="1" dirty="0">
                <a:solidFill>
                  <a:schemeClr val="tx1"/>
                </a:solidFill>
                <a:latin typeface="微软雅黑" panose="020B0503020204020204" pitchFamily="34" charset="-122"/>
                <a:ea typeface="微软雅黑" panose="020B0503020204020204" pitchFamily="34" charset="-122"/>
              </a:rPr>
              <a:t>）</a:t>
            </a:r>
            <a:endParaRPr lang="en-US" altLang="zh-CN" sz="1600" b="1" i="0" dirty="0">
              <a:solidFill>
                <a:schemeClr val="tx1"/>
              </a:solidFill>
              <a:effectLst/>
              <a:latin typeface="微软雅黑" panose="020B0503020204020204" pitchFamily="34" charset="-122"/>
              <a:ea typeface="微软雅黑" panose="020B0503020204020204" pitchFamily="34" charset="-122"/>
            </a:endParaRPr>
          </a:p>
          <a:p>
            <a:pPr algn="ctr">
              <a:lnSpc>
                <a:spcPct val="130000"/>
              </a:lnSpc>
            </a:pPr>
            <a:r>
              <a:rPr lang="zh-CN" altLang="en-US" sz="1600" b="0" i="0" dirty="0">
                <a:solidFill>
                  <a:srgbClr val="333333"/>
                </a:solidFill>
                <a:effectLst/>
                <a:latin typeface="微软雅黑" panose="020B0503020204020204" pitchFamily="34" charset="-122"/>
                <a:ea typeface="微软雅黑" panose="020B0503020204020204" pitchFamily="34" charset="-122"/>
              </a:rPr>
              <a:t>浏览器、门户、电子商务</a:t>
            </a:r>
            <a:endParaRPr lang="en-US" altLang="zh-CN" sz="1600" b="0" i="0" dirty="0">
              <a:solidFill>
                <a:srgbClr val="333333"/>
              </a:solidFill>
              <a:effectLst/>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ISDN</a:t>
            </a:r>
            <a:r>
              <a:rPr lang="zh-CN" altLang="en-US" sz="1600" b="1" dirty="0">
                <a:solidFill>
                  <a:srgbClr val="C00000"/>
                </a:solidFill>
                <a:latin typeface="微软雅黑" panose="020B0503020204020204" pitchFamily="34" charset="-122"/>
                <a:ea typeface="微软雅黑" panose="020B0503020204020204" pitchFamily="34" charset="-122"/>
              </a:rPr>
              <a:t>上网，</a:t>
            </a:r>
            <a:r>
              <a:rPr lang="en-US" altLang="zh-CN" sz="1600" b="1" dirty="0">
                <a:solidFill>
                  <a:srgbClr val="C00000"/>
                </a:solidFill>
                <a:latin typeface="微软雅黑" panose="020B0503020204020204" pitchFamily="34" charset="-122"/>
                <a:ea typeface="微软雅黑" panose="020B0503020204020204" pitchFamily="34" charset="-122"/>
              </a:rPr>
              <a:t>~64Kbps</a:t>
            </a:r>
            <a:r>
              <a:rPr lang="zh-CN" altLang="en-US" sz="1600" b="1" dirty="0">
                <a:solidFill>
                  <a:srgbClr val="C00000"/>
                </a:solidFill>
                <a:latin typeface="微软雅黑" panose="020B0503020204020204" pitchFamily="34" charset="-122"/>
                <a:ea typeface="微软雅黑" panose="020B0503020204020204" pitchFamily="34" charset="-122"/>
              </a:rPr>
              <a:t> </a:t>
            </a:r>
          </a:p>
        </p:txBody>
      </p:sp>
      <p:sp>
        <p:nvSpPr>
          <p:cNvPr id="19" name="箭头: V 形 18">
            <a:extLst>
              <a:ext uri="{FF2B5EF4-FFF2-40B4-BE49-F238E27FC236}">
                <a16:creationId xmlns:a16="http://schemas.microsoft.com/office/drawing/2014/main" id="{AD16DD7D-47F8-4292-A396-7083A48C9A59}"/>
              </a:ext>
            </a:extLst>
          </p:cNvPr>
          <p:cNvSpPr/>
          <p:nvPr/>
        </p:nvSpPr>
        <p:spPr>
          <a:xfrm>
            <a:off x="3154231" y="4905198"/>
            <a:ext cx="3458563" cy="1066309"/>
          </a:xfrm>
          <a:prstGeom prst="chevron">
            <a:avLst/>
          </a:prstGeom>
          <a:solidFill>
            <a:srgbClr val="FDCB0B"/>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en-US" altLang="zh-CN" sz="1600" b="1" dirty="0">
                <a:solidFill>
                  <a:srgbClr val="333333"/>
                </a:solidFill>
                <a:latin typeface="微软雅黑" panose="020B0503020204020204" pitchFamily="34" charset="-122"/>
                <a:ea typeface="微软雅黑" panose="020B0503020204020204" pitchFamily="34" charset="-122"/>
              </a:rPr>
              <a:t>Web 2.0</a:t>
            </a:r>
            <a:r>
              <a:rPr lang="zh-CN" altLang="en-US" sz="1600" b="1" dirty="0">
                <a:solidFill>
                  <a:srgbClr val="333333"/>
                </a:solidFill>
                <a:latin typeface="微软雅黑" panose="020B0503020204020204" pitchFamily="34" charset="-122"/>
                <a:ea typeface="微软雅黑" panose="020B0503020204020204" pitchFamily="34" charset="-122"/>
              </a:rPr>
              <a:t>（</a:t>
            </a:r>
            <a:r>
              <a:rPr lang="en-US" altLang="zh-CN" sz="1600" b="1" dirty="0">
                <a:solidFill>
                  <a:srgbClr val="333333"/>
                </a:solidFill>
                <a:latin typeface="微软雅黑" panose="020B0503020204020204" pitchFamily="34" charset="-122"/>
                <a:ea typeface="微软雅黑" panose="020B0503020204020204" pitchFamily="34" charset="-122"/>
              </a:rPr>
              <a:t>2000-2007</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博客、社交媒体、视频</a:t>
            </a:r>
            <a:endParaRPr lang="en-US" altLang="zh-CN" sz="1600"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DSL/LAN</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~10Mbps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20" name="箭头: V 形 19">
            <a:extLst>
              <a:ext uri="{FF2B5EF4-FFF2-40B4-BE49-F238E27FC236}">
                <a16:creationId xmlns:a16="http://schemas.microsoft.com/office/drawing/2014/main" id="{17ED9404-47DA-4984-8EA3-77AA643FD8D2}"/>
              </a:ext>
            </a:extLst>
          </p:cNvPr>
          <p:cNvSpPr/>
          <p:nvPr/>
        </p:nvSpPr>
        <p:spPr>
          <a:xfrm>
            <a:off x="6126700" y="4905198"/>
            <a:ext cx="3638197" cy="1066308"/>
          </a:xfrm>
          <a:prstGeom prst="chevron">
            <a:avLst/>
          </a:prstGeom>
          <a:solidFill>
            <a:srgbClr val="F9BC1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zh-CN" altLang="en-US" sz="1600" b="1" dirty="0">
                <a:solidFill>
                  <a:srgbClr val="333333"/>
                </a:solidFill>
                <a:latin typeface="微软雅黑" panose="020B0503020204020204" pitchFamily="34" charset="-122"/>
                <a:ea typeface="微软雅黑" panose="020B0503020204020204" pitchFamily="34" charset="-122"/>
              </a:rPr>
              <a:t>移动互联（</a:t>
            </a:r>
            <a:r>
              <a:rPr lang="en-US" altLang="zh-CN" sz="1600" b="1" dirty="0">
                <a:solidFill>
                  <a:srgbClr val="333333"/>
                </a:solidFill>
                <a:latin typeface="微软雅黑" panose="020B0503020204020204" pitchFamily="34" charset="-122"/>
                <a:ea typeface="微软雅黑" panose="020B0503020204020204" pitchFamily="34" charset="-122"/>
              </a:rPr>
              <a:t>~2018</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导航，网购，互联网</a:t>
            </a:r>
            <a:r>
              <a:rPr lang="en-US" altLang="zh-CN" sz="1600" dirty="0">
                <a:solidFill>
                  <a:srgbClr val="333333"/>
                </a:solidFill>
                <a:latin typeface="微软雅黑" panose="020B0503020204020204" pitchFamily="34" charset="-122"/>
                <a:ea typeface="微软雅黑" panose="020B0503020204020204" pitchFamily="34" charset="-122"/>
              </a:rPr>
              <a:t>+</a:t>
            </a:r>
          </a:p>
          <a:p>
            <a:pPr algn="ctr">
              <a:lnSpc>
                <a:spcPct val="130000"/>
              </a:lnSpc>
            </a:pPr>
            <a:r>
              <a:rPr lang="zh-CN" altLang="en-US" sz="1600" b="1" dirty="0">
                <a:solidFill>
                  <a:srgbClr val="C00000"/>
                </a:solidFill>
                <a:latin typeface="微软雅黑" panose="020B0503020204020204" pitchFamily="34" charset="-122"/>
                <a:ea typeface="微软雅黑" panose="020B0503020204020204" pitchFamily="34" charset="-122"/>
              </a:rPr>
              <a:t>光纤入户</a:t>
            </a:r>
            <a:r>
              <a:rPr lang="en-US" altLang="zh-CN" sz="1600" b="1" dirty="0">
                <a:solidFill>
                  <a:srgbClr val="C00000"/>
                </a:solidFill>
                <a:latin typeface="微软雅黑" panose="020B0503020204020204" pitchFamily="34" charset="-122"/>
                <a:ea typeface="微软雅黑" panose="020B0503020204020204" pitchFamily="34" charset="-122"/>
              </a:rPr>
              <a:t>+4G</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~100Mbps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21" name="箭头: V 形 20">
            <a:extLst>
              <a:ext uri="{FF2B5EF4-FFF2-40B4-BE49-F238E27FC236}">
                <a16:creationId xmlns:a16="http://schemas.microsoft.com/office/drawing/2014/main" id="{92CF2548-95F8-4E0C-AD72-13E19D473BE5}"/>
              </a:ext>
            </a:extLst>
          </p:cNvPr>
          <p:cNvSpPr/>
          <p:nvPr/>
        </p:nvSpPr>
        <p:spPr>
          <a:xfrm>
            <a:off x="9278802" y="4905198"/>
            <a:ext cx="2943997" cy="1066308"/>
          </a:xfrm>
          <a:prstGeom prst="chevron">
            <a:avLst/>
          </a:prstGeom>
          <a:solidFill>
            <a:srgbClr val="F5B11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zh-CN" altLang="en-US" sz="1600" b="1" dirty="0">
                <a:solidFill>
                  <a:srgbClr val="333333"/>
                </a:solidFill>
                <a:latin typeface="微软雅黑" panose="020B0503020204020204" pitchFamily="34" charset="-122"/>
                <a:ea typeface="微软雅黑" panose="020B0503020204020204" pitchFamily="34" charset="-122"/>
              </a:rPr>
              <a:t>智能互联（</a:t>
            </a:r>
            <a:r>
              <a:rPr lang="en-US" altLang="zh-CN" sz="1600" b="1" dirty="0">
                <a:solidFill>
                  <a:srgbClr val="333333"/>
                </a:solidFill>
                <a:latin typeface="微软雅黑" panose="020B0503020204020204" pitchFamily="34" charset="-122"/>
                <a:ea typeface="微软雅黑" panose="020B0503020204020204" pitchFamily="34" charset="-122"/>
              </a:rPr>
              <a:t>~</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万物互联</a:t>
            </a:r>
            <a:endParaRPr lang="en-US" altLang="zh-CN" sz="1600"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5G+</a:t>
            </a:r>
            <a:r>
              <a:rPr lang="zh-CN" altLang="en-US" sz="1600" b="1" dirty="0">
                <a:solidFill>
                  <a:srgbClr val="C00000"/>
                </a:solidFill>
                <a:latin typeface="微软雅黑" panose="020B0503020204020204" pitchFamily="34" charset="-122"/>
                <a:ea typeface="微软雅黑" panose="020B0503020204020204" pitchFamily="34" charset="-122"/>
              </a:rPr>
              <a:t>，一体化网络</a:t>
            </a:r>
          </a:p>
        </p:txBody>
      </p:sp>
      <p:sp>
        <p:nvSpPr>
          <p:cNvPr id="22" name="文本框 21">
            <a:extLst>
              <a:ext uri="{FF2B5EF4-FFF2-40B4-BE49-F238E27FC236}">
                <a16:creationId xmlns:a16="http://schemas.microsoft.com/office/drawing/2014/main" id="{50D41007-538D-4E86-A213-08FFBE2D5E29}"/>
              </a:ext>
            </a:extLst>
          </p:cNvPr>
          <p:cNvSpPr txBox="1"/>
          <p:nvPr/>
        </p:nvSpPr>
        <p:spPr>
          <a:xfrm>
            <a:off x="488223" y="1198414"/>
            <a:ext cx="3541603" cy="3556808"/>
          </a:xfrm>
          <a:prstGeom prst="rect">
            <a:avLst/>
          </a:prstGeom>
          <a:solidFill>
            <a:schemeClr val="bg1"/>
          </a:solidFill>
          <a:ln>
            <a:solidFill>
              <a:schemeClr val="bg1"/>
            </a:solidFill>
          </a:ln>
        </p:spPr>
        <p:txBody>
          <a:bodyPr wrap="square">
            <a:spAutoFit/>
          </a:bodyPr>
          <a:lstStyle/>
          <a:p>
            <a:pPr marL="285750" indent="-285750">
              <a:lnSpc>
                <a:spcPct val="110000"/>
              </a:lnSpc>
              <a:spcBef>
                <a:spcPts val="200"/>
              </a:spcBef>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1993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Mosaic</a:t>
            </a:r>
            <a:r>
              <a:rPr lang="zh-CN" altLang="en-US" sz="2000" dirty="0">
                <a:solidFill>
                  <a:srgbClr val="C00000"/>
                </a:solidFill>
                <a:latin typeface="微软雅黑" panose="020B0503020204020204" pitchFamily="34" charset="-122"/>
                <a:ea typeface="微软雅黑" panose="020B0503020204020204" pitchFamily="34" charset="-122"/>
              </a:rPr>
              <a:t>浏览器诞生，开启了互联网广泛商用之路</a:t>
            </a:r>
          </a:p>
          <a:p>
            <a:pPr marL="285750" indent="-285750">
              <a:lnSpc>
                <a:spcPct val="110000"/>
              </a:lnSpc>
              <a:spcBef>
                <a:spcPts val="200"/>
              </a:spcBef>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94</a:t>
            </a:r>
            <a:r>
              <a:rPr lang="zh-CN" altLang="en-US" sz="2000" dirty="0">
                <a:latin typeface="微软雅黑" panose="020B0503020204020204" pitchFamily="34" charset="-122"/>
                <a:ea typeface="微软雅黑" panose="020B0503020204020204" pitchFamily="34" charset="-122"/>
              </a:rPr>
              <a:t>年万维网联盟</a:t>
            </a:r>
            <a:r>
              <a:rPr lang="en-US" altLang="zh-CN" sz="2000" dirty="0">
                <a:latin typeface="微软雅黑" panose="020B0503020204020204" pitchFamily="34" charset="-122"/>
                <a:ea typeface="微软雅黑" panose="020B0503020204020204" pitchFamily="34" charset="-122"/>
              </a:rPr>
              <a:t>W3C</a:t>
            </a:r>
            <a:r>
              <a:rPr lang="zh-CN" altLang="en-US" sz="2000" dirty="0">
                <a:latin typeface="微软雅黑" panose="020B0503020204020204" pitchFamily="34" charset="-122"/>
                <a:ea typeface="微软雅黑" panose="020B0503020204020204" pitchFamily="34" charset="-122"/>
              </a:rPr>
              <a:t>成立</a:t>
            </a:r>
            <a:endParaRPr lang="en-US" altLang="zh-CN" sz="2000" dirty="0">
              <a:latin typeface="微软雅黑" panose="020B0503020204020204" pitchFamily="34" charset="-122"/>
              <a:ea typeface="微软雅黑" panose="020B0503020204020204" pitchFamily="34" charset="-122"/>
            </a:endParaRPr>
          </a:p>
          <a:p>
            <a:pPr marL="285750" indent="-285750">
              <a:lnSpc>
                <a:spcPct val="110000"/>
              </a:lnSpc>
              <a:spcBef>
                <a:spcPts val="200"/>
              </a:spcBef>
              <a:buFont typeface="Wingdings" panose="05000000000000000000" pitchFamily="2" charset="2"/>
              <a:buChar char="Ø"/>
            </a:pPr>
            <a:r>
              <a:rPr lang="zh-CN" altLang="en-US" sz="2000" dirty="0">
                <a:solidFill>
                  <a:srgbClr val="121212"/>
                </a:solidFill>
                <a:latin typeface="微软雅黑" panose="020B0503020204020204" pitchFamily="34" charset="-122"/>
                <a:ea typeface="微软雅黑" panose="020B0503020204020204" pitchFamily="34" charset="-122"/>
              </a:rPr>
              <a:t>互联网进入高速发展期：</a:t>
            </a:r>
            <a:br>
              <a:rPr lang="en-US" altLang="zh-CN" sz="2000" dirty="0">
                <a:solidFill>
                  <a:srgbClr val="121212"/>
                </a:solidFill>
                <a:latin typeface="微软雅黑" panose="020B0503020204020204" pitchFamily="34" charset="-122"/>
                <a:ea typeface="微软雅黑" panose="020B0503020204020204" pitchFamily="34" charset="-122"/>
              </a:rPr>
            </a:br>
            <a:r>
              <a:rPr lang="zh-CN" altLang="en-US" sz="2000" dirty="0">
                <a:solidFill>
                  <a:srgbClr val="121212"/>
                </a:solidFill>
                <a:latin typeface="微软雅黑" panose="020B0503020204020204" pitchFamily="34" charset="-122"/>
                <a:ea typeface="微软雅黑" panose="020B0503020204020204" pitchFamily="34" charset="-122"/>
              </a:rPr>
              <a:t>雅虎、</a:t>
            </a:r>
            <a:r>
              <a:rPr lang="en-US" altLang="zh-CN" sz="2000" dirty="0">
                <a:solidFill>
                  <a:srgbClr val="121212"/>
                </a:solidFill>
                <a:latin typeface="微软雅黑" panose="020B0503020204020204" pitchFamily="34" charset="-122"/>
                <a:ea typeface="微软雅黑" panose="020B0503020204020204" pitchFamily="34" charset="-122"/>
              </a:rPr>
              <a:t>AOL</a:t>
            </a:r>
            <a:r>
              <a:rPr lang="zh-CN" altLang="en-US" sz="2000" dirty="0">
                <a:solidFill>
                  <a:srgbClr val="121212"/>
                </a:solidFill>
                <a:latin typeface="微软雅黑" panose="020B0503020204020204" pitchFamily="34" charset="-122"/>
                <a:ea typeface="微软雅黑" panose="020B0503020204020204" pitchFamily="34" charset="-122"/>
              </a:rPr>
              <a:t>、谷歌、亚马逊、</a:t>
            </a:r>
            <a:r>
              <a:rPr lang="en-US" altLang="zh-CN" sz="2000" dirty="0" err="1">
                <a:solidFill>
                  <a:srgbClr val="121212"/>
                </a:solidFill>
                <a:latin typeface="微软雅黑" panose="020B0503020204020204" pitchFamily="34" charset="-122"/>
                <a:ea typeface="微软雅黑" panose="020B0503020204020204" pitchFamily="34" charset="-122"/>
              </a:rPr>
              <a:t>EBay</a:t>
            </a:r>
            <a:r>
              <a:rPr lang="zh-CN" altLang="en-US" sz="2000" dirty="0">
                <a:solidFill>
                  <a:srgbClr val="121212"/>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Netflix</a:t>
            </a:r>
            <a:r>
              <a:rPr lang="zh-CN" altLang="en-US" sz="2000" dirty="0">
                <a:solidFill>
                  <a:srgbClr val="333333"/>
                </a:solidFill>
                <a:latin typeface="微软雅黑" panose="020B0503020204020204" pitchFamily="34" charset="-122"/>
                <a:ea typeface="微软雅黑" panose="020B0503020204020204" pitchFamily="34" charset="-122"/>
              </a:rPr>
              <a:t>、</a:t>
            </a:r>
            <a:r>
              <a:rPr lang="zh-CN" altLang="en-US" sz="2000" dirty="0">
                <a:solidFill>
                  <a:srgbClr val="121212"/>
                </a:solidFill>
                <a:latin typeface="微软雅黑" panose="020B0503020204020204" pitchFamily="34" charset="-122"/>
                <a:ea typeface="微软雅黑" panose="020B0503020204020204" pitchFamily="34" charset="-122"/>
              </a:rPr>
              <a:t>腾讯，阿里，百度，京东</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lnSpc>
                <a:spcPct val="110000"/>
              </a:lnSpc>
              <a:spcBef>
                <a:spcPts val="200"/>
              </a:spcBef>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95</a:t>
            </a:r>
            <a:r>
              <a:rPr lang="zh-CN" altLang="en-US" sz="2000" dirty="0">
                <a:solidFill>
                  <a:srgbClr val="C00000"/>
                </a:solidFill>
                <a:latin typeface="微软雅黑" panose="020B0503020204020204" pitchFamily="34" charset="-122"/>
                <a:ea typeface="微软雅黑" panose="020B0503020204020204" pitchFamily="34" charset="-122"/>
              </a:rPr>
              <a:t>年</a:t>
            </a:r>
            <a:r>
              <a:rPr lang="en-US" altLang="zh-CN" sz="2000" dirty="0" err="1">
                <a:solidFill>
                  <a:srgbClr val="C00000"/>
                </a:solidFill>
                <a:latin typeface="微软雅黑" panose="020B0503020204020204" pitchFamily="34" charset="-122"/>
                <a:ea typeface="微软雅黑" panose="020B0503020204020204" pitchFamily="34" charset="-122"/>
              </a:rPr>
              <a:t>NSFnet</a:t>
            </a:r>
            <a:r>
              <a:rPr lang="zh-CN" altLang="en-US" sz="2000" dirty="0">
                <a:solidFill>
                  <a:srgbClr val="C00000"/>
                </a:solidFill>
                <a:latin typeface="微软雅黑" panose="020B0503020204020204" pitchFamily="34" charset="-122"/>
                <a:ea typeface="微软雅黑" panose="020B0503020204020204" pitchFamily="34" charset="-122"/>
              </a:rPr>
              <a:t>退役，转商业，网景上市，达</a:t>
            </a:r>
            <a:r>
              <a:rPr lang="en-US" altLang="zh-CN" sz="2000" dirty="0">
                <a:solidFill>
                  <a:srgbClr val="C00000"/>
                </a:solidFill>
                <a:latin typeface="微软雅黑" panose="020B0503020204020204" pitchFamily="34" charset="-122"/>
                <a:ea typeface="微软雅黑" panose="020B0503020204020204" pitchFamily="34" charset="-122"/>
              </a:rPr>
              <a:t>29</a:t>
            </a:r>
            <a:r>
              <a:rPr lang="zh-CN" altLang="en-US" sz="2000" dirty="0">
                <a:solidFill>
                  <a:srgbClr val="C00000"/>
                </a:solidFill>
                <a:latin typeface="微软雅黑" panose="020B0503020204020204" pitchFamily="34" charset="-122"/>
                <a:ea typeface="微软雅黑" panose="020B0503020204020204" pitchFamily="34" charset="-122"/>
              </a:rPr>
              <a:t>亿美元</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lnSpc>
                <a:spcPct val="110000"/>
              </a:lnSpc>
              <a:spcBef>
                <a:spcPts val="200"/>
              </a:spcBef>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Netscape/</a:t>
            </a:r>
            <a:r>
              <a:rPr lang="zh-CN" altLang="en-US" sz="2000" dirty="0">
                <a:solidFill>
                  <a:srgbClr val="C00000"/>
                </a:solidFill>
                <a:latin typeface="微软雅黑" panose="020B0503020204020204" pitchFamily="34" charset="-122"/>
                <a:ea typeface="微软雅黑" panose="020B0503020204020204" pitchFamily="34" charset="-122"/>
              </a:rPr>
              <a:t>微软</a:t>
            </a:r>
            <a:r>
              <a:rPr lang="en-US" altLang="zh-CN" sz="2000" dirty="0">
                <a:solidFill>
                  <a:srgbClr val="C00000"/>
                </a:solidFill>
                <a:latin typeface="微软雅黑" panose="020B0503020204020204" pitchFamily="34" charset="-122"/>
                <a:ea typeface="微软雅黑" panose="020B0503020204020204" pitchFamily="34" charset="-122"/>
              </a:rPr>
              <a:t>IE</a:t>
            </a:r>
            <a:r>
              <a:rPr lang="zh-CN" altLang="en-US" sz="2000" dirty="0">
                <a:solidFill>
                  <a:srgbClr val="C00000"/>
                </a:solidFill>
                <a:latin typeface="微软雅黑" panose="020B0503020204020204" pitchFamily="34" charset="-122"/>
                <a:ea typeface="微软雅黑" panose="020B0503020204020204" pitchFamily="34" charset="-122"/>
              </a:rPr>
              <a:t>世纪之争</a:t>
            </a:r>
            <a:endParaRPr lang="en-US" altLang="zh-CN" sz="2000" i="0" dirty="0">
              <a:solidFill>
                <a:srgbClr val="C00000"/>
              </a:solidFill>
              <a:effectLst/>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ADCA143-EE9C-4DA4-9D78-EC1D30CCC08A}"/>
              </a:ext>
            </a:extLst>
          </p:cNvPr>
          <p:cNvSpPr txBox="1"/>
          <p:nvPr/>
        </p:nvSpPr>
        <p:spPr>
          <a:xfrm>
            <a:off x="4085024" y="1441153"/>
            <a:ext cx="3062303" cy="3170099"/>
          </a:xfrm>
          <a:prstGeom prst="rect">
            <a:avLst/>
          </a:prstGeom>
          <a:solidFill>
            <a:schemeClr val="bg1"/>
          </a:solidFill>
          <a:ln>
            <a:solidFill>
              <a:schemeClr val="bg1"/>
            </a:solidFill>
          </a:ln>
        </p:spPr>
        <p:txBody>
          <a:bodyPr wrap="square">
            <a:spAutoFit/>
          </a:bodyPr>
          <a:lstStyle/>
          <a:p>
            <a:pPr marL="285750" indent="-285750">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年，互联网泡沫破灭，进入低调发展阶段</a:t>
            </a:r>
          </a:p>
          <a:p>
            <a:pPr marL="285750" indent="-285750">
              <a:buFont typeface="Wingdings" panose="05000000000000000000" pitchFamily="2" charset="2"/>
              <a:buChar char="Ø"/>
            </a:pPr>
            <a:r>
              <a:rPr lang="en-US" altLang="zh-CN" sz="2000" dirty="0">
                <a:solidFill>
                  <a:srgbClr val="333333"/>
                </a:solidFill>
                <a:latin typeface="微软雅黑" panose="020B0503020204020204" pitchFamily="34" charset="-122"/>
                <a:ea typeface="微软雅黑" panose="020B0503020204020204" pitchFamily="34" charset="-122"/>
              </a:rPr>
              <a:t>Myspace</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Skype</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Safari</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Facebook</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Twitter</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err="1">
                <a:solidFill>
                  <a:srgbClr val="333333"/>
                </a:solidFill>
                <a:latin typeface="微软雅黑" panose="020B0503020204020204" pitchFamily="34" charset="-122"/>
                <a:ea typeface="微软雅黑" panose="020B0503020204020204" pitchFamily="34" charset="-122"/>
              </a:rPr>
              <a:t>youtube</a:t>
            </a:r>
            <a:r>
              <a:rPr lang="zh-CN" altLang="en-US" sz="2000" dirty="0">
                <a:solidFill>
                  <a:srgbClr val="333333"/>
                </a:solidFill>
                <a:latin typeface="微软雅黑" panose="020B0503020204020204" pitchFamily="34" charset="-122"/>
                <a:ea typeface="微软雅黑" panose="020B0503020204020204" pitchFamily="34" charset="-122"/>
              </a:rPr>
              <a:t>，土豆，</a:t>
            </a:r>
            <a:r>
              <a:rPr lang="en-US" altLang="zh-CN" sz="2000" dirty="0" err="1">
                <a:solidFill>
                  <a:srgbClr val="333333"/>
                </a:solidFill>
                <a:latin typeface="微软雅黑" panose="020B0503020204020204" pitchFamily="34" charset="-122"/>
                <a:ea typeface="微软雅黑" panose="020B0503020204020204" pitchFamily="34" charset="-122"/>
              </a:rPr>
              <a:t>youku</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2007</a:t>
            </a:r>
            <a:r>
              <a:rPr lang="zh-CN" altLang="en-US" sz="2000" dirty="0">
                <a:solidFill>
                  <a:srgbClr val="C00000"/>
                </a:solidFill>
                <a:latin typeface="微软雅黑" panose="020B0503020204020204" pitchFamily="34" charset="-122"/>
                <a:ea typeface="微软雅黑" panose="020B0503020204020204" pitchFamily="34" charset="-122"/>
              </a:rPr>
              <a:t>年，</a:t>
            </a:r>
            <a:r>
              <a:rPr lang="en-US" altLang="zh-CN" sz="2000" dirty="0">
                <a:solidFill>
                  <a:srgbClr val="C00000"/>
                </a:solidFill>
                <a:latin typeface="微软雅黑" panose="020B0503020204020204" pitchFamily="34" charset="-122"/>
                <a:ea typeface="微软雅黑" panose="020B0503020204020204" pitchFamily="34" charset="-122"/>
              </a:rPr>
              <a:t>3G+iPhone</a:t>
            </a:r>
            <a:r>
              <a:rPr lang="zh-CN" altLang="en-US" sz="2000" dirty="0">
                <a:solidFill>
                  <a:srgbClr val="C00000"/>
                </a:solidFill>
                <a:latin typeface="微软雅黑" panose="020B0503020204020204" pitchFamily="34" charset="-122"/>
                <a:ea typeface="微软雅黑" panose="020B0503020204020204" pitchFamily="34" charset="-122"/>
              </a:rPr>
              <a:t>，谷歌收购安卓，即将进入移动互联</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B1FCB68B-5239-4A2A-B39C-5F4F04C0F0B5}"/>
              </a:ext>
            </a:extLst>
          </p:cNvPr>
          <p:cNvSpPr txBox="1"/>
          <p:nvPr/>
        </p:nvSpPr>
        <p:spPr>
          <a:xfrm>
            <a:off x="7139329" y="1798059"/>
            <a:ext cx="3024771" cy="2862322"/>
          </a:xfrm>
          <a:prstGeom prst="rect">
            <a:avLst/>
          </a:prstGeom>
          <a:solidFill>
            <a:schemeClr val="bg1"/>
          </a:solidFill>
          <a:ln>
            <a:solidFill>
              <a:schemeClr val="bg1"/>
            </a:solidFill>
          </a:ln>
        </p:spPr>
        <p:txBody>
          <a:bodyPr wrap="square">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各种应用：</a:t>
            </a:r>
            <a:r>
              <a:rPr lang="en-US" altLang="zh-CN" sz="2000" dirty="0">
                <a:solidFill>
                  <a:srgbClr val="333333"/>
                </a:solidFill>
                <a:latin typeface="微软雅黑" panose="020B0503020204020204" pitchFamily="34" charset="-122"/>
                <a:ea typeface="微软雅黑" panose="020B0503020204020204" pitchFamily="34" charset="-122"/>
              </a:rPr>
              <a:t>Uber, </a:t>
            </a:r>
            <a:r>
              <a:rPr lang="en-US" altLang="zh-CN" sz="2000" dirty="0" err="1">
                <a:latin typeface="微软雅黑" panose="020B0503020204020204" pitchFamily="34" charset="-122"/>
                <a:ea typeface="微软雅黑" panose="020B0503020204020204" pitchFamily="34" charset="-122"/>
              </a:rPr>
              <a:t>airbnb</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333333"/>
                </a:solidFill>
                <a:latin typeface="微软雅黑" panose="020B0503020204020204" pitchFamily="34" charset="-122"/>
                <a:ea typeface="微软雅黑" panose="020B0503020204020204" pitchFamily="34" charset="-122"/>
              </a:rPr>
              <a:t>滴滴， 抖音，头条，美团，拼多多</a:t>
            </a:r>
            <a:r>
              <a:rPr lang="en-US" altLang="zh-CN" sz="2000" dirty="0">
                <a:solidFill>
                  <a:srgbClr val="333333"/>
                </a:solidFill>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云为基础的互联网平台</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新技术爆发：高速网络，云，</a:t>
            </a:r>
            <a:r>
              <a:rPr lang="en-US" altLang="zh-CN" sz="2000" dirty="0">
                <a:latin typeface="微软雅黑" panose="020B0503020204020204" pitchFamily="34" charset="-122"/>
                <a:ea typeface="微软雅黑" panose="020B0503020204020204" pitchFamily="34" charset="-122"/>
              </a:rPr>
              <a:t>SDN</a:t>
            </a:r>
            <a:r>
              <a:rPr lang="zh-CN" altLang="en-US" sz="2000" dirty="0">
                <a:latin typeface="微软雅黑" panose="020B0503020204020204" pitchFamily="34" charset="-122"/>
                <a:ea typeface="微软雅黑" panose="020B0503020204020204" pitchFamily="34" charset="-122"/>
              </a:rPr>
              <a:t>，大数据</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VR/AR</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2010</a:t>
            </a:r>
            <a:r>
              <a:rPr lang="zh-CN" altLang="en-US" sz="2000" dirty="0">
                <a:solidFill>
                  <a:srgbClr val="C00000"/>
                </a:solidFill>
                <a:latin typeface="微软雅黑" panose="020B0503020204020204" pitchFamily="34" charset="-122"/>
                <a:ea typeface="微软雅黑" panose="020B0503020204020204" pitchFamily="34" charset="-122"/>
              </a:rPr>
              <a:t>年，</a:t>
            </a:r>
            <a:r>
              <a:rPr lang="en-US" altLang="zh-CN" sz="2000" dirty="0">
                <a:solidFill>
                  <a:srgbClr val="C00000"/>
                </a:solidFill>
                <a:latin typeface="微软雅黑" panose="020B0503020204020204" pitchFamily="34" charset="-122"/>
                <a:ea typeface="微软雅黑" panose="020B0503020204020204" pitchFamily="34" charset="-122"/>
              </a:rPr>
              <a:t>4G LTE</a:t>
            </a:r>
            <a:r>
              <a:rPr lang="zh-CN" altLang="en-US" sz="2000" dirty="0">
                <a:solidFill>
                  <a:srgbClr val="C00000"/>
                </a:solidFill>
                <a:latin typeface="微软雅黑" panose="020B0503020204020204" pitchFamily="34" charset="-122"/>
                <a:ea typeface="微软雅黑" panose="020B0503020204020204" pitchFamily="34" charset="-122"/>
              </a:rPr>
              <a:t>部署</a:t>
            </a:r>
          </a:p>
        </p:txBody>
      </p:sp>
      <p:sp>
        <p:nvSpPr>
          <p:cNvPr id="25" name="文本框 24">
            <a:extLst>
              <a:ext uri="{FF2B5EF4-FFF2-40B4-BE49-F238E27FC236}">
                <a16:creationId xmlns:a16="http://schemas.microsoft.com/office/drawing/2014/main" id="{1E0F6A76-7A4D-4906-9378-A6FB5A862F43}"/>
              </a:ext>
            </a:extLst>
          </p:cNvPr>
          <p:cNvSpPr txBox="1"/>
          <p:nvPr/>
        </p:nvSpPr>
        <p:spPr>
          <a:xfrm>
            <a:off x="10368597" y="2344840"/>
            <a:ext cx="1620203" cy="2005076"/>
          </a:xfrm>
          <a:prstGeom prst="rect">
            <a:avLst/>
          </a:prstGeom>
          <a:solidFill>
            <a:schemeClr val="bg1"/>
          </a:solidFill>
          <a:ln>
            <a:solidFill>
              <a:schemeClr val="bg1"/>
            </a:solidFill>
          </a:ln>
        </p:spPr>
        <p:txBody>
          <a:bodyPr wrap="square">
            <a:noAutofit/>
          </a:bodyPr>
          <a:lstStyle/>
          <a:p>
            <a:pPr marL="285750" indent="-285750">
              <a:lnSpc>
                <a:spcPct val="13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IoT</a:t>
            </a:r>
          </a:p>
          <a:p>
            <a:pPr marL="285750" indent="-285750">
              <a:lnSpc>
                <a:spcPct val="13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车联网</a:t>
            </a:r>
            <a:endParaRPr lang="en-US" altLang="zh-CN" sz="20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进入各行业</a:t>
            </a:r>
            <a:endParaRPr lang="en-US" altLang="zh-CN" sz="20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Ø"/>
            </a:pPr>
            <a:endParaRPr lang="en-US" altLang="zh-CN" sz="20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Ø"/>
            </a:pPr>
            <a:endParaRPr lang="zh-CN" altLang="en-US" sz="20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F2B5BBD9-A2C9-4A3D-AE36-3DEDC86BE3F7}"/>
              </a:ext>
            </a:extLst>
          </p:cNvPr>
          <p:cNvSpPr/>
          <p:nvPr/>
        </p:nvSpPr>
        <p:spPr>
          <a:xfrm>
            <a:off x="65451" y="5573796"/>
            <a:ext cx="12072656" cy="372270"/>
          </a:xfrm>
          <a:prstGeom prst="rect">
            <a:avLst/>
          </a:prstGeom>
          <a:noFill/>
          <a:ln w="38100">
            <a:solidFill>
              <a:srgbClr val="B348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FDD18EA-85A3-4809-B340-7C6935D6A639}"/>
              </a:ext>
            </a:extLst>
          </p:cNvPr>
          <p:cNvSpPr txBox="1"/>
          <p:nvPr/>
        </p:nvSpPr>
        <p:spPr>
          <a:xfrm>
            <a:off x="1371600" y="6031657"/>
            <a:ext cx="3416320"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数据以下载为主，静态内容为主</a:t>
            </a:r>
          </a:p>
        </p:txBody>
      </p:sp>
      <p:sp>
        <p:nvSpPr>
          <p:cNvPr id="29" name="文本框 28">
            <a:extLst>
              <a:ext uri="{FF2B5EF4-FFF2-40B4-BE49-F238E27FC236}">
                <a16:creationId xmlns:a16="http://schemas.microsoft.com/office/drawing/2014/main" id="{BD580F52-3097-4561-855B-95548B150DD7}"/>
              </a:ext>
            </a:extLst>
          </p:cNvPr>
          <p:cNvSpPr txBox="1"/>
          <p:nvPr/>
        </p:nvSpPr>
        <p:spPr>
          <a:xfrm>
            <a:off x="6324600" y="6031657"/>
            <a:ext cx="560151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用户开始大量产生数据，动态内容逐渐成为主导</a:t>
            </a:r>
          </a:p>
        </p:txBody>
      </p:sp>
    </p:spTree>
    <p:extLst>
      <p:ext uri="{BB962C8B-B14F-4D97-AF65-F5344CB8AC3E}">
        <p14:creationId xmlns:p14="http://schemas.microsoft.com/office/powerpoint/2010/main" val="201568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blinds(horizontal)">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par>
                                <p:cTn id="14" presetID="3"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24" grpId="0" animBg="1"/>
      <p:bldP spid="26"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2DA39-020A-44AD-8C88-E3CAE512B4C7}"/>
              </a:ext>
            </a:extLst>
          </p:cNvPr>
          <p:cNvSpPr>
            <a:spLocks noGrp="1"/>
          </p:cNvSpPr>
          <p:nvPr>
            <p:ph type="title"/>
          </p:nvPr>
        </p:nvSpPr>
        <p:spPr/>
        <p:txBody>
          <a:bodyPr/>
          <a:lstStyle/>
          <a:p>
            <a:r>
              <a:rPr lang="zh-CN" altLang="en-US" dirty="0"/>
              <a:t>苏联的互联网发展：红书（</a:t>
            </a:r>
            <a:r>
              <a:rPr lang="az-Cyrl-AZ" altLang="zh-CN" dirty="0"/>
              <a:t>Краснаякнига</a:t>
            </a:r>
            <a:r>
              <a:rPr lang="zh-CN" altLang="az-Cyrl-AZ" dirty="0"/>
              <a:t>）</a:t>
            </a:r>
            <a:r>
              <a:rPr lang="zh-CN" altLang="en-US" dirty="0"/>
              <a:t>计划</a:t>
            </a:r>
          </a:p>
        </p:txBody>
      </p:sp>
      <p:sp>
        <p:nvSpPr>
          <p:cNvPr id="3" name="内容占位符 2">
            <a:extLst>
              <a:ext uri="{FF2B5EF4-FFF2-40B4-BE49-F238E27FC236}">
                <a16:creationId xmlns:a16="http://schemas.microsoft.com/office/drawing/2014/main" id="{5AE0A465-9210-43BB-A058-708593052B6B}"/>
              </a:ext>
            </a:extLst>
          </p:cNvPr>
          <p:cNvSpPr>
            <a:spLocks noGrp="1"/>
          </p:cNvSpPr>
          <p:nvPr>
            <p:ph idx="1"/>
          </p:nvPr>
        </p:nvSpPr>
        <p:spPr>
          <a:xfrm>
            <a:off x="609600" y="1600203"/>
            <a:ext cx="10972800" cy="4525963"/>
          </a:xfrm>
        </p:spPr>
        <p:txBody>
          <a:bodyPr/>
          <a:lstStyle/>
          <a:p>
            <a:r>
              <a:rPr lang="en-US" altLang="zh-CN" dirty="0"/>
              <a:t>1959</a:t>
            </a:r>
            <a:r>
              <a:rPr lang="zh-CN" altLang="en-US" dirty="0"/>
              <a:t>年，苏联控制论先驱</a:t>
            </a:r>
            <a:r>
              <a:rPr lang="en-US" altLang="zh-CN" dirty="0"/>
              <a:t>Anatoly </a:t>
            </a:r>
            <a:r>
              <a:rPr lang="en-US" altLang="zh-CN" dirty="0" err="1"/>
              <a:t>Kitov</a:t>
            </a:r>
            <a:r>
              <a:rPr lang="zh-CN" altLang="en-US" dirty="0"/>
              <a:t>写信给赫鲁晓夫</a:t>
            </a:r>
            <a:endParaRPr lang="en-US" altLang="zh-CN" dirty="0"/>
          </a:p>
          <a:p>
            <a:pPr lvl="1"/>
            <a:r>
              <a:rPr lang="zh-CN" altLang="en-US" b="1" dirty="0"/>
              <a:t>建立苏联国家统一计算中心网络：</a:t>
            </a:r>
            <a:r>
              <a:rPr lang="zh-CN" altLang="en-US" dirty="0"/>
              <a:t>自动化计算机管理国家经济，是「无需追赶，直接超越美国」的机会</a:t>
            </a:r>
            <a:r>
              <a:rPr lang="en-US" altLang="zh-CN" dirty="0"/>
              <a:t>——</a:t>
            </a:r>
            <a:r>
              <a:rPr lang="zh-CN" altLang="en-US" dirty="0"/>
              <a:t>在美国人尚未拥有优势的领域，完成质的飞跃用于</a:t>
            </a:r>
            <a:endParaRPr lang="en-US" altLang="zh-CN" dirty="0"/>
          </a:p>
          <a:p>
            <a:pPr lvl="1"/>
            <a:r>
              <a:rPr lang="zh-CN" altLang="en-US" dirty="0">
                <a:solidFill>
                  <a:srgbClr val="FF0000"/>
                </a:solidFill>
              </a:rPr>
              <a:t>“控制论是科学马克思主义社会管理理论所使用的语言”</a:t>
            </a:r>
            <a:endParaRPr lang="en-US" altLang="zh-CN" dirty="0">
              <a:solidFill>
                <a:srgbClr val="FF0000"/>
              </a:solidFill>
            </a:endParaRPr>
          </a:p>
        </p:txBody>
      </p:sp>
      <p:sp>
        <p:nvSpPr>
          <p:cNvPr id="4" name="灯片编号占位符 3">
            <a:extLst>
              <a:ext uri="{FF2B5EF4-FFF2-40B4-BE49-F238E27FC236}">
                <a16:creationId xmlns:a16="http://schemas.microsoft.com/office/drawing/2014/main" id="{10976A30-E309-405C-924B-8FC9636DC3AD}"/>
              </a:ext>
            </a:extLst>
          </p:cNvPr>
          <p:cNvSpPr>
            <a:spLocks noGrp="1"/>
          </p:cNvSpPr>
          <p:nvPr>
            <p:ph type="sldNum" sz="quarter" idx="11"/>
          </p:nvPr>
        </p:nvSpPr>
        <p:spPr/>
        <p:txBody>
          <a:bodyPr/>
          <a:lstStyle/>
          <a:p>
            <a:pPr>
              <a:defRPr/>
            </a:pPr>
            <a:fld id="{3FFE790D-BCFB-4008-9260-CA63AEE325FD}" type="slidenum">
              <a:rPr lang="en-US" smtClean="0"/>
              <a:pPr>
                <a:defRPr/>
              </a:pPr>
              <a:t>25</a:t>
            </a:fld>
            <a:endParaRPr lang="en-US" dirty="0"/>
          </a:p>
        </p:txBody>
      </p:sp>
      <p:pic>
        <p:nvPicPr>
          <p:cNvPr id="5" name="图片 4">
            <a:extLst>
              <a:ext uri="{FF2B5EF4-FFF2-40B4-BE49-F238E27FC236}">
                <a16:creationId xmlns:a16="http://schemas.microsoft.com/office/drawing/2014/main" id="{F4C3C75F-F402-4F02-84CA-B40A8A01FEBF}"/>
              </a:ext>
            </a:extLst>
          </p:cNvPr>
          <p:cNvPicPr>
            <a:picLocks noChangeAspect="1"/>
          </p:cNvPicPr>
          <p:nvPr/>
        </p:nvPicPr>
        <p:blipFill>
          <a:blip r:embed="rId2"/>
          <a:stretch>
            <a:fillRect/>
          </a:stretch>
        </p:blipFill>
        <p:spPr>
          <a:xfrm>
            <a:off x="6553200" y="3201163"/>
            <a:ext cx="4724400" cy="3068292"/>
          </a:xfrm>
          <a:prstGeom prst="rect">
            <a:avLst/>
          </a:prstGeom>
        </p:spPr>
      </p:pic>
      <p:pic>
        <p:nvPicPr>
          <p:cNvPr id="2052" name="Picture 4" descr="https://nimg.ws.126.net/?url=http%3A%2F%2Fdingyue.ws.126.net%2Fpde4jyomnFqjSti098O7vGw59GwmrMvXeRRotpA0bi16O1555293460069compressflag.jpg&amp;thumbnail=660x2147483647&amp;quality=80&amp;type=jpg">
            <a:extLst>
              <a:ext uri="{FF2B5EF4-FFF2-40B4-BE49-F238E27FC236}">
                <a16:creationId xmlns:a16="http://schemas.microsoft.com/office/drawing/2014/main" id="{586928F6-4BE4-4D9E-9D91-0977F38E5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191" y="3170024"/>
            <a:ext cx="4612912"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228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formation Policy: How Not to Network a Nation : The Uneasy History of the Soviet  Internet (Paperback) - Walmart.com">
            <a:extLst>
              <a:ext uri="{FF2B5EF4-FFF2-40B4-BE49-F238E27FC236}">
                <a16:creationId xmlns:a16="http://schemas.microsoft.com/office/drawing/2014/main" id="{A2B42545-F9EF-478D-AE59-57FCD7DD9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381000"/>
            <a:ext cx="2971800" cy="29718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C74E8CB-28DD-4F4A-8E63-BE267372F9A2}"/>
              </a:ext>
            </a:extLst>
          </p:cNvPr>
          <p:cNvSpPr>
            <a:spLocks noGrp="1"/>
          </p:cNvSpPr>
          <p:nvPr>
            <p:ph type="title"/>
          </p:nvPr>
        </p:nvSpPr>
        <p:spPr/>
        <p:txBody>
          <a:bodyPr/>
          <a:lstStyle/>
          <a:p>
            <a:r>
              <a:rPr lang="zh-CN" altLang="en-US" dirty="0"/>
              <a:t>苏联的互联网发展：</a:t>
            </a:r>
            <a:r>
              <a:rPr lang="en-US" altLang="zh-CN" dirty="0"/>
              <a:t>OGAS</a:t>
            </a:r>
            <a:r>
              <a:rPr lang="zh-CN" altLang="en-US" dirty="0"/>
              <a:t>计划</a:t>
            </a:r>
          </a:p>
        </p:txBody>
      </p:sp>
      <p:sp>
        <p:nvSpPr>
          <p:cNvPr id="3" name="内容占位符 2">
            <a:extLst>
              <a:ext uri="{FF2B5EF4-FFF2-40B4-BE49-F238E27FC236}">
                <a16:creationId xmlns:a16="http://schemas.microsoft.com/office/drawing/2014/main" id="{AB4034C3-A656-43A6-AE77-4DEAAB690633}"/>
              </a:ext>
            </a:extLst>
          </p:cNvPr>
          <p:cNvSpPr>
            <a:spLocks noGrp="1"/>
          </p:cNvSpPr>
          <p:nvPr>
            <p:ph idx="1"/>
          </p:nvPr>
        </p:nvSpPr>
        <p:spPr>
          <a:xfrm>
            <a:off x="609600" y="1600203"/>
            <a:ext cx="8077200" cy="4525963"/>
          </a:xfrm>
        </p:spPr>
        <p:txBody>
          <a:bodyPr/>
          <a:lstStyle/>
          <a:p>
            <a:r>
              <a:rPr lang="zh-CN" altLang="en-US" dirty="0"/>
              <a:t>提出者苏联数学家、控制论鼻祖之一</a:t>
            </a:r>
            <a:r>
              <a:rPr lang="en-US" altLang="zh-CN" dirty="0"/>
              <a:t>Victor </a:t>
            </a:r>
            <a:r>
              <a:rPr lang="en-US" altLang="zh-CN" dirty="0" err="1"/>
              <a:t>Glushkov</a:t>
            </a:r>
            <a:endParaRPr lang="en-US" altLang="zh-CN" dirty="0"/>
          </a:p>
          <a:p>
            <a:r>
              <a:rPr lang="zh-CN" altLang="en-US" dirty="0"/>
              <a:t>于</a:t>
            </a:r>
            <a:r>
              <a:rPr lang="en-US" altLang="zh-CN" dirty="0"/>
              <a:t>1962</a:t>
            </a:r>
            <a:r>
              <a:rPr lang="zh-CN" altLang="en-US" dirty="0"/>
              <a:t>年构思，</a:t>
            </a:r>
            <a:r>
              <a:rPr lang="en-US" altLang="zh-CN" dirty="0"/>
              <a:t>1970</a:t>
            </a:r>
            <a:r>
              <a:rPr lang="zh-CN" altLang="en-US" dirty="0"/>
              <a:t>年提交给苏共中央</a:t>
            </a:r>
            <a:endParaRPr lang="en-US" altLang="zh-CN" dirty="0"/>
          </a:p>
          <a:p>
            <a:r>
              <a:rPr lang="zh-CN" altLang="en-US" dirty="0"/>
              <a:t>核心思想：经济控制论</a:t>
            </a:r>
            <a:endParaRPr lang="en-US" altLang="zh-CN" dirty="0"/>
          </a:p>
          <a:p>
            <a:pPr lvl="1"/>
            <a:r>
              <a:rPr lang="zh-CN" altLang="en-US" sz="2000" dirty="0"/>
              <a:t>随着计划经济的增长，它的技术秩序的日益复杂，为了做出有效决策，将需要</a:t>
            </a:r>
            <a:r>
              <a:rPr lang="en-US" altLang="zh-CN" sz="2000" dirty="0"/>
              <a:t>100</a:t>
            </a:r>
            <a:r>
              <a:rPr lang="zh-CN" altLang="en-US" sz="2000" dirty="0"/>
              <a:t>亿个管理员</a:t>
            </a:r>
            <a:endParaRPr lang="en-US" altLang="zh-CN" sz="2000" dirty="0"/>
          </a:p>
          <a:p>
            <a:pPr lvl="1"/>
            <a:r>
              <a:rPr lang="zh-CN" altLang="en-US" sz="2000" dirty="0"/>
              <a:t>唯一能够拯救计划经济的，是将这项工作委托给机器</a:t>
            </a:r>
            <a:endParaRPr lang="en-US" altLang="zh-CN" sz="2000" dirty="0"/>
          </a:p>
          <a:p>
            <a:pPr lvl="1"/>
            <a:r>
              <a:rPr lang="en-US" altLang="zh-CN" sz="2000" dirty="0"/>
              <a:t>1</a:t>
            </a:r>
            <a:r>
              <a:rPr lang="zh-CN" altLang="en-US" sz="2000" dirty="0"/>
              <a:t>个中央超级结点 </a:t>
            </a:r>
            <a:r>
              <a:rPr lang="en-US" altLang="zh-CN" sz="2000" dirty="0"/>
              <a:t>+ 200</a:t>
            </a:r>
            <a:r>
              <a:rPr lang="zh-CN" altLang="en-US" sz="2000" dirty="0"/>
              <a:t>多个中等结点 </a:t>
            </a:r>
            <a:r>
              <a:rPr lang="en-US" altLang="zh-CN" sz="2000" dirty="0"/>
              <a:t>+ 2</a:t>
            </a:r>
            <a:r>
              <a:rPr lang="zh-CN" altLang="en-US" sz="2000" dirty="0"/>
              <a:t>万个终端结点，连接至少</a:t>
            </a:r>
            <a:r>
              <a:rPr lang="en-US" altLang="zh-CN" sz="2000" dirty="0"/>
              <a:t>5</a:t>
            </a:r>
            <a:r>
              <a:rPr lang="zh-CN" altLang="en-US" sz="2000" dirty="0"/>
              <a:t>万家工业企业，以及同等数量的大型农业生产企业</a:t>
            </a:r>
            <a:endParaRPr lang="en-US" altLang="zh-CN" sz="2000" dirty="0"/>
          </a:p>
          <a:p>
            <a:pPr lvl="1"/>
            <a:r>
              <a:rPr lang="zh-CN" altLang="en-US" sz="2000" dirty="0"/>
              <a:t>许多超前设计：无纸化办公、电子货币、自然语言编程</a:t>
            </a:r>
            <a:endParaRPr lang="en-US" altLang="zh-CN" sz="2000" dirty="0"/>
          </a:p>
          <a:p>
            <a:pPr lvl="1"/>
            <a:r>
              <a:rPr lang="zh-CN" altLang="en-US" b="1" dirty="0">
                <a:solidFill>
                  <a:srgbClr val="FF0000"/>
                </a:solidFill>
              </a:rPr>
              <a:t>设想：最大限度地发挥社会主义计划经济的潜力，红色互联网投入使用后，立即出现的社会主义新图景</a:t>
            </a:r>
            <a:endParaRPr lang="en-US" altLang="zh-CN" dirty="0"/>
          </a:p>
          <a:p>
            <a:r>
              <a:rPr lang="zh-CN" altLang="en-US" dirty="0"/>
              <a:t>结局：</a:t>
            </a:r>
            <a:r>
              <a:rPr lang="en-US" altLang="zh-CN" dirty="0" err="1"/>
              <a:t>Glushkov</a:t>
            </a:r>
            <a:r>
              <a:rPr lang="zh-CN" altLang="en-US" dirty="0"/>
              <a:t>于</a:t>
            </a:r>
            <a:r>
              <a:rPr lang="en-US" altLang="zh-CN" dirty="0"/>
              <a:t>1982</a:t>
            </a:r>
            <a:r>
              <a:rPr lang="zh-CN" altLang="en-US" dirty="0"/>
              <a:t>年逝世，</a:t>
            </a:r>
            <a:r>
              <a:rPr lang="en-US" altLang="zh-CN" dirty="0"/>
              <a:t>1991</a:t>
            </a:r>
            <a:r>
              <a:rPr lang="zh-CN" altLang="en-US" dirty="0"/>
              <a:t>年苏联解体</a:t>
            </a:r>
            <a:endParaRPr lang="en-US" altLang="zh-CN" dirty="0"/>
          </a:p>
          <a:p>
            <a:endParaRPr lang="en-US" altLang="zh-CN" dirty="0"/>
          </a:p>
        </p:txBody>
      </p:sp>
      <p:sp>
        <p:nvSpPr>
          <p:cNvPr id="4" name="灯片编号占位符 3">
            <a:extLst>
              <a:ext uri="{FF2B5EF4-FFF2-40B4-BE49-F238E27FC236}">
                <a16:creationId xmlns:a16="http://schemas.microsoft.com/office/drawing/2014/main" id="{926C9A08-0EEE-4779-A1EB-A8AD3CB4068E}"/>
              </a:ext>
            </a:extLst>
          </p:cNvPr>
          <p:cNvSpPr>
            <a:spLocks noGrp="1"/>
          </p:cNvSpPr>
          <p:nvPr>
            <p:ph type="sldNum" sz="quarter" idx="11"/>
          </p:nvPr>
        </p:nvSpPr>
        <p:spPr/>
        <p:txBody>
          <a:bodyPr/>
          <a:lstStyle/>
          <a:p>
            <a:pPr>
              <a:defRPr/>
            </a:pPr>
            <a:fld id="{3FFE790D-BCFB-4008-9260-CA63AEE325FD}" type="slidenum">
              <a:rPr lang="en-US" smtClean="0"/>
              <a:pPr>
                <a:defRPr/>
              </a:pPr>
              <a:t>26</a:t>
            </a:fld>
            <a:endParaRPr lang="en-US" dirty="0"/>
          </a:p>
        </p:txBody>
      </p:sp>
      <p:pic>
        <p:nvPicPr>
          <p:cNvPr id="5" name="图片 4">
            <a:extLst>
              <a:ext uri="{FF2B5EF4-FFF2-40B4-BE49-F238E27FC236}">
                <a16:creationId xmlns:a16="http://schemas.microsoft.com/office/drawing/2014/main" id="{7E10C585-36B0-4367-9120-373DA91D59DF}"/>
              </a:ext>
            </a:extLst>
          </p:cNvPr>
          <p:cNvPicPr>
            <a:picLocks noChangeAspect="1"/>
          </p:cNvPicPr>
          <p:nvPr/>
        </p:nvPicPr>
        <p:blipFill>
          <a:blip r:embed="rId4"/>
          <a:stretch>
            <a:fillRect/>
          </a:stretch>
        </p:blipFill>
        <p:spPr>
          <a:xfrm>
            <a:off x="9258300" y="3581400"/>
            <a:ext cx="2286000" cy="2310468"/>
          </a:xfrm>
          <a:prstGeom prst="rect">
            <a:avLst/>
          </a:prstGeom>
        </p:spPr>
      </p:pic>
      <p:sp>
        <p:nvSpPr>
          <p:cNvPr id="6" name="矩形 5">
            <a:extLst>
              <a:ext uri="{FF2B5EF4-FFF2-40B4-BE49-F238E27FC236}">
                <a16:creationId xmlns:a16="http://schemas.microsoft.com/office/drawing/2014/main" id="{F6F59A55-C0E4-411C-A6CA-95D5FB334743}"/>
              </a:ext>
            </a:extLst>
          </p:cNvPr>
          <p:cNvSpPr/>
          <p:nvPr/>
        </p:nvSpPr>
        <p:spPr>
          <a:xfrm>
            <a:off x="7543800" y="5894897"/>
            <a:ext cx="4750083" cy="369332"/>
          </a:xfrm>
          <a:prstGeom prst="rect">
            <a:avLst/>
          </a:prstGeom>
        </p:spPr>
        <p:txBody>
          <a:bodyPr wrap="none">
            <a:spAutoFit/>
          </a:bodyPr>
          <a:lstStyle/>
          <a:p>
            <a:r>
              <a:rPr lang="zh-CN" altLang="en-US" dirty="0">
                <a:hlinkClick r:id="rId5"/>
              </a:rPr>
              <a:t>https://www.bilibili.com/video/BV1jz421C7Js</a:t>
            </a:r>
            <a:r>
              <a:rPr lang="zh-CN" altLang="en-US" dirty="0"/>
              <a:t> </a:t>
            </a:r>
          </a:p>
        </p:txBody>
      </p:sp>
    </p:spTree>
    <p:extLst>
      <p:ext uri="{BB962C8B-B14F-4D97-AF65-F5344CB8AC3E}">
        <p14:creationId xmlns:p14="http://schemas.microsoft.com/office/powerpoint/2010/main" val="9450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6A2BC-6724-456B-B6B3-FFFC4D2396FD}"/>
              </a:ext>
            </a:extLst>
          </p:cNvPr>
          <p:cNvSpPr>
            <a:spLocks noGrp="1"/>
          </p:cNvSpPr>
          <p:nvPr>
            <p:ph type="title"/>
          </p:nvPr>
        </p:nvSpPr>
        <p:spPr/>
        <p:txBody>
          <a:bodyPr/>
          <a:lstStyle/>
          <a:p>
            <a:r>
              <a:rPr lang="zh-CN" altLang="en-US" sz="3600" dirty="0">
                <a:latin typeface="微软雅黑" panose="020B0503020204020204" pitchFamily="34" charset="-122"/>
                <a:ea typeface="微软雅黑" panose="020B0503020204020204" pitchFamily="34" charset="-122"/>
              </a:rPr>
              <a:t>群雄逐鹿</a:t>
            </a:r>
            <a:endParaRPr lang="zh-CN" altLang="en-US" dirty="0"/>
          </a:p>
        </p:txBody>
      </p:sp>
      <p:sp>
        <p:nvSpPr>
          <p:cNvPr id="5" name="灯片编号占位符 4">
            <a:extLst>
              <a:ext uri="{FF2B5EF4-FFF2-40B4-BE49-F238E27FC236}">
                <a16:creationId xmlns:a16="http://schemas.microsoft.com/office/drawing/2014/main" id="{98DA2465-74CB-F049-AB70-3590AC7B5A53}"/>
              </a:ext>
            </a:extLst>
          </p:cNvPr>
          <p:cNvSpPr>
            <a:spLocks noGrp="1"/>
          </p:cNvSpPr>
          <p:nvPr>
            <p:ph type="sldNum" sz="quarter" idx="4294967295"/>
          </p:nvPr>
        </p:nvSpPr>
        <p:spPr/>
        <p:txBody>
          <a:bodyPr/>
          <a:lstStyle/>
          <a:p>
            <a:fld id="{8D4D1E41-7A09-AB4A-A4E1-09765ADA2698}" type="slidenum">
              <a:rPr kumimoji="1" lang="zh-CN" altLang="en-US" smtClean="0"/>
              <a:t>27</a:t>
            </a:fld>
            <a:endParaRPr kumimoji="1" lang="zh-CN" altLang="en-US" dirty="0"/>
          </a:p>
        </p:txBody>
      </p:sp>
      <p:sp>
        <p:nvSpPr>
          <p:cNvPr id="67" name="任意多边形: 形状 66">
            <a:extLst>
              <a:ext uri="{FF2B5EF4-FFF2-40B4-BE49-F238E27FC236}">
                <a16:creationId xmlns:a16="http://schemas.microsoft.com/office/drawing/2014/main" id="{4FB649C4-0233-4CB5-8EDE-3CBF0D2C089E}"/>
              </a:ext>
            </a:extLst>
          </p:cNvPr>
          <p:cNvSpPr/>
          <p:nvPr/>
        </p:nvSpPr>
        <p:spPr>
          <a:xfrm>
            <a:off x="4058194" y="1410789"/>
            <a:ext cx="6209212" cy="3640182"/>
          </a:xfrm>
          <a:custGeom>
            <a:avLst/>
            <a:gdLst>
              <a:gd name="connsiteX0" fmla="*/ 148046 w 6209212"/>
              <a:gd name="connsiteY0" fmla="*/ 165462 h 3640182"/>
              <a:gd name="connsiteX1" fmla="*/ 5138057 w 6209212"/>
              <a:gd name="connsiteY1" fmla="*/ 156754 h 3640182"/>
              <a:gd name="connsiteX2" fmla="*/ 5338355 w 6209212"/>
              <a:gd name="connsiteY2" fmla="*/ 17417 h 3640182"/>
              <a:gd name="connsiteX3" fmla="*/ 6209212 w 6209212"/>
              <a:gd name="connsiteY3" fmla="*/ 0 h 3640182"/>
              <a:gd name="connsiteX4" fmla="*/ 6174377 w 6209212"/>
              <a:gd name="connsiteY4" fmla="*/ 3640182 h 3640182"/>
              <a:gd name="connsiteX5" fmla="*/ 5120640 w 6209212"/>
              <a:gd name="connsiteY5" fmla="*/ 3622765 h 3640182"/>
              <a:gd name="connsiteX6" fmla="*/ 5138057 w 6209212"/>
              <a:gd name="connsiteY6" fmla="*/ 748937 h 3640182"/>
              <a:gd name="connsiteX7" fmla="*/ 0 w 6209212"/>
              <a:gd name="connsiteY7" fmla="*/ 766354 h 3640182"/>
              <a:gd name="connsiteX8" fmla="*/ 17417 w 6209212"/>
              <a:gd name="connsiteY8" fmla="*/ 182880 h 3640182"/>
              <a:gd name="connsiteX9" fmla="*/ 148046 w 6209212"/>
              <a:gd name="connsiteY9" fmla="*/ 165462 h 364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9212" h="3640182">
                <a:moveTo>
                  <a:pt x="148046" y="165462"/>
                </a:moveTo>
                <a:lnTo>
                  <a:pt x="5138057" y="156754"/>
                </a:lnTo>
                <a:lnTo>
                  <a:pt x="5338355" y="17417"/>
                </a:lnTo>
                <a:lnTo>
                  <a:pt x="6209212" y="0"/>
                </a:lnTo>
                <a:lnTo>
                  <a:pt x="6174377" y="3640182"/>
                </a:lnTo>
                <a:lnTo>
                  <a:pt x="5120640" y="3622765"/>
                </a:lnTo>
                <a:lnTo>
                  <a:pt x="5138057" y="748937"/>
                </a:lnTo>
                <a:lnTo>
                  <a:pt x="0" y="766354"/>
                </a:lnTo>
                <a:lnTo>
                  <a:pt x="17417" y="182880"/>
                </a:lnTo>
                <a:lnTo>
                  <a:pt x="148046" y="165462"/>
                </a:ln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AutoShape 5">
            <a:extLst>
              <a:ext uri="{FF2B5EF4-FFF2-40B4-BE49-F238E27FC236}">
                <a16:creationId xmlns:a16="http://schemas.microsoft.com/office/drawing/2014/main" id="{14BC12A4-2283-4F1A-9EA5-F69433146C54}"/>
              </a:ext>
            </a:extLst>
          </p:cNvPr>
          <p:cNvSpPr>
            <a:spLocks noChangeArrowheads="1"/>
          </p:cNvSpPr>
          <p:nvPr/>
        </p:nvSpPr>
        <p:spPr bwMode="auto">
          <a:xfrm>
            <a:off x="9402757" y="1463040"/>
            <a:ext cx="792163" cy="3503362"/>
          </a:xfrm>
          <a:prstGeom prst="roundRect">
            <a:avLst>
              <a:gd name="adj" fmla="val 16667"/>
            </a:avLst>
          </a:prstGeom>
          <a:solidFill>
            <a:schemeClr val="bg1"/>
          </a:solidFill>
          <a:ln w="9525">
            <a:solidFill>
              <a:schemeClr val="tx1"/>
            </a:solidFill>
            <a:round/>
            <a:headEnd/>
            <a:tailE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cxnSp>
        <p:nvCxnSpPr>
          <p:cNvPr id="69" name="直接箭头连接符 68">
            <a:extLst>
              <a:ext uri="{FF2B5EF4-FFF2-40B4-BE49-F238E27FC236}">
                <a16:creationId xmlns:a16="http://schemas.microsoft.com/office/drawing/2014/main" id="{ABB4D864-1AD1-40FB-8254-C28FEF8FC520}"/>
              </a:ext>
            </a:extLst>
          </p:cNvPr>
          <p:cNvCxnSpPr>
            <a:cxnSpLocks/>
            <a:stCxn id="92" idx="3"/>
          </p:cNvCxnSpPr>
          <p:nvPr/>
        </p:nvCxnSpPr>
        <p:spPr>
          <a:xfrm>
            <a:off x="4843730" y="4816917"/>
            <a:ext cx="4559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内容占位符 2">
            <a:extLst>
              <a:ext uri="{FF2B5EF4-FFF2-40B4-BE49-F238E27FC236}">
                <a16:creationId xmlns:a16="http://schemas.microsoft.com/office/drawing/2014/main" id="{0B14BBBF-0732-47A5-9E28-214C3F954110}"/>
              </a:ext>
            </a:extLst>
          </p:cNvPr>
          <p:cNvSpPr>
            <a:spLocks noGrp="1"/>
          </p:cNvSpPr>
          <p:nvPr>
            <p:ph idx="1"/>
          </p:nvPr>
        </p:nvSpPr>
        <p:spPr>
          <a:xfrm>
            <a:off x="770626" y="5506626"/>
            <a:ext cx="10583174" cy="643744"/>
          </a:xfrm>
        </p:spPr>
        <p:txBody>
          <a:bodyPr>
            <a:normAutofit/>
          </a:bodyPr>
          <a:lstStyle/>
          <a:p>
            <a:pPr marL="0" indent="0" algn="ctr">
              <a:buNone/>
            </a:pPr>
            <a:r>
              <a:rPr lang="zh-CN" altLang="en-US" sz="2400" dirty="0"/>
              <a:t>即使</a:t>
            </a:r>
            <a:r>
              <a:rPr lang="en-US" altLang="zh-CN" sz="2400" dirty="0"/>
              <a:t>ARPNET</a:t>
            </a:r>
            <a:r>
              <a:rPr lang="zh-CN" altLang="en-US" sz="2400" dirty="0"/>
              <a:t>，也曾有多种技术竞争，最终采用</a:t>
            </a:r>
            <a:r>
              <a:rPr lang="en-US" altLang="zh-CN" sz="2400" dirty="0"/>
              <a:t>TCP/IP</a:t>
            </a:r>
            <a:r>
              <a:rPr lang="zh-CN" altLang="en-US" sz="2400" dirty="0"/>
              <a:t>架构</a:t>
            </a:r>
          </a:p>
        </p:txBody>
      </p:sp>
      <p:sp>
        <p:nvSpPr>
          <p:cNvPr id="72" name="AutoShape 7">
            <a:extLst>
              <a:ext uri="{FF2B5EF4-FFF2-40B4-BE49-F238E27FC236}">
                <a16:creationId xmlns:a16="http://schemas.microsoft.com/office/drawing/2014/main" id="{010E2E34-7CB8-4E4B-995B-B031BC984314}"/>
              </a:ext>
            </a:extLst>
          </p:cNvPr>
          <p:cNvSpPr>
            <a:spLocks noChangeArrowheads="1"/>
          </p:cNvSpPr>
          <p:nvPr/>
        </p:nvSpPr>
        <p:spPr bwMode="auto">
          <a:xfrm>
            <a:off x="1416949" y="1602994"/>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叛逆思想</a:t>
            </a:r>
          </a:p>
        </p:txBody>
      </p:sp>
      <p:sp>
        <p:nvSpPr>
          <p:cNvPr id="74" name="AutoShape 8">
            <a:extLst>
              <a:ext uri="{FF2B5EF4-FFF2-40B4-BE49-F238E27FC236}">
                <a16:creationId xmlns:a16="http://schemas.microsoft.com/office/drawing/2014/main" id="{BD0F7243-BAB4-47AF-868C-66CC00892485}"/>
              </a:ext>
            </a:extLst>
          </p:cNvPr>
          <p:cNvSpPr>
            <a:spLocks noChangeArrowheads="1"/>
          </p:cNvSpPr>
          <p:nvPr/>
        </p:nvSpPr>
        <p:spPr bwMode="auto">
          <a:xfrm>
            <a:off x="1416949" y="2299358"/>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军方战略</a:t>
            </a:r>
          </a:p>
        </p:txBody>
      </p:sp>
      <p:sp>
        <p:nvSpPr>
          <p:cNvPr id="76" name="AutoShape 9">
            <a:extLst>
              <a:ext uri="{FF2B5EF4-FFF2-40B4-BE49-F238E27FC236}">
                <a16:creationId xmlns:a16="http://schemas.microsoft.com/office/drawing/2014/main" id="{5701E829-9A95-4A68-B022-CA18145F2857}"/>
              </a:ext>
            </a:extLst>
          </p:cNvPr>
          <p:cNvSpPr>
            <a:spLocks noChangeArrowheads="1"/>
          </p:cNvSpPr>
          <p:nvPr/>
        </p:nvSpPr>
        <p:spPr bwMode="auto">
          <a:xfrm>
            <a:off x="1416949" y="3009786"/>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充足经费</a:t>
            </a:r>
          </a:p>
        </p:txBody>
      </p:sp>
      <p:sp>
        <p:nvSpPr>
          <p:cNvPr id="77" name="AutoShape 10">
            <a:extLst>
              <a:ext uri="{FF2B5EF4-FFF2-40B4-BE49-F238E27FC236}">
                <a16:creationId xmlns:a16="http://schemas.microsoft.com/office/drawing/2014/main" id="{B638FE0F-484B-45AB-A7FE-90E13011AF2A}"/>
              </a:ext>
            </a:extLst>
          </p:cNvPr>
          <p:cNvSpPr>
            <a:spLocks noChangeArrowheads="1"/>
          </p:cNvSpPr>
          <p:nvPr/>
        </p:nvSpPr>
        <p:spPr bwMode="auto">
          <a:xfrm>
            <a:off x="1416949" y="3714699"/>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市场经济</a:t>
            </a:r>
          </a:p>
        </p:txBody>
      </p:sp>
      <p:sp>
        <p:nvSpPr>
          <p:cNvPr id="79" name="AutoShape 11">
            <a:extLst>
              <a:ext uri="{FF2B5EF4-FFF2-40B4-BE49-F238E27FC236}">
                <a16:creationId xmlns:a16="http://schemas.microsoft.com/office/drawing/2014/main" id="{3CC066E0-3994-4836-9248-E18CAAAE2C99}"/>
              </a:ext>
            </a:extLst>
          </p:cNvPr>
          <p:cNvSpPr>
            <a:spLocks noChangeArrowheads="1"/>
          </p:cNvSpPr>
          <p:nvPr/>
        </p:nvSpPr>
        <p:spPr bwMode="auto">
          <a:xfrm>
            <a:off x="1416949" y="4423522"/>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精英团队</a:t>
            </a:r>
          </a:p>
        </p:txBody>
      </p:sp>
      <p:sp>
        <p:nvSpPr>
          <p:cNvPr id="81" name="Text Box 20">
            <a:extLst>
              <a:ext uri="{FF2B5EF4-FFF2-40B4-BE49-F238E27FC236}">
                <a16:creationId xmlns:a16="http://schemas.microsoft.com/office/drawing/2014/main" id="{928DC890-6E20-4291-8A97-E79F970B645D}"/>
              </a:ext>
            </a:extLst>
          </p:cNvPr>
          <p:cNvSpPr txBox="1">
            <a:spLocks noChangeArrowheads="1"/>
          </p:cNvSpPr>
          <p:nvPr/>
        </p:nvSpPr>
        <p:spPr bwMode="auto">
          <a:xfrm>
            <a:off x="8501586" y="1703474"/>
            <a:ext cx="800219" cy="338554"/>
          </a:xfrm>
          <a:prstGeom prst="rect">
            <a:avLst/>
          </a:prstGeom>
          <a:solidFill>
            <a:srgbClr val="FFFEA0"/>
          </a:solidFill>
          <a:ln w="9525">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微软雅黑" panose="020B0503020204020204" pitchFamily="34" charset="-122"/>
                <a:ea typeface="微软雅黑" panose="020B0503020204020204" pitchFamily="34" charset="-122"/>
              </a:rPr>
              <a:t>商业化</a:t>
            </a:r>
          </a:p>
        </p:txBody>
      </p:sp>
      <p:sp>
        <p:nvSpPr>
          <p:cNvPr id="82" name="Rectangle 25">
            <a:extLst>
              <a:ext uri="{FF2B5EF4-FFF2-40B4-BE49-F238E27FC236}">
                <a16:creationId xmlns:a16="http://schemas.microsoft.com/office/drawing/2014/main" id="{7E6E2F55-FFA9-4BF0-8505-32487E7B728C}"/>
              </a:ext>
            </a:extLst>
          </p:cNvPr>
          <p:cNvSpPr>
            <a:spLocks noChangeArrowheads="1"/>
          </p:cNvSpPr>
          <p:nvPr/>
        </p:nvSpPr>
        <p:spPr bwMode="auto">
          <a:xfrm>
            <a:off x="7309243" y="3500700"/>
            <a:ext cx="870751" cy="338554"/>
          </a:xfrm>
          <a:prstGeom prst="rect">
            <a:avLst/>
          </a:prstGeom>
          <a:solidFill>
            <a:srgbClr val="FFFEA0"/>
          </a:solidFill>
          <a:ln w="9525" algn="ctr">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latin typeface="微软雅黑" panose="020B0503020204020204" pitchFamily="34" charset="-122"/>
                <a:ea typeface="微软雅黑" panose="020B0503020204020204" pitchFamily="34" charset="-122"/>
              </a:rPr>
              <a:t>WWW </a:t>
            </a:r>
          </a:p>
        </p:txBody>
      </p:sp>
      <p:sp>
        <p:nvSpPr>
          <p:cNvPr id="84" name="Text Box 27">
            <a:extLst>
              <a:ext uri="{FF2B5EF4-FFF2-40B4-BE49-F238E27FC236}">
                <a16:creationId xmlns:a16="http://schemas.microsoft.com/office/drawing/2014/main" id="{7F54B8AB-927D-40F0-A1BC-B871CA46AFC7}"/>
              </a:ext>
            </a:extLst>
          </p:cNvPr>
          <p:cNvSpPr txBox="1">
            <a:spLocks noChangeArrowheads="1"/>
          </p:cNvSpPr>
          <p:nvPr/>
        </p:nvSpPr>
        <p:spPr bwMode="auto">
          <a:xfrm>
            <a:off x="4197399" y="1695844"/>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美国</a:t>
            </a:r>
          </a:p>
        </p:txBody>
      </p:sp>
      <p:sp>
        <p:nvSpPr>
          <p:cNvPr id="85" name="Text Box 28">
            <a:extLst>
              <a:ext uri="{FF2B5EF4-FFF2-40B4-BE49-F238E27FC236}">
                <a16:creationId xmlns:a16="http://schemas.microsoft.com/office/drawing/2014/main" id="{3B433DD6-96CE-4DCB-A910-EA8B359097EB}"/>
              </a:ext>
            </a:extLst>
          </p:cNvPr>
          <p:cNvSpPr txBox="1">
            <a:spLocks noChangeArrowheads="1"/>
          </p:cNvSpPr>
          <p:nvPr/>
        </p:nvSpPr>
        <p:spPr bwMode="auto">
          <a:xfrm>
            <a:off x="4197399" y="2306527"/>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英国</a:t>
            </a:r>
          </a:p>
        </p:txBody>
      </p:sp>
      <p:sp>
        <p:nvSpPr>
          <p:cNvPr id="87" name="Text Box 29">
            <a:extLst>
              <a:ext uri="{FF2B5EF4-FFF2-40B4-BE49-F238E27FC236}">
                <a16:creationId xmlns:a16="http://schemas.microsoft.com/office/drawing/2014/main" id="{D4DFC764-C766-4482-8B1B-835A7D7E4A56}"/>
              </a:ext>
            </a:extLst>
          </p:cNvPr>
          <p:cNvSpPr txBox="1">
            <a:spLocks noChangeArrowheads="1"/>
          </p:cNvSpPr>
          <p:nvPr/>
        </p:nvSpPr>
        <p:spPr bwMode="auto">
          <a:xfrm>
            <a:off x="4197399" y="2889451"/>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微软雅黑" panose="020B0503020204020204" pitchFamily="34" charset="-122"/>
                <a:ea typeface="微软雅黑" panose="020B0503020204020204" pitchFamily="34" charset="-122"/>
              </a:rPr>
              <a:t>法国</a:t>
            </a:r>
          </a:p>
        </p:txBody>
      </p:sp>
      <p:sp>
        <p:nvSpPr>
          <p:cNvPr id="89" name="Text Box 30">
            <a:extLst>
              <a:ext uri="{FF2B5EF4-FFF2-40B4-BE49-F238E27FC236}">
                <a16:creationId xmlns:a16="http://schemas.microsoft.com/office/drawing/2014/main" id="{CB5F4460-CAB6-431C-9FC4-5ACB8D04D7EC}"/>
              </a:ext>
            </a:extLst>
          </p:cNvPr>
          <p:cNvSpPr txBox="1">
            <a:spLocks noChangeArrowheads="1"/>
          </p:cNvSpPr>
          <p:nvPr/>
        </p:nvSpPr>
        <p:spPr bwMode="auto">
          <a:xfrm>
            <a:off x="4206108" y="4083476"/>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微软雅黑" panose="020B0503020204020204" pitchFamily="34" charset="-122"/>
                <a:ea typeface="微软雅黑" panose="020B0503020204020204" pitchFamily="34" charset="-122"/>
              </a:rPr>
              <a:t>苏联</a:t>
            </a:r>
          </a:p>
        </p:txBody>
      </p:sp>
      <p:sp>
        <p:nvSpPr>
          <p:cNvPr id="91" name="Text Box 31">
            <a:extLst>
              <a:ext uri="{FF2B5EF4-FFF2-40B4-BE49-F238E27FC236}">
                <a16:creationId xmlns:a16="http://schemas.microsoft.com/office/drawing/2014/main" id="{09925221-D02B-4456-A334-2FA4029E2DF9}"/>
              </a:ext>
            </a:extLst>
          </p:cNvPr>
          <p:cNvSpPr txBox="1">
            <a:spLocks noChangeArrowheads="1"/>
          </p:cNvSpPr>
          <p:nvPr/>
        </p:nvSpPr>
        <p:spPr bwMode="auto">
          <a:xfrm>
            <a:off x="4197399" y="3480232"/>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微软雅黑" panose="020B0503020204020204" pitchFamily="34" charset="-122"/>
                <a:ea typeface="微软雅黑" panose="020B0503020204020204" pitchFamily="34" charset="-122"/>
              </a:rPr>
              <a:t>欧洲</a:t>
            </a:r>
          </a:p>
        </p:txBody>
      </p:sp>
      <p:sp>
        <p:nvSpPr>
          <p:cNvPr id="92" name="Text Box 32">
            <a:extLst>
              <a:ext uri="{FF2B5EF4-FFF2-40B4-BE49-F238E27FC236}">
                <a16:creationId xmlns:a16="http://schemas.microsoft.com/office/drawing/2014/main" id="{3CB9D271-A559-4298-A248-ADA301BC8696}"/>
              </a:ext>
            </a:extLst>
          </p:cNvPr>
          <p:cNvSpPr txBox="1">
            <a:spLocks noChangeArrowheads="1"/>
          </p:cNvSpPr>
          <p:nvPr/>
        </p:nvSpPr>
        <p:spPr bwMode="auto">
          <a:xfrm>
            <a:off x="4197399" y="4632251"/>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中国</a:t>
            </a:r>
          </a:p>
        </p:txBody>
      </p:sp>
      <p:sp>
        <p:nvSpPr>
          <p:cNvPr id="94" name="Line 35">
            <a:extLst>
              <a:ext uri="{FF2B5EF4-FFF2-40B4-BE49-F238E27FC236}">
                <a16:creationId xmlns:a16="http://schemas.microsoft.com/office/drawing/2014/main" id="{7900C612-DB60-49C0-9827-F6261612C8BA}"/>
              </a:ext>
            </a:extLst>
          </p:cNvPr>
          <p:cNvSpPr>
            <a:spLocks noChangeShapeType="1"/>
          </p:cNvSpPr>
          <p:nvPr/>
        </p:nvSpPr>
        <p:spPr bwMode="auto">
          <a:xfrm flipV="1">
            <a:off x="9015734" y="2153834"/>
            <a:ext cx="461666" cy="15110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95" name="Text Box 36">
            <a:extLst>
              <a:ext uri="{FF2B5EF4-FFF2-40B4-BE49-F238E27FC236}">
                <a16:creationId xmlns:a16="http://schemas.microsoft.com/office/drawing/2014/main" id="{23399546-E840-4D67-A54C-A18DA848160D}"/>
              </a:ext>
            </a:extLst>
          </p:cNvPr>
          <p:cNvSpPr txBox="1">
            <a:spLocks noChangeArrowheads="1"/>
          </p:cNvSpPr>
          <p:nvPr/>
        </p:nvSpPr>
        <p:spPr bwMode="auto">
          <a:xfrm rot="5400000">
            <a:off x="8538205" y="3072910"/>
            <a:ext cx="2495748" cy="461665"/>
          </a:xfrm>
          <a:prstGeom prst="rect">
            <a:avLst/>
          </a:prstGeom>
          <a:solidFill>
            <a:schemeClr val="bg1"/>
          </a:solidFill>
          <a:ln>
            <a:noFill/>
          </a:ln>
          <a:effectLst/>
        </p:spPr>
        <p:txBody>
          <a:bodyPr wrap="none">
            <a:spAutoFit/>
          </a:bodyPr>
          <a:lstStyle/>
          <a:p>
            <a:r>
              <a:rPr lang="en-US" altLang="zh-CN" sz="2400" dirty="0">
                <a:latin typeface="微软雅黑" panose="020B0503020204020204" pitchFamily="34" charset="-122"/>
                <a:ea typeface="微软雅黑" panose="020B0503020204020204" pitchFamily="34" charset="-122"/>
              </a:rPr>
              <a:t>TCP/IP</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WWW</a:t>
            </a:r>
          </a:p>
        </p:txBody>
      </p:sp>
      <p:sp>
        <p:nvSpPr>
          <p:cNvPr id="96" name="Text Box 27">
            <a:extLst>
              <a:ext uri="{FF2B5EF4-FFF2-40B4-BE49-F238E27FC236}">
                <a16:creationId xmlns:a16="http://schemas.microsoft.com/office/drawing/2014/main" id="{5C599C6D-237C-4C5B-AA6F-CFB972067F4D}"/>
              </a:ext>
            </a:extLst>
          </p:cNvPr>
          <p:cNvSpPr txBox="1">
            <a:spLocks noChangeArrowheads="1"/>
          </p:cNvSpPr>
          <p:nvPr/>
        </p:nvSpPr>
        <p:spPr bwMode="auto">
          <a:xfrm>
            <a:off x="5319530" y="1703474"/>
            <a:ext cx="141244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ARPANET</a:t>
            </a:r>
          </a:p>
        </p:txBody>
      </p:sp>
      <p:cxnSp>
        <p:nvCxnSpPr>
          <p:cNvPr id="98" name="直接箭头连接符 97">
            <a:extLst>
              <a:ext uri="{FF2B5EF4-FFF2-40B4-BE49-F238E27FC236}">
                <a16:creationId xmlns:a16="http://schemas.microsoft.com/office/drawing/2014/main" id="{2C93FABE-3CAC-497F-B9F4-2CEEF22AECA0}"/>
              </a:ext>
            </a:extLst>
          </p:cNvPr>
          <p:cNvCxnSpPr>
            <a:stCxn id="84" idx="3"/>
            <a:endCxn id="96" idx="1"/>
          </p:cNvCxnSpPr>
          <p:nvPr/>
        </p:nvCxnSpPr>
        <p:spPr>
          <a:xfrm>
            <a:off x="4843730" y="1880510"/>
            <a:ext cx="475800" cy="76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 Box 27">
            <a:extLst>
              <a:ext uri="{FF2B5EF4-FFF2-40B4-BE49-F238E27FC236}">
                <a16:creationId xmlns:a16="http://schemas.microsoft.com/office/drawing/2014/main" id="{C17C3C6D-A56B-400E-8492-A8B16CC2D7B1}"/>
              </a:ext>
            </a:extLst>
          </p:cNvPr>
          <p:cNvSpPr txBox="1">
            <a:spLocks noChangeArrowheads="1"/>
          </p:cNvSpPr>
          <p:nvPr/>
        </p:nvSpPr>
        <p:spPr bwMode="auto">
          <a:xfrm>
            <a:off x="7156030" y="1692509"/>
            <a:ext cx="111591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NSFNET</a:t>
            </a:r>
          </a:p>
        </p:txBody>
      </p:sp>
      <p:sp>
        <p:nvSpPr>
          <p:cNvPr id="102" name="Text Box 27">
            <a:extLst>
              <a:ext uri="{FF2B5EF4-FFF2-40B4-BE49-F238E27FC236}">
                <a16:creationId xmlns:a16="http://schemas.microsoft.com/office/drawing/2014/main" id="{29073744-FDA7-42CE-969A-97C74118F734}"/>
              </a:ext>
            </a:extLst>
          </p:cNvPr>
          <p:cNvSpPr txBox="1">
            <a:spLocks noChangeArrowheads="1"/>
          </p:cNvSpPr>
          <p:nvPr/>
        </p:nvSpPr>
        <p:spPr bwMode="auto">
          <a:xfrm>
            <a:off x="5341117" y="2304322"/>
            <a:ext cx="141244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NPL Mark I </a:t>
            </a:r>
          </a:p>
        </p:txBody>
      </p:sp>
      <p:cxnSp>
        <p:nvCxnSpPr>
          <p:cNvPr id="104" name="直接箭头连接符 103">
            <a:extLst>
              <a:ext uri="{FF2B5EF4-FFF2-40B4-BE49-F238E27FC236}">
                <a16:creationId xmlns:a16="http://schemas.microsoft.com/office/drawing/2014/main" id="{670784F9-D0C2-4E58-8096-8A9C04E43AD0}"/>
              </a:ext>
            </a:extLst>
          </p:cNvPr>
          <p:cNvCxnSpPr>
            <a:cxnSpLocks/>
            <a:stCxn id="96" idx="3"/>
            <a:endCxn id="100" idx="1"/>
          </p:cNvCxnSpPr>
          <p:nvPr/>
        </p:nvCxnSpPr>
        <p:spPr>
          <a:xfrm flipV="1">
            <a:off x="6731971" y="1877175"/>
            <a:ext cx="424059" cy="1096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EFD39091-E3C0-4A73-9866-200AC62FA4EB}"/>
              </a:ext>
            </a:extLst>
          </p:cNvPr>
          <p:cNvCxnSpPr>
            <a:cxnSpLocks/>
            <a:stCxn id="102" idx="3"/>
            <a:endCxn id="100" idx="2"/>
          </p:cNvCxnSpPr>
          <p:nvPr/>
        </p:nvCxnSpPr>
        <p:spPr>
          <a:xfrm flipV="1">
            <a:off x="6753558" y="2061841"/>
            <a:ext cx="960428" cy="42714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862E4EFE-6A5F-44C8-8179-4FEFA03A1821}"/>
              </a:ext>
            </a:extLst>
          </p:cNvPr>
          <p:cNvCxnSpPr>
            <a:cxnSpLocks/>
            <a:stCxn id="109" idx="3"/>
            <a:endCxn id="100" idx="2"/>
          </p:cNvCxnSpPr>
          <p:nvPr/>
        </p:nvCxnSpPr>
        <p:spPr>
          <a:xfrm flipV="1">
            <a:off x="6703433" y="2061841"/>
            <a:ext cx="1010553" cy="101068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9" name="Text Box 27">
            <a:extLst>
              <a:ext uri="{FF2B5EF4-FFF2-40B4-BE49-F238E27FC236}">
                <a16:creationId xmlns:a16="http://schemas.microsoft.com/office/drawing/2014/main" id="{08348A22-E4DC-4E59-B088-B5D7A356128E}"/>
              </a:ext>
            </a:extLst>
          </p:cNvPr>
          <p:cNvSpPr txBox="1">
            <a:spLocks noChangeArrowheads="1"/>
          </p:cNvSpPr>
          <p:nvPr/>
        </p:nvSpPr>
        <p:spPr bwMode="auto">
          <a:xfrm>
            <a:off x="5290992" y="2887864"/>
            <a:ext cx="141244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CYCLADES </a:t>
            </a:r>
          </a:p>
        </p:txBody>
      </p:sp>
      <p:cxnSp>
        <p:nvCxnSpPr>
          <p:cNvPr id="110" name="直接箭头连接符 109">
            <a:extLst>
              <a:ext uri="{FF2B5EF4-FFF2-40B4-BE49-F238E27FC236}">
                <a16:creationId xmlns:a16="http://schemas.microsoft.com/office/drawing/2014/main" id="{1F8133EE-35F7-46F9-8C9B-0CD509EAF4A6}"/>
              </a:ext>
            </a:extLst>
          </p:cNvPr>
          <p:cNvCxnSpPr>
            <a:stCxn id="87" idx="3"/>
            <a:endCxn id="109" idx="1"/>
          </p:cNvCxnSpPr>
          <p:nvPr/>
        </p:nvCxnSpPr>
        <p:spPr>
          <a:xfrm flipV="1">
            <a:off x="4843730" y="3072530"/>
            <a:ext cx="447262" cy="158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46D9BBD7-71D3-4796-8434-80C306686C55}"/>
              </a:ext>
            </a:extLst>
          </p:cNvPr>
          <p:cNvCxnSpPr>
            <a:cxnSpLocks/>
            <a:stCxn id="91" idx="3"/>
          </p:cNvCxnSpPr>
          <p:nvPr/>
        </p:nvCxnSpPr>
        <p:spPr>
          <a:xfrm>
            <a:off x="4843730" y="3664898"/>
            <a:ext cx="2406503"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29DF91E3-D871-48A2-A892-928171651E8E}"/>
              </a:ext>
            </a:extLst>
          </p:cNvPr>
          <p:cNvCxnSpPr>
            <a:cxnSpLocks/>
            <a:stCxn id="89" idx="3"/>
            <a:endCxn id="144" idx="1"/>
          </p:cNvCxnSpPr>
          <p:nvPr/>
        </p:nvCxnSpPr>
        <p:spPr>
          <a:xfrm flipV="1">
            <a:off x="4852439" y="4264661"/>
            <a:ext cx="447865" cy="348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5" name="Text Box 27">
            <a:extLst>
              <a:ext uri="{FF2B5EF4-FFF2-40B4-BE49-F238E27FC236}">
                <a16:creationId xmlns:a16="http://schemas.microsoft.com/office/drawing/2014/main" id="{6DC2DE74-6C9D-409B-8FBC-9647BE63CC3B}"/>
              </a:ext>
            </a:extLst>
          </p:cNvPr>
          <p:cNvSpPr txBox="1">
            <a:spLocks noChangeArrowheads="1"/>
          </p:cNvSpPr>
          <p:nvPr/>
        </p:nvSpPr>
        <p:spPr bwMode="auto">
          <a:xfrm>
            <a:off x="7044291" y="4079186"/>
            <a:ext cx="1295400"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OGAS </a:t>
            </a:r>
          </a:p>
        </p:txBody>
      </p:sp>
      <p:cxnSp>
        <p:nvCxnSpPr>
          <p:cNvPr id="117" name="直接箭头连接符 116">
            <a:extLst>
              <a:ext uri="{FF2B5EF4-FFF2-40B4-BE49-F238E27FC236}">
                <a16:creationId xmlns:a16="http://schemas.microsoft.com/office/drawing/2014/main" id="{BF944FFF-36F1-49F4-B2F1-C073D7BD2601}"/>
              </a:ext>
            </a:extLst>
          </p:cNvPr>
          <p:cNvCxnSpPr>
            <a:stCxn id="100" idx="3"/>
            <a:endCxn id="81" idx="1"/>
          </p:cNvCxnSpPr>
          <p:nvPr/>
        </p:nvCxnSpPr>
        <p:spPr>
          <a:xfrm flipV="1">
            <a:off x="8271941" y="1872751"/>
            <a:ext cx="229645" cy="442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C90B138C-33CA-4CFA-BB0D-9EF9C79F81CE}"/>
              </a:ext>
            </a:extLst>
          </p:cNvPr>
          <p:cNvCxnSpPr>
            <a:stCxn id="72" idx="3"/>
            <a:endCxn id="84" idx="1"/>
          </p:cNvCxnSpPr>
          <p:nvPr/>
        </p:nvCxnSpPr>
        <p:spPr>
          <a:xfrm flipV="1">
            <a:off x="3044874" y="1880510"/>
            <a:ext cx="1152525" cy="1061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B394724D-E310-4E51-B200-BCA63FB443C3}"/>
              </a:ext>
            </a:extLst>
          </p:cNvPr>
          <p:cNvCxnSpPr>
            <a:stCxn id="72" idx="3"/>
            <a:endCxn id="85" idx="1"/>
          </p:cNvCxnSpPr>
          <p:nvPr/>
        </p:nvCxnSpPr>
        <p:spPr>
          <a:xfrm>
            <a:off x="3044874" y="1891126"/>
            <a:ext cx="1152525" cy="60006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780EE83C-B509-4874-9CA1-F893E430BAA6}"/>
              </a:ext>
            </a:extLst>
          </p:cNvPr>
          <p:cNvCxnSpPr>
            <a:stCxn id="72" idx="3"/>
            <a:endCxn id="87" idx="1"/>
          </p:cNvCxnSpPr>
          <p:nvPr/>
        </p:nvCxnSpPr>
        <p:spPr>
          <a:xfrm>
            <a:off x="3044874" y="1891126"/>
            <a:ext cx="1152525" cy="118299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80287FF4-2ECB-4954-BDA4-6B98C803942C}"/>
              </a:ext>
            </a:extLst>
          </p:cNvPr>
          <p:cNvCxnSpPr>
            <a:cxnSpLocks/>
            <a:stCxn id="72" idx="3"/>
            <a:endCxn id="91" idx="1"/>
          </p:cNvCxnSpPr>
          <p:nvPr/>
        </p:nvCxnSpPr>
        <p:spPr>
          <a:xfrm>
            <a:off x="3044874" y="1891126"/>
            <a:ext cx="1152525" cy="17737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8894895F-BAB2-4D0E-A782-764F58C8FBF1}"/>
              </a:ext>
            </a:extLst>
          </p:cNvPr>
          <p:cNvCxnSpPr>
            <a:stCxn id="74" idx="3"/>
            <a:endCxn id="84" idx="1"/>
          </p:cNvCxnSpPr>
          <p:nvPr/>
        </p:nvCxnSpPr>
        <p:spPr>
          <a:xfrm flipV="1">
            <a:off x="3044874" y="1880510"/>
            <a:ext cx="1152525" cy="70698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FC97072B-B48E-4A6F-B603-2BCC0E466023}"/>
              </a:ext>
            </a:extLst>
          </p:cNvPr>
          <p:cNvCxnSpPr>
            <a:stCxn id="74" idx="3"/>
            <a:endCxn id="89" idx="1"/>
          </p:cNvCxnSpPr>
          <p:nvPr/>
        </p:nvCxnSpPr>
        <p:spPr>
          <a:xfrm>
            <a:off x="3044874" y="2587490"/>
            <a:ext cx="1161234" cy="16806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B53D2B08-E1E1-487A-96E7-BC40D4EBFC94}"/>
              </a:ext>
            </a:extLst>
          </p:cNvPr>
          <p:cNvCxnSpPr>
            <a:stCxn id="74" idx="3"/>
            <a:endCxn id="92" idx="1"/>
          </p:cNvCxnSpPr>
          <p:nvPr/>
        </p:nvCxnSpPr>
        <p:spPr>
          <a:xfrm>
            <a:off x="3044874" y="2587490"/>
            <a:ext cx="1152525" cy="222942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ACA97151-DFED-4B08-B954-DC6AA8321A1C}"/>
              </a:ext>
            </a:extLst>
          </p:cNvPr>
          <p:cNvCxnSpPr>
            <a:stCxn id="76" idx="3"/>
            <a:endCxn id="84" idx="1"/>
          </p:cNvCxnSpPr>
          <p:nvPr/>
        </p:nvCxnSpPr>
        <p:spPr>
          <a:xfrm flipV="1">
            <a:off x="3044874" y="1880510"/>
            <a:ext cx="1152525" cy="141740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0822E182-E3E1-43C7-83ED-E62B12D77961}"/>
              </a:ext>
            </a:extLst>
          </p:cNvPr>
          <p:cNvCxnSpPr>
            <a:stCxn id="77" idx="3"/>
            <a:endCxn id="84" idx="1"/>
          </p:cNvCxnSpPr>
          <p:nvPr/>
        </p:nvCxnSpPr>
        <p:spPr>
          <a:xfrm flipV="1">
            <a:off x="3044874" y="1880510"/>
            <a:ext cx="1152525" cy="212232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09DE5790-A328-4226-BD1D-F72BEA3F62D1}"/>
              </a:ext>
            </a:extLst>
          </p:cNvPr>
          <p:cNvCxnSpPr>
            <a:stCxn id="79" idx="3"/>
            <a:endCxn id="84" idx="1"/>
          </p:cNvCxnSpPr>
          <p:nvPr/>
        </p:nvCxnSpPr>
        <p:spPr>
          <a:xfrm flipV="1">
            <a:off x="3044874" y="1880510"/>
            <a:ext cx="1152525" cy="28311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7344A394-9B9E-4D90-8B55-4225CDA47FF8}"/>
              </a:ext>
            </a:extLst>
          </p:cNvPr>
          <p:cNvCxnSpPr>
            <a:stCxn id="79" idx="3"/>
            <a:endCxn id="85" idx="1"/>
          </p:cNvCxnSpPr>
          <p:nvPr/>
        </p:nvCxnSpPr>
        <p:spPr>
          <a:xfrm flipV="1">
            <a:off x="3044874" y="2491193"/>
            <a:ext cx="1152525" cy="222046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DC832A4A-AD07-445E-B672-573762871EF7}"/>
              </a:ext>
            </a:extLst>
          </p:cNvPr>
          <p:cNvCxnSpPr>
            <a:stCxn id="79" idx="3"/>
            <a:endCxn id="87" idx="1"/>
          </p:cNvCxnSpPr>
          <p:nvPr/>
        </p:nvCxnSpPr>
        <p:spPr>
          <a:xfrm flipV="1">
            <a:off x="3044874" y="3074117"/>
            <a:ext cx="1152525" cy="163753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4B24F1A2-4D4B-4E77-ADFB-789781E97984}"/>
              </a:ext>
            </a:extLst>
          </p:cNvPr>
          <p:cNvCxnSpPr>
            <a:stCxn id="79" idx="3"/>
            <a:endCxn id="91" idx="1"/>
          </p:cNvCxnSpPr>
          <p:nvPr/>
        </p:nvCxnSpPr>
        <p:spPr>
          <a:xfrm flipV="1">
            <a:off x="3044874" y="3664898"/>
            <a:ext cx="1152525" cy="10467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6E5D4E5C-3617-45A7-92E7-7609CE356F56}"/>
              </a:ext>
            </a:extLst>
          </p:cNvPr>
          <p:cNvCxnSpPr>
            <a:stCxn id="79" idx="3"/>
            <a:endCxn id="89" idx="1"/>
          </p:cNvCxnSpPr>
          <p:nvPr/>
        </p:nvCxnSpPr>
        <p:spPr>
          <a:xfrm flipV="1">
            <a:off x="3044874" y="4268142"/>
            <a:ext cx="1161234" cy="4435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C594729C-E07B-4B53-937D-F687E50DD7DD}"/>
              </a:ext>
            </a:extLst>
          </p:cNvPr>
          <p:cNvCxnSpPr>
            <a:stCxn id="79" idx="3"/>
            <a:endCxn id="92" idx="1"/>
          </p:cNvCxnSpPr>
          <p:nvPr/>
        </p:nvCxnSpPr>
        <p:spPr>
          <a:xfrm>
            <a:off x="3044874" y="4711654"/>
            <a:ext cx="1152525" cy="10526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20FE3512-AF58-469F-A680-9F50C4979D3B}"/>
              </a:ext>
            </a:extLst>
          </p:cNvPr>
          <p:cNvCxnSpPr>
            <a:stCxn id="85" idx="3"/>
            <a:endCxn id="102" idx="1"/>
          </p:cNvCxnSpPr>
          <p:nvPr/>
        </p:nvCxnSpPr>
        <p:spPr>
          <a:xfrm flipV="1">
            <a:off x="4843730" y="2488988"/>
            <a:ext cx="497387" cy="220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4" name="Text Box 27">
            <a:extLst>
              <a:ext uri="{FF2B5EF4-FFF2-40B4-BE49-F238E27FC236}">
                <a16:creationId xmlns:a16="http://schemas.microsoft.com/office/drawing/2014/main" id="{4775A63E-AF4C-4CD8-891A-01D08A441BC7}"/>
              </a:ext>
            </a:extLst>
          </p:cNvPr>
          <p:cNvSpPr txBox="1">
            <a:spLocks noChangeArrowheads="1"/>
          </p:cNvSpPr>
          <p:nvPr/>
        </p:nvSpPr>
        <p:spPr bwMode="auto">
          <a:xfrm>
            <a:off x="5300304" y="4079995"/>
            <a:ext cx="1453253"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红书”方案</a:t>
            </a:r>
            <a:endParaRPr lang="en-US" altLang="zh-CN" sz="1800" dirty="0">
              <a:latin typeface="微软雅黑" panose="020B0503020204020204" pitchFamily="34" charset="-122"/>
              <a:ea typeface="微软雅黑" panose="020B0503020204020204" pitchFamily="34" charset="-122"/>
            </a:endParaRPr>
          </a:p>
        </p:txBody>
      </p:sp>
      <p:sp>
        <p:nvSpPr>
          <p:cNvPr id="145" name="箭头: 右 144">
            <a:extLst>
              <a:ext uri="{FF2B5EF4-FFF2-40B4-BE49-F238E27FC236}">
                <a16:creationId xmlns:a16="http://schemas.microsoft.com/office/drawing/2014/main" id="{4789C674-3745-418C-AECC-D27F01BA971E}"/>
              </a:ext>
            </a:extLst>
          </p:cNvPr>
          <p:cNvSpPr/>
          <p:nvPr/>
        </p:nvSpPr>
        <p:spPr>
          <a:xfrm>
            <a:off x="4813166" y="1802794"/>
            <a:ext cx="679268" cy="201089"/>
          </a:xfrm>
          <a:prstGeom prst="rightArrow">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箭头: 右 145">
            <a:extLst>
              <a:ext uri="{FF2B5EF4-FFF2-40B4-BE49-F238E27FC236}">
                <a16:creationId xmlns:a16="http://schemas.microsoft.com/office/drawing/2014/main" id="{2FF36EC9-C329-4C38-A3A8-BC6CF7072055}"/>
              </a:ext>
            </a:extLst>
          </p:cNvPr>
          <p:cNvSpPr/>
          <p:nvPr/>
        </p:nvSpPr>
        <p:spPr>
          <a:xfrm>
            <a:off x="6570965" y="1776668"/>
            <a:ext cx="679268" cy="201089"/>
          </a:xfrm>
          <a:prstGeom prst="rightArrow">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箭头: 右 146">
            <a:extLst>
              <a:ext uri="{FF2B5EF4-FFF2-40B4-BE49-F238E27FC236}">
                <a16:creationId xmlns:a16="http://schemas.microsoft.com/office/drawing/2014/main" id="{6DA7B7BB-C3FB-4886-ABB4-CF9568F167BC}"/>
              </a:ext>
            </a:extLst>
          </p:cNvPr>
          <p:cNvSpPr/>
          <p:nvPr/>
        </p:nvSpPr>
        <p:spPr>
          <a:xfrm>
            <a:off x="8178925" y="1779966"/>
            <a:ext cx="391527" cy="197792"/>
          </a:xfrm>
          <a:prstGeom prst="rightArrow">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箭头: 右 147">
            <a:extLst>
              <a:ext uri="{FF2B5EF4-FFF2-40B4-BE49-F238E27FC236}">
                <a16:creationId xmlns:a16="http://schemas.microsoft.com/office/drawing/2014/main" id="{936CE3BC-80F1-4953-BE78-2AAEAE28CAF4}"/>
              </a:ext>
            </a:extLst>
          </p:cNvPr>
          <p:cNvSpPr/>
          <p:nvPr/>
        </p:nvSpPr>
        <p:spPr>
          <a:xfrm>
            <a:off x="9301805" y="1771376"/>
            <a:ext cx="391527" cy="1977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文本框 148">
            <a:extLst>
              <a:ext uri="{FF2B5EF4-FFF2-40B4-BE49-F238E27FC236}">
                <a16:creationId xmlns:a16="http://schemas.microsoft.com/office/drawing/2014/main" id="{372D7680-2F1F-498D-96E8-54582F087F54}"/>
              </a:ext>
            </a:extLst>
          </p:cNvPr>
          <p:cNvSpPr txBox="1"/>
          <p:nvPr/>
        </p:nvSpPr>
        <p:spPr>
          <a:xfrm>
            <a:off x="9317757" y="5100232"/>
            <a:ext cx="95410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互联网</a:t>
            </a:r>
          </a:p>
        </p:txBody>
      </p:sp>
      <p:sp>
        <p:nvSpPr>
          <p:cNvPr id="156" name="Rectangle 25">
            <a:extLst>
              <a:ext uri="{FF2B5EF4-FFF2-40B4-BE49-F238E27FC236}">
                <a16:creationId xmlns:a16="http://schemas.microsoft.com/office/drawing/2014/main" id="{0988B2B0-4699-4B25-9C13-BF8A663C7C95}"/>
              </a:ext>
            </a:extLst>
          </p:cNvPr>
          <p:cNvSpPr>
            <a:spLocks noChangeArrowheads="1"/>
          </p:cNvSpPr>
          <p:nvPr/>
        </p:nvSpPr>
        <p:spPr bwMode="auto">
          <a:xfrm>
            <a:off x="8270037" y="3493679"/>
            <a:ext cx="763351" cy="338554"/>
          </a:xfrm>
          <a:prstGeom prst="rect">
            <a:avLst/>
          </a:prstGeom>
          <a:solidFill>
            <a:srgbClr val="FFFEA0"/>
          </a:solidFill>
          <a:ln w="9525" algn="ctr">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latin typeface="微软雅黑" panose="020B0503020204020204" pitchFamily="34" charset="-122"/>
                <a:ea typeface="微软雅黑" panose="020B0503020204020204" pitchFamily="34" charset="-122"/>
              </a:rPr>
              <a:t>Linux </a:t>
            </a:r>
          </a:p>
        </p:txBody>
      </p:sp>
      <p:cxnSp>
        <p:nvCxnSpPr>
          <p:cNvPr id="59" name="直接箭头连接符 58">
            <a:extLst>
              <a:ext uri="{FF2B5EF4-FFF2-40B4-BE49-F238E27FC236}">
                <a16:creationId xmlns:a16="http://schemas.microsoft.com/office/drawing/2014/main" id="{258265DD-9A83-41C8-8FCB-2CCE80818BA4}"/>
              </a:ext>
            </a:extLst>
          </p:cNvPr>
          <p:cNvCxnSpPr>
            <a:cxnSpLocks/>
            <a:stCxn id="144" idx="3"/>
            <a:endCxn id="115" idx="1"/>
          </p:cNvCxnSpPr>
          <p:nvPr/>
        </p:nvCxnSpPr>
        <p:spPr>
          <a:xfrm flipV="1">
            <a:off x="6753557" y="4263852"/>
            <a:ext cx="290734" cy="80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21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45" grpId="0" animBg="1"/>
      <p:bldP spid="146" grpId="0" animBg="1"/>
      <p:bldP spid="147" grpId="0" animBg="1"/>
      <p:bldP spid="148" grpId="0" animBg="1"/>
      <p:bldP spid="1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21798B-C451-4502-B9A0-6BE32FBEF039}"/>
              </a:ext>
            </a:extLst>
          </p:cNvPr>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启示</a:t>
            </a:r>
            <a:endParaRPr lang="zh-CN" altLang="en-US" dirty="0"/>
          </a:p>
        </p:txBody>
      </p:sp>
      <p:sp>
        <p:nvSpPr>
          <p:cNvPr id="3" name="内容占位符 2">
            <a:extLst>
              <a:ext uri="{FF2B5EF4-FFF2-40B4-BE49-F238E27FC236}">
                <a16:creationId xmlns:a16="http://schemas.microsoft.com/office/drawing/2014/main" id="{8DE2B6ED-2136-4C01-90DE-9375EF5B3A72}"/>
              </a:ext>
            </a:extLst>
          </p:cNvPr>
          <p:cNvSpPr>
            <a:spLocks noGrp="1"/>
          </p:cNvSpPr>
          <p:nvPr>
            <p:ph idx="1"/>
          </p:nvPr>
        </p:nvSpPr>
        <p:spPr>
          <a:xfrm>
            <a:off x="609600" y="1600203"/>
            <a:ext cx="5181600" cy="4525963"/>
          </a:xfrm>
        </p:spPr>
        <p:txBody>
          <a:bodyPr>
            <a:normAutofit lnSpcReduction="10000"/>
          </a:bodyPr>
          <a:lstStyle/>
          <a:p>
            <a:r>
              <a:rPr lang="zh-CN" altLang="en-US" dirty="0"/>
              <a:t>诞生阶段的启发</a:t>
            </a:r>
            <a:endParaRPr lang="en-US" altLang="zh-CN" dirty="0"/>
          </a:p>
          <a:p>
            <a:pPr lvl="1"/>
            <a:r>
              <a:rPr lang="zh-CN" altLang="en-US" dirty="0"/>
              <a:t>有战略背景和传统技术无法解决的</a:t>
            </a:r>
            <a:r>
              <a:rPr lang="zh-CN" altLang="en-US" dirty="0">
                <a:solidFill>
                  <a:srgbClr val="C00000"/>
                </a:solidFill>
              </a:rPr>
              <a:t>重大需求</a:t>
            </a:r>
            <a:endParaRPr lang="en-US" altLang="zh-CN" dirty="0"/>
          </a:p>
          <a:p>
            <a:pPr lvl="1"/>
            <a:r>
              <a:rPr lang="zh-CN" altLang="en-US" dirty="0">
                <a:solidFill>
                  <a:srgbClr val="C00000"/>
                </a:solidFill>
              </a:rPr>
              <a:t>分组交换</a:t>
            </a:r>
            <a:r>
              <a:rPr lang="zh-CN" altLang="en-US" dirty="0"/>
              <a:t>的</a:t>
            </a:r>
            <a:r>
              <a:rPr lang="zh-CN" altLang="en-US" dirty="0">
                <a:solidFill>
                  <a:srgbClr val="C00000"/>
                </a:solidFill>
              </a:rPr>
              <a:t>理论突破</a:t>
            </a:r>
            <a:r>
              <a:rPr lang="zh-CN" altLang="en-US" dirty="0"/>
              <a:t>和</a:t>
            </a:r>
            <a:r>
              <a:rPr lang="zh-CN" altLang="en-US" dirty="0">
                <a:solidFill>
                  <a:srgbClr val="C00000"/>
                </a:solidFill>
              </a:rPr>
              <a:t>原型系统实验</a:t>
            </a:r>
            <a:r>
              <a:rPr lang="zh-CN" altLang="en-US" dirty="0"/>
              <a:t>并举</a:t>
            </a:r>
            <a:endParaRPr lang="en-US" altLang="zh-CN" dirty="0"/>
          </a:p>
          <a:p>
            <a:pPr lvl="1"/>
            <a:r>
              <a:rPr lang="zh-CN" altLang="en-US" dirty="0"/>
              <a:t>有政府的不断支持：从</a:t>
            </a:r>
            <a:r>
              <a:rPr lang="en-US" altLang="zh-CN" dirty="0"/>
              <a:t>1969</a:t>
            </a:r>
            <a:r>
              <a:rPr lang="zh-CN" altLang="en-US" dirty="0"/>
              <a:t>开创至今</a:t>
            </a:r>
            <a:endParaRPr lang="en-US" altLang="zh-CN" dirty="0"/>
          </a:p>
          <a:p>
            <a:r>
              <a:rPr lang="zh-CN" altLang="en-US" dirty="0"/>
              <a:t>成长壮大阶段</a:t>
            </a:r>
            <a:endParaRPr lang="en-US" altLang="zh-CN" dirty="0"/>
          </a:p>
          <a:p>
            <a:pPr lvl="1"/>
            <a:r>
              <a:rPr lang="zh-CN" altLang="en-US" dirty="0">
                <a:solidFill>
                  <a:srgbClr val="C00000"/>
                </a:solidFill>
              </a:rPr>
              <a:t>简单实用</a:t>
            </a:r>
            <a:r>
              <a:rPr lang="zh-CN" altLang="en-US" dirty="0"/>
              <a:t>的技术路线</a:t>
            </a:r>
            <a:r>
              <a:rPr lang="en-US" altLang="zh-CN" dirty="0">
                <a:solidFill>
                  <a:srgbClr val="C00000"/>
                </a:solidFill>
              </a:rPr>
              <a:t>TCP/IP</a:t>
            </a:r>
            <a:r>
              <a:rPr lang="zh-CN" altLang="en-US" dirty="0">
                <a:solidFill>
                  <a:srgbClr val="C00000"/>
                </a:solidFill>
              </a:rPr>
              <a:t>诞生和发展</a:t>
            </a:r>
            <a:endParaRPr lang="en-US" altLang="zh-CN" dirty="0">
              <a:solidFill>
                <a:srgbClr val="C00000"/>
              </a:solidFill>
            </a:endParaRPr>
          </a:p>
          <a:p>
            <a:pPr lvl="1"/>
            <a:r>
              <a:rPr lang="zh-CN" altLang="en-US" dirty="0"/>
              <a:t>教育和科研的示范网络为</a:t>
            </a:r>
            <a:r>
              <a:rPr lang="zh-CN" altLang="en-US" dirty="0">
                <a:solidFill>
                  <a:srgbClr val="C00000"/>
                </a:solidFill>
              </a:rPr>
              <a:t>起点</a:t>
            </a:r>
            <a:r>
              <a:rPr lang="zh-CN" altLang="en-US" dirty="0"/>
              <a:t>：</a:t>
            </a:r>
            <a:br>
              <a:rPr lang="en-US" altLang="zh-CN" dirty="0"/>
            </a:br>
            <a:r>
              <a:rPr lang="zh-CN" altLang="en-US" dirty="0"/>
              <a:t>具有实验物理学的研究特点</a:t>
            </a:r>
          </a:p>
          <a:p>
            <a:pPr lvl="2"/>
            <a:r>
              <a:rPr lang="en-US" altLang="zh-CN" dirty="0"/>
              <a:t>ARPAnet</a:t>
            </a:r>
            <a:r>
              <a:rPr lang="zh-CN" altLang="en-US" dirty="0"/>
              <a:t>、</a:t>
            </a:r>
            <a:r>
              <a:rPr lang="en-US" altLang="zh-CN" dirty="0"/>
              <a:t>NSFNET</a:t>
            </a:r>
            <a:r>
              <a:rPr lang="zh-CN" altLang="en-US" dirty="0"/>
              <a:t>、</a:t>
            </a:r>
            <a:r>
              <a:rPr lang="en-US" altLang="zh-CN" dirty="0"/>
              <a:t>ANS</a:t>
            </a:r>
            <a:r>
              <a:rPr lang="zh-CN" altLang="en-US" dirty="0"/>
              <a:t>、</a:t>
            </a:r>
            <a:r>
              <a:rPr lang="en-US" altLang="zh-CN" dirty="0" err="1"/>
              <a:t>vBNS</a:t>
            </a:r>
            <a:endParaRPr lang="en-US" altLang="zh-CN" dirty="0"/>
          </a:p>
          <a:p>
            <a:pPr lvl="1"/>
            <a:r>
              <a:rPr lang="zh-CN" altLang="en-US" dirty="0">
                <a:solidFill>
                  <a:srgbClr val="C00000"/>
                </a:solidFill>
              </a:rPr>
              <a:t>联合协作的开放式研究</a:t>
            </a:r>
            <a:r>
              <a:rPr lang="zh-CN" altLang="en-US" dirty="0"/>
              <a:t>：</a:t>
            </a:r>
            <a:r>
              <a:rPr lang="en-US" altLang="zh-CN" dirty="0"/>
              <a:t>IETF/RFC</a:t>
            </a:r>
            <a:endParaRPr lang="zh-CN" altLang="en-US" dirty="0"/>
          </a:p>
          <a:p>
            <a:pPr lvl="1"/>
            <a:r>
              <a:rPr lang="zh-CN" altLang="en-US" dirty="0"/>
              <a:t>在不断试错中快速成长壮大</a:t>
            </a:r>
            <a:endParaRPr lang="en-US" altLang="zh-CN" dirty="0"/>
          </a:p>
          <a:p>
            <a:r>
              <a:rPr lang="zh-CN" altLang="en-US" dirty="0"/>
              <a:t>没有事先的蓝图，也不靠天才灵光一现</a:t>
            </a:r>
            <a:endParaRPr lang="en-US" altLang="zh-CN" dirty="0"/>
          </a:p>
          <a:p>
            <a:pPr lvl="1"/>
            <a:r>
              <a:rPr lang="zh-CN" altLang="en-US" dirty="0"/>
              <a:t>全世界千万名科学家和工程师在实践中不断试错，演进而来</a:t>
            </a:r>
            <a:endParaRPr lang="en-US" altLang="zh-CN" dirty="0"/>
          </a:p>
          <a:p>
            <a:endParaRPr lang="en-US" altLang="zh-CN" dirty="0"/>
          </a:p>
        </p:txBody>
      </p:sp>
      <p:sp>
        <p:nvSpPr>
          <p:cNvPr id="6" name="灯片编号占位符 5">
            <a:extLst>
              <a:ext uri="{FF2B5EF4-FFF2-40B4-BE49-F238E27FC236}">
                <a16:creationId xmlns:a16="http://schemas.microsoft.com/office/drawing/2014/main" id="{7C675308-C555-4247-A17F-E29715AC02D8}"/>
              </a:ext>
            </a:extLst>
          </p:cNvPr>
          <p:cNvSpPr>
            <a:spLocks noGrp="1"/>
          </p:cNvSpPr>
          <p:nvPr>
            <p:ph type="sldNum" sz="quarter" idx="4294967295"/>
          </p:nvPr>
        </p:nvSpPr>
        <p:spPr/>
        <p:txBody>
          <a:bodyPr/>
          <a:lstStyle/>
          <a:p>
            <a:fld id="{8D4D1E41-7A09-AB4A-A4E1-09765ADA2698}" type="slidenum">
              <a:rPr kumimoji="1" lang="zh-CN" altLang="en-US" smtClean="0"/>
              <a:t>28</a:t>
            </a:fld>
            <a:endParaRPr kumimoji="1" lang="zh-CN" altLang="en-US" dirty="0"/>
          </a:p>
        </p:txBody>
      </p:sp>
      <p:sp>
        <p:nvSpPr>
          <p:cNvPr id="8" name="矩形 7">
            <a:extLst>
              <a:ext uri="{FF2B5EF4-FFF2-40B4-BE49-F238E27FC236}">
                <a16:creationId xmlns:a16="http://schemas.microsoft.com/office/drawing/2014/main" id="{0C602BD1-982A-1B4C-97EC-DD4B255B153F}"/>
              </a:ext>
            </a:extLst>
          </p:cNvPr>
          <p:cNvSpPr/>
          <p:nvPr/>
        </p:nvSpPr>
        <p:spPr>
          <a:xfrm>
            <a:off x="7103276" y="878779"/>
            <a:ext cx="3994944" cy="1422890"/>
          </a:xfrm>
          <a:prstGeom prst="rect">
            <a:avLst/>
          </a:prstGeom>
          <a:ln>
            <a:solidFill>
              <a:srgbClr val="C00000"/>
            </a:solidFill>
          </a:ln>
        </p:spPr>
        <p:txBody>
          <a:bodyPr wrap="square">
            <a:spAutoFit/>
          </a:bodyPr>
          <a:lstStyle/>
          <a:p>
            <a:pPr algn="ctr">
              <a:lnSpc>
                <a:spcPct val="150000"/>
              </a:lnSpc>
            </a:pPr>
            <a:r>
              <a:rPr lang="zh-CN" altLang="en-US" sz="20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互联网诞生的两种说法</a:t>
            </a:r>
            <a:endParaRPr lang="en-US" altLang="zh-CN" sz="20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a:lnSpc>
                <a:spcPct val="150000"/>
              </a:lnSpc>
            </a:pP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1</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1969</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rPr>
              <a:t>ARPANET</a:t>
            </a:r>
            <a:r>
              <a:rPr lang="zh-CN" altLang="en-US" sz="2000" dirty="0">
                <a:latin typeface="微软雅黑" panose="020B0503020204020204" pitchFamily="34" charset="-122"/>
                <a:ea typeface="微软雅黑" panose="020B0503020204020204" pitchFamily="34" charset="-122"/>
              </a:rPr>
              <a:t>诞生</a:t>
            </a:r>
            <a:endPar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a:lnSpc>
                <a:spcPct val="150000"/>
              </a:lnSpc>
            </a:pPr>
            <a:r>
              <a:rPr lang="en-US" altLang="zh-CN"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2</a:t>
            </a: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1983</a:t>
            </a: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年</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ARPANET</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采用</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TCP/IP</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2D284A6-8394-D34C-8AE9-25E86B27EC1C}"/>
              </a:ext>
            </a:extLst>
          </p:cNvPr>
          <p:cNvSpPr txBox="1"/>
          <p:nvPr/>
        </p:nvSpPr>
        <p:spPr>
          <a:xfrm>
            <a:off x="457200" y="1998133"/>
            <a:ext cx="184731" cy="369332"/>
          </a:xfrm>
          <a:prstGeom prst="rect">
            <a:avLst/>
          </a:prstGeom>
          <a:noFill/>
        </p:spPr>
        <p:txBody>
          <a:bodyPr wrap="none" rtlCol="0">
            <a:spAutoFit/>
          </a:bodyPr>
          <a:lstStyle/>
          <a:p>
            <a:endParaRPr kumimoji="1" lang="zh-CN" altLang="en-US"/>
          </a:p>
        </p:txBody>
      </p:sp>
      <p:pic>
        <p:nvPicPr>
          <p:cNvPr id="7170" name="Picture 2" descr="Bob Kahn - Wikipedia">
            <a:extLst>
              <a:ext uri="{FF2B5EF4-FFF2-40B4-BE49-F238E27FC236}">
                <a16:creationId xmlns:a16="http://schemas.microsoft.com/office/drawing/2014/main" id="{3392FF1E-49CD-4A01-A211-C24BACCF6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070" y="2803507"/>
            <a:ext cx="1449060" cy="168592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D3990AC-01A0-47DB-8605-D58E4D84FA6C}"/>
              </a:ext>
            </a:extLst>
          </p:cNvPr>
          <p:cNvSpPr/>
          <p:nvPr/>
        </p:nvSpPr>
        <p:spPr>
          <a:xfrm>
            <a:off x="5203654" y="4606697"/>
            <a:ext cx="1479892" cy="369332"/>
          </a:xfrm>
          <a:prstGeom prst="rect">
            <a:avLst/>
          </a:prstGeom>
        </p:spPr>
        <p:txBody>
          <a:bodyPr wrap="none">
            <a:spAutoFit/>
          </a:bodyPr>
          <a:lstStyle/>
          <a:p>
            <a:r>
              <a:rPr lang="zh-CN" altLang="en-US" dirty="0"/>
              <a:t>Robert Kahn</a:t>
            </a:r>
          </a:p>
        </p:txBody>
      </p:sp>
      <p:pic>
        <p:nvPicPr>
          <p:cNvPr id="7172" name="Picture 4" descr="Biography of Dr. Vinton G. Cerf | NIST">
            <a:extLst>
              <a:ext uri="{FF2B5EF4-FFF2-40B4-BE49-F238E27FC236}">
                <a16:creationId xmlns:a16="http://schemas.microsoft.com/office/drawing/2014/main" id="{D4FC62B9-EDB9-4690-B495-FF3C53B68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6241" y="2810889"/>
            <a:ext cx="1350083" cy="168592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4D66EC6-1CE3-4B32-AB70-A9222BD00732}"/>
              </a:ext>
            </a:extLst>
          </p:cNvPr>
          <p:cNvSpPr/>
          <p:nvPr/>
        </p:nvSpPr>
        <p:spPr>
          <a:xfrm>
            <a:off x="7073951" y="4610059"/>
            <a:ext cx="1334661" cy="369332"/>
          </a:xfrm>
          <a:prstGeom prst="rect">
            <a:avLst/>
          </a:prstGeom>
        </p:spPr>
        <p:txBody>
          <a:bodyPr wrap="none">
            <a:spAutoFit/>
          </a:bodyPr>
          <a:lstStyle/>
          <a:p>
            <a:r>
              <a:rPr lang="zh-CN" altLang="en-US" dirty="0"/>
              <a:t>Vint</a:t>
            </a:r>
            <a:r>
              <a:rPr lang="en-US" altLang="zh-CN" dirty="0"/>
              <a:t>on</a:t>
            </a:r>
            <a:r>
              <a:rPr lang="zh-CN" altLang="en-US" dirty="0"/>
              <a:t> Cerf</a:t>
            </a:r>
          </a:p>
        </p:txBody>
      </p:sp>
      <p:sp>
        <p:nvSpPr>
          <p:cNvPr id="12" name="矩形 11">
            <a:extLst>
              <a:ext uri="{FF2B5EF4-FFF2-40B4-BE49-F238E27FC236}">
                <a16:creationId xmlns:a16="http://schemas.microsoft.com/office/drawing/2014/main" id="{BEC3210F-0F42-4D3B-BAAB-A8F3228BE07C}"/>
              </a:ext>
            </a:extLst>
          </p:cNvPr>
          <p:cNvSpPr/>
          <p:nvPr/>
        </p:nvSpPr>
        <p:spPr>
          <a:xfrm>
            <a:off x="8518005" y="4650344"/>
            <a:ext cx="1894493" cy="369332"/>
          </a:xfrm>
          <a:prstGeom prst="rect">
            <a:avLst/>
          </a:prstGeom>
        </p:spPr>
        <p:txBody>
          <a:bodyPr wrap="none">
            <a:spAutoFit/>
          </a:bodyPr>
          <a:lstStyle/>
          <a:p>
            <a:r>
              <a:rPr lang="zh-CN" altLang="en-US" dirty="0"/>
              <a:t>Tim Berners-Lee</a:t>
            </a:r>
          </a:p>
        </p:txBody>
      </p:sp>
      <p:pic>
        <p:nvPicPr>
          <p:cNvPr id="7176" name="Picture 8" descr="Tim Berners-Lee - Wikipedia">
            <a:extLst>
              <a:ext uri="{FF2B5EF4-FFF2-40B4-BE49-F238E27FC236}">
                <a16:creationId xmlns:a16="http://schemas.microsoft.com/office/drawing/2014/main" id="{A87FCD6E-1C8C-4238-A096-816725942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5104" y="2803506"/>
            <a:ext cx="1350083" cy="1685925"/>
          </a:xfrm>
          <a:prstGeom prst="rect">
            <a:avLst/>
          </a:prstGeom>
          <a:noFill/>
          <a:extLst>
            <a:ext uri="{909E8E84-426E-40DD-AFC4-6F175D3DCCD1}">
              <a14:hiddenFill xmlns:a14="http://schemas.microsoft.com/office/drawing/2010/main">
                <a:solidFill>
                  <a:srgbClr val="FFFFFF"/>
                </a:solidFill>
              </a14:hiddenFill>
            </a:ext>
          </a:extLst>
        </p:spPr>
      </p:pic>
      <p:sp>
        <p:nvSpPr>
          <p:cNvPr id="14" name="右大括号 13">
            <a:extLst>
              <a:ext uri="{FF2B5EF4-FFF2-40B4-BE49-F238E27FC236}">
                <a16:creationId xmlns:a16="http://schemas.microsoft.com/office/drawing/2014/main" id="{E0FD4692-AA8B-49CE-98BD-CDF911ECAADB}"/>
              </a:ext>
            </a:extLst>
          </p:cNvPr>
          <p:cNvSpPr/>
          <p:nvPr/>
        </p:nvSpPr>
        <p:spPr bwMode="auto">
          <a:xfrm rot="5400000">
            <a:off x="6614523" y="4018915"/>
            <a:ext cx="304800" cy="2362200"/>
          </a:xfrm>
          <a:prstGeom prst="rightBrac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9" name="矩形 18">
            <a:extLst>
              <a:ext uri="{FF2B5EF4-FFF2-40B4-BE49-F238E27FC236}">
                <a16:creationId xmlns:a16="http://schemas.microsoft.com/office/drawing/2014/main" id="{6F398430-3283-4B5C-898D-25A8FE9C84DE}"/>
              </a:ext>
            </a:extLst>
          </p:cNvPr>
          <p:cNvSpPr/>
          <p:nvPr/>
        </p:nvSpPr>
        <p:spPr>
          <a:xfrm>
            <a:off x="5534812" y="5518792"/>
            <a:ext cx="2896947" cy="584775"/>
          </a:xfrm>
          <a:prstGeom prst="rect">
            <a:avLst/>
          </a:prstGeom>
        </p:spPr>
        <p:txBody>
          <a:bodyPr wrap="none">
            <a:spAutoFit/>
          </a:bodyPr>
          <a:lstStyle/>
          <a:p>
            <a:pPr algn="ctr"/>
            <a:r>
              <a:rPr lang="zh-CN" altLang="en-US" sz="1600" dirty="0">
                <a:solidFill>
                  <a:srgbClr val="0070C0"/>
                </a:solidFill>
              </a:rPr>
              <a:t>互联网基础通讯协议，</a:t>
            </a:r>
            <a:r>
              <a:rPr lang="en-US" altLang="zh-CN" sz="1600" dirty="0">
                <a:solidFill>
                  <a:srgbClr val="0070C0"/>
                </a:solidFill>
              </a:rPr>
              <a:t>TCP/IP</a:t>
            </a:r>
          </a:p>
          <a:p>
            <a:pPr algn="ctr"/>
            <a:r>
              <a:rPr lang="en-US" altLang="zh-CN" sz="1600" dirty="0">
                <a:solidFill>
                  <a:srgbClr val="0070C0"/>
                </a:solidFill>
              </a:rPr>
              <a:t>2004</a:t>
            </a:r>
            <a:r>
              <a:rPr lang="zh-CN" altLang="en-US" sz="1600" dirty="0">
                <a:solidFill>
                  <a:srgbClr val="0070C0"/>
                </a:solidFill>
              </a:rPr>
              <a:t>年图灵奖</a:t>
            </a:r>
          </a:p>
        </p:txBody>
      </p:sp>
      <p:cxnSp>
        <p:nvCxnSpPr>
          <p:cNvPr id="16" name="直接箭头连接符 15">
            <a:extLst>
              <a:ext uri="{FF2B5EF4-FFF2-40B4-BE49-F238E27FC236}">
                <a16:creationId xmlns:a16="http://schemas.microsoft.com/office/drawing/2014/main" id="{B23F05F5-BEC7-42E0-BB16-6866994B69AC}"/>
              </a:ext>
            </a:extLst>
          </p:cNvPr>
          <p:cNvCxnSpPr>
            <a:cxnSpLocks/>
          </p:cNvCxnSpPr>
          <p:nvPr/>
        </p:nvCxnSpPr>
        <p:spPr bwMode="auto">
          <a:xfrm flipH="1">
            <a:off x="9443230" y="4987463"/>
            <a:ext cx="1" cy="34517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9041F9CD-4476-4609-8F1E-AC076CB78CCA}"/>
              </a:ext>
            </a:extLst>
          </p:cNvPr>
          <p:cNvSpPr/>
          <p:nvPr/>
        </p:nvSpPr>
        <p:spPr>
          <a:xfrm>
            <a:off x="8615216" y="5457088"/>
            <a:ext cx="1762021" cy="646331"/>
          </a:xfrm>
          <a:prstGeom prst="rect">
            <a:avLst/>
          </a:prstGeom>
        </p:spPr>
        <p:txBody>
          <a:bodyPr wrap="none">
            <a:spAutoFit/>
          </a:bodyPr>
          <a:lstStyle/>
          <a:p>
            <a:pPr algn="ctr"/>
            <a:r>
              <a:rPr lang="en-US" altLang="zh-CN" dirty="0">
                <a:solidFill>
                  <a:srgbClr val="0070C0"/>
                </a:solidFill>
              </a:rPr>
              <a:t>WWW</a:t>
            </a:r>
            <a:r>
              <a:rPr lang="zh-CN" altLang="en-US" dirty="0">
                <a:solidFill>
                  <a:srgbClr val="0070C0"/>
                </a:solidFill>
              </a:rPr>
              <a:t>与浏览器</a:t>
            </a:r>
            <a:endParaRPr lang="en-US" altLang="zh-CN" dirty="0">
              <a:solidFill>
                <a:srgbClr val="0070C0"/>
              </a:solidFill>
            </a:endParaRPr>
          </a:p>
          <a:p>
            <a:pPr algn="ctr"/>
            <a:r>
              <a:rPr lang="en-US" altLang="zh-CN" dirty="0">
                <a:solidFill>
                  <a:srgbClr val="0070C0"/>
                </a:solidFill>
              </a:rPr>
              <a:t>2016</a:t>
            </a:r>
            <a:r>
              <a:rPr lang="zh-CN" altLang="en-US" dirty="0">
                <a:solidFill>
                  <a:srgbClr val="0070C0"/>
                </a:solidFill>
              </a:rPr>
              <a:t>年图灵奖</a:t>
            </a:r>
          </a:p>
        </p:txBody>
      </p:sp>
      <p:pic>
        <p:nvPicPr>
          <p:cNvPr id="2050" name="Picture 2" descr="Credit: Corbis via Getty Images/Kim Kulish">
            <a:extLst>
              <a:ext uri="{FF2B5EF4-FFF2-40B4-BE49-F238E27FC236}">
                <a16:creationId xmlns:a16="http://schemas.microsoft.com/office/drawing/2014/main" id="{9D1E081F-36D8-43B0-A8D9-DA0472A722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56055" y="2808545"/>
            <a:ext cx="1107678" cy="167196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C44DA7F-6294-428E-BE27-9B10E96B1FC4}"/>
              </a:ext>
            </a:extLst>
          </p:cNvPr>
          <p:cNvSpPr/>
          <p:nvPr/>
        </p:nvSpPr>
        <p:spPr>
          <a:xfrm>
            <a:off x="10431064" y="4650344"/>
            <a:ext cx="1813317" cy="369332"/>
          </a:xfrm>
          <a:prstGeom prst="rect">
            <a:avLst/>
          </a:prstGeom>
        </p:spPr>
        <p:txBody>
          <a:bodyPr wrap="none">
            <a:spAutoFit/>
          </a:bodyPr>
          <a:lstStyle/>
          <a:p>
            <a:r>
              <a:rPr lang="zh-CN" altLang="en-US" dirty="0"/>
              <a:t>Robert Metcalfe</a:t>
            </a:r>
          </a:p>
        </p:txBody>
      </p:sp>
      <p:cxnSp>
        <p:nvCxnSpPr>
          <p:cNvPr id="20" name="直接箭头连接符 19">
            <a:extLst>
              <a:ext uri="{FF2B5EF4-FFF2-40B4-BE49-F238E27FC236}">
                <a16:creationId xmlns:a16="http://schemas.microsoft.com/office/drawing/2014/main" id="{25AB8F9A-7729-4E22-93FD-C678ED16A380}"/>
              </a:ext>
            </a:extLst>
          </p:cNvPr>
          <p:cNvCxnSpPr>
            <a:cxnSpLocks/>
          </p:cNvCxnSpPr>
          <p:nvPr/>
        </p:nvCxnSpPr>
        <p:spPr bwMode="auto">
          <a:xfrm flipH="1">
            <a:off x="11209894" y="4986689"/>
            <a:ext cx="1" cy="34517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1" name="矩形 20">
            <a:extLst>
              <a:ext uri="{FF2B5EF4-FFF2-40B4-BE49-F238E27FC236}">
                <a16:creationId xmlns:a16="http://schemas.microsoft.com/office/drawing/2014/main" id="{B41C861B-4A8A-45E3-A182-8E95113EAAEB}"/>
              </a:ext>
            </a:extLst>
          </p:cNvPr>
          <p:cNvSpPr/>
          <p:nvPr/>
        </p:nvSpPr>
        <p:spPr>
          <a:xfrm>
            <a:off x="10484493" y="5421295"/>
            <a:ext cx="1620958" cy="646331"/>
          </a:xfrm>
          <a:prstGeom prst="rect">
            <a:avLst/>
          </a:prstGeom>
        </p:spPr>
        <p:txBody>
          <a:bodyPr wrap="none">
            <a:spAutoFit/>
          </a:bodyPr>
          <a:lstStyle/>
          <a:p>
            <a:pPr algn="ctr"/>
            <a:r>
              <a:rPr lang="zh-CN" altLang="en-US" dirty="0">
                <a:solidFill>
                  <a:srgbClr val="0070C0"/>
                </a:solidFill>
              </a:rPr>
              <a:t>以太网</a:t>
            </a:r>
            <a:endParaRPr lang="en-US" altLang="zh-CN" dirty="0">
              <a:solidFill>
                <a:srgbClr val="0070C0"/>
              </a:solidFill>
            </a:endParaRPr>
          </a:p>
          <a:p>
            <a:pPr algn="ctr"/>
            <a:r>
              <a:rPr lang="en-US" altLang="zh-CN" dirty="0">
                <a:solidFill>
                  <a:srgbClr val="0070C0"/>
                </a:solidFill>
              </a:rPr>
              <a:t>2022</a:t>
            </a:r>
            <a:r>
              <a:rPr lang="zh-CN" altLang="en-US" dirty="0">
                <a:solidFill>
                  <a:srgbClr val="0070C0"/>
                </a:solidFill>
              </a:rPr>
              <a:t>年图灵奖</a:t>
            </a:r>
          </a:p>
        </p:txBody>
      </p:sp>
    </p:spTree>
    <p:extLst>
      <p:ext uri="{BB962C8B-B14F-4D97-AF65-F5344CB8AC3E}">
        <p14:creationId xmlns:p14="http://schemas.microsoft.com/office/powerpoint/2010/main" val="4033326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B9979-4453-4C9F-9D1E-4D9538EE8B59}"/>
              </a:ext>
            </a:extLst>
          </p:cNvPr>
          <p:cNvSpPr>
            <a:spLocks noGrp="1"/>
          </p:cNvSpPr>
          <p:nvPr>
            <p:ph type="title"/>
          </p:nvPr>
        </p:nvSpPr>
        <p:spPr/>
        <p:txBody>
          <a:bodyPr/>
          <a:lstStyle/>
          <a:p>
            <a:r>
              <a:rPr lang="zh-CN" altLang="en-US" dirty="0"/>
              <a:t>今天的全球互联网：</a:t>
            </a:r>
            <a:r>
              <a:rPr lang="en-US" altLang="zh-CN" dirty="0"/>
              <a:t>Internet</a:t>
            </a:r>
            <a:endParaRPr lang="zh-CN" altLang="en-US" dirty="0"/>
          </a:p>
        </p:txBody>
      </p:sp>
      <p:sp>
        <p:nvSpPr>
          <p:cNvPr id="3" name="内容占位符 2">
            <a:extLst>
              <a:ext uri="{FF2B5EF4-FFF2-40B4-BE49-F238E27FC236}">
                <a16:creationId xmlns:a16="http://schemas.microsoft.com/office/drawing/2014/main" id="{C7F0ACDA-1D19-4C16-8ECA-990C208F2564}"/>
              </a:ext>
            </a:extLst>
          </p:cNvPr>
          <p:cNvSpPr>
            <a:spLocks noGrp="1"/>
          </p:cNvSpPr>
          <p:nvPr>
            <p:ph idx="1"/>
          </p:nvPr>
        </p:nvSpPr>
        <p:spPr/>
        <p:txBody>
          <a:bodyPr/>
          <a:lstStyle/>
          <a:p>
            <a:r>
              <a:rPr lang="zh-CN" altLang="en-US" dirty="0"/>
              <a:t>也称</a:t>
            </a:r>
            <a:r>
              <a:rPr lang="zh-CN" altLang="en-US" dirty="0">
                <a:solidFill>
                  <a:srgbClr val="FF0000"/>
                </a:solidFill>
              </a:rPr>
              <a:t>因特网</a:t>
            </a:r>
            <a:endParaRPr lang="en-US" altLang="zh-CN" dirty="0">
              <a:solidFill>
                <a:srgbClr val="FF0000"/>
              </a:solidFill>
            </a:endParaRPr>
          </a:p>
          <a:p>
            <a:endParaRPr lang="en-US" altLang="zh-CN" dirty="0"/>
          </a:p>
          <a:p>
            <a:r>
              <a:rPr lang="zh-CN" altLang="en-US" dirty="0"/>
              <a:t>由</a:t>
            </a:r>
            <a:r>
              <a:rPr lang="en-US" altLang="zh-CN" dirty="0" err="1"/>
              <a:t>ARPNet</a:t>
            </a:r>
            <a:r>
              <a:rPr lang="zh-CN" altLang="en-US" dirty="0"/>
              <a:t>发展而来</a:t>
            </a:r>
            <a:endParaRPr lang="en-US" altLang="zh-CN" dirty="0"/>
          </a:p>
          <a:p>
            <a:endParaRPr lang="en-US" altLang="zh-CN" dirty="0"/>
          </a:p>
          <a:p>
            <a:r>
              <a:rPr lang="zh-CN" altLang="en-US" dirty="0"/>
              <a:t>以</a:t>
            </a:r>
            <a:r>
              <a:rPr lang="en-US" altLang="zh-CN" dirty="0"/>
              <a:t>IP</a:t>
            </a:r>
            <a:r>
              <a:rPr lang="zh-CN" altLang="en-US" dirty="0"/>
              <a:t>为技术基础</a:t>
            </a:r>
            <a:endParaRPr lang="en-US" altLang="zh-CN" dirty="0"/>
          </a:p>
          <a:p>
            <a:endParaRPr lang="en-US" altLang="zh-CN" dirty="0"/>
          </a:p>
          <a:p>
            <a:r>
              <a:rPr lang="zh-CN" altLang="en-US" dirty="0"/>
              <a:t>由多个网络组成，“网络的网络”</a:t>
            </a:r>
          </a:p>
        </p:txBody>
      </p:sp>
      <p:sp>
        <p:nvSpPr>
          <p:cNvPr id="4" name="灯片编号占位符 3">
            <a:extLst>
              <a:ext uri="{FF2B5EF4-FFF2-40B4-BE49-F238E27FC236}">
                <a16:creationId xmlns:a16="http://schemas.microsoft.com/office/drawing/2014/main" id="{9A4CB958-A212-4FEE-A6C6-9B82EE002D06}"/>
              </a:ext>
            </a:extLst>
          </p:cNvPr>
          <p:cNvSpPr>
            <a:spLocks noGrp="1"/>
          </p:cNvSpPr>
          <p:nvPr>
            <p:ph type="sldNum" sz="quarter" idx="11"/>
          </p:nvPr>
        </p:nvSpPr>
        <p:spPr/>
        <p:txBody>
          <a:bodyPr/>
          <a:lstStyle/>
          <a:p>
            <a:pPr>
              <a:defRPr/>
            </a:pPr>
            <a:fld id="{3FFE790D-BCFB-4008-9260-CA63AEE325FD}" type="slidenum">
              <a:rPr lang="en-US" smtClean="0"/>
              <a:pPr>
                <a:defRPr/>
              </a:pPr>
              <a:t>29</a:t>
            </a:fld>
            <a:endParaRPr lang="en-US" dirty="0"/>
          </a:p>
        </p:txBody>
      </p:sp>
      <p:grpSp>
        <p:nvGrpSpPr>
          <p:cNvPr id="618" name="Group 800">
            <a:extLst>
              <a:ext uri="{FF2B5EF4-FFF2-40B4-BE49-F238E27FC236}">
                <a16:creationId xmlns:a16="http://schemas.microsoft.com/office/drawing/2014/main" id="{C08EAC73-BAA4-46C7-BC54-9333F98DD1CD}"/>
              </a:ext>
            </a:extLst>
          </p:cNvPr>
          <p:cNvGrpSpPr/>
          <p:nvPr/>
        </p:nvGrpSpPr>
        <p:grpSpPr>
          <a:xfrm>
            <a:off x="6576935" y="1317389"/>
            <a:ext cx="5395871" cy="4750089"/>
            <a:chOff x="7211070" y="1381732"/>
            <a:chExt cx="4716352" cy="4906833"/>
          </a:xfrm>
        </p:grpSpPr>
        <p:sp>
          <p:nvSpPr>
            <p:cNvPr id="619" name="Freeform 370">
              <a:extLst>
                <a:ext uri="{FF2B5EF4-FFF2-40B4-BE49-F238E27FC236}">
                  <a16:creationId xmlns:a16="http://schemas.microsoft.com/office/drawing/2014/main" id="{C48AE662-EF38-4CD8-AE61-35BB868C823B}"/>
                </a:ext>
              </a:extLst>
            </p:cNvPr>
            <p:cNvSpPr/>
            <p:nvPr/>
          </p:nvSpPr>
          <p:spPr>
            <a:xfrm>
              <a:off x="9048399" y="3278377"/>
              <a:ext cx="1124807" cy="1077683"/>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620" name="Freeform 417">
              <a:extLst>
                <a:ext uri="{FF2B5EF4-FFF2-40B4-BE49-F238E27FC236}">
                  <a16:creationId xmlns:a16="http://schemas.microsoft.com/office/drawing/2014/main" id="{3C6EA30F-5199-41FE-9344-893DD61D36DD}"/>
                </a:ext>
              </a:extLst>
            </p:cNvPr>
            <p:cNvSpPr/>
            <p:nvPr/>
          </p:nvSpPr>
          <p:spPr bwMode="auto">
            <a:xfrm>
              <a:off x="7211070" y="1782787"/>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C4F0FF"/>
            </a:solidFill>
            <a:ln>
              <a:noFill/>
            </a:ln>
          </p:spPr>
          <p:txBody>
            <a:bodyPr/>
            <a:lstStyle/>
            <a:p>
              <a:endParaRPr lang="en-US" dirty="0"/>
            </a:p>
          </p:txBody>
        </p:sp>
        <p:grpSp>
          <p:nvGrpSpPr>
            <p:cNvPr id="621" name="Group 418">
              <a:extLst>
                <a:ext uri="{FF2B5EF4-FFF2-40B4-BE49-F238E27FC236}">
                  <a16:creationId xmlns:a16="http://schemas.microsoft.com/office/drawing/2014/main" id="{35045F9C-DE6C-4DCF-83B8-3745B18BF4E1}"/>
                </a:ext>
              </a:extLst>
            </p:cNvPr>
            <p:cNvGrpSpPr/>
            <p:nvPr/>
          </p:nvGrpSpPr>
          <p:grpSpPr bwMode="auto">
            <a:xfrm>
              <a:off x="7268561" y="3259155"/>
              <a:ext cx="1458912" cy="933450"/>
              <a:chOff x="2889" y="1631"/>
              <a:chExt cx="980" cy="743"/>
            </a:xfrm>
          </p:grpSpPr>
          <p:sp>
            <p:nvSpPr>
              <p:cNvPr id="650" name="Rectangle 419">
                <a:extLst>
                  <a:ext uri="{FF2B5EF4-FFF2-40B4-BE49-F238E27FC236}">
                    <a16:creationId xmlns:a16="http://schemas.microsoft.com/office/drawing/2014/main" id="{A185CE94-3043-40FF-BAEE-5965C70BF899}"/>
                  </a:ext>
                </a:extLst>
              </p:cNvPr>
              <p:cNvSpPr>
                <a:spLocks noChangeArrowheads="1"/>
              </p:cNvSpPr>
              <p:nvPr/>
            </p:nvSpPr>
            <p:spPr bwMode="auto">
              <a:xfrm>
                <a:off x="3046" y="1841"/>
                <a:ext cx="663" cy="533"/>
              </a:xfrm>
              <a:prstGeom prst="rect">
                <a:avLst/>
              </a:prstGeom>
              <a:solidFill>
                <a:srgbClr val="C4F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651" name="AutoShape 420">
                <a:extLst>
                  <a:ext uri="{FF2B5EF4-FFF2-40B4-BE49-F238E27FC236}">
                    <a16:creationId xmlns:a16="http://schemas.microsoft.com/office/drawing/2014/main" id="{2A7723F9-3850-4032-A1D0-874541780413}"/>
                  </a:ext>
                </a:extLst>
              </p:cNvPr>
              <p:cNvSpPr>
                <a:spLocks noChangeArrowheads="1"/>
              </p:cNvSpPr>
              <p:nvPr/>
            </p:nvSpPr>
            <p:spPr bwMode="auto">
              <a:xfrm>
                <a:off x="2889" y="1631"/>
                <a:ext cx="980" cy="253"/>
              </a:xfrm>
              <a:prstGeom prst="triangle">
                <a:avLst>
                  <a:gd name="adj" fmla="val 50000"/>
                </a:avLst>
              </a:prstGeom>
              <a:solidFill>
                <a:srgbClr val="C4F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2400" dirty="0">
                  <a:solidFill>
                    <a:srgbClr val="00CCFF"/>
                  </a:solidFill>
                  <a:latin typeface="Arial" panose="020B0604020202020204" pitchFamily="34" charset="0"/>
                </a:endParaRPr>
              </a:p>
            </p:txBody>
          </p:sp>
        </p:grpSp>
        <p:sp>
          <p:nvSpPr>
            <p:cNvPr id="622" name="Freeform 427">
              <a:extLst>
                <a:ext uri="{FF2B5EF4-FFF2-40B4-BE49-F238E27FC236}">
                  <a16:creationId xmlns:a16="http://schemas.microsoft.com/office/drawing/2014/main" id="{C30A74E6-4B51-4FAD-B19A-4BC59F333834}"/>
                </a:ext>
              </a:extLst>
            </p:cNvPr>
            <p:cNvSpPr/>
            <p:nvPr/>
          </p:nvSpPr>
          <p:spPr bwMode="auto">
            <a:xfrm>
              <a:off x="7852271" y="4648236"/>
              <a:ext cx="2705712" cy="1608445"/>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C4F0FF"/>
            </a:solidFill>
            <a:ln>
              <a:noFill/>
            </a:ln>
          </p:spPr>
          <p:txBody>
            <a:bodyPr/>
            <a:lstStyle/>
            <a:p>
              <a:endParaRPr lang="en-US" dirty="0"/>
            </a:p>
          </p:txBody>
        </p:sp>
        <p:sp>
          <p:nvSpPr>
            <p:cNvPr id="623" name="Text Box 580">
              <a:extLst>
                <a:ext uri="{FF2B5EF4-FFF2-40B4-BE49-F238E27FC236}">
                  <a16:creationId xmlns:a16="http://schemas.microsoft.com/office/drawing/2014/main" id="{CB46006C-A676-442E-850B-E7E62CF3ACD3}"/>
                </a:ext>
              </a:extLst>
            </p:cNvPr>
            <p:cNvSpPr txBox="1">
              <a:spLocks noChangeArrowheads="1"/>
            </p:cNvSpPr>
            <p:nvPr/>
          </p:nvSpPr>
          <p:spPr bwMode="auto">
            <a:xfrm>
              <a:off x="7555447" y="1456963"/>
              <a:ext cx="1339406" cy="41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移动网络</a:t>
              </a:r>
            </a:p>
          </p:txBody>
        </p:sp>
        <p:sp>
          <p:nvSpPr>
            <p:cNvPr id="624" name="Text Box 580">
              <a:extLst>
                <a:ext uri="{FF2B5EF4-FFF2-40B4-BE49-F238E27FC236}">
                  <a16:creationId xmlns:a16="http://schemas.microsoft.com/office/drawing/2014/main" id="{2A80CBAF-DDB9-44D8-850B-3DB90B73116D}"/>
                </a:ext>
              </a:extLst>
            </p:cNvPr>
            <p:cNvSpPr txBox="1">
              <a:spLocks noChangeArrowheads="1"/>
            </p:cNvSpPr>
            <p:nvPr/>
          </p:nvSpPr>
          <p:spPr bwMode="auto">
            <a:xfrm>
              <a:off x="7552739" y="4182263"/>
              <a:ext cx="1075422" cy="355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家庭网络</a:t>
              </a:r>
              <a:endParaRPr lang="zh-CN" altLang="en-US" sz="1400" dirty="0">
                <a:latin typeface="+mn-lt"/>
                <a:ea typeface="宋体" panose="02010600030101010101" pitchFamily="2" charset="-122"/>
              </a:endParaRPr>
            </a:p>
          </p:txBody>
        </p:sp>
        <p:sp>
          <p:nvSpPr>
            <p:cNvPr id="625" name="Text Box 580">
              <a:extLst>
                <a:ext uri="{FF2B5EF4-FFF2-40B4-BE49-F238E27FC236}">
                  <a16:creationId xmlns:a16="http://schemas.microsoft.com/office/drawing/2014/main" id="{D1F6EB08-C6E7-43F5-AC57-77DCDCB8985D}"/>
                </a:ext>
              </a:extLst>
            </p:cNvPr>
            <p:cNvSpPr txBox="1">
              <a:spLocks noChangeArrowheads="1"/>
            </p:cNvSpPr>
            <p:nvPr/>
          </p:nvSpPr>
          <p:spPr bwMode="auto">
            <a:xfrm>
              <a:off x="7487273" y="5938839"/>
              <a:ext cx="1671522"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企业网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校园网</a:t>
              </a:r>
            </a:p>
          </p:txBody>
        </p:sp>
        <p:sp>
          <p:nvSpPr>
            <p:cNvPr id="626" name="Freeform 371">
              <a:extLst>
                <a:ext uri="{FF2B5EF4-FFF2-40B4-BE49-F238E27FC236}">
                  <a16:creationId xmlns:a16="http://schemas.microsoft.com/office/drawing/2014/main" id="{67A1F1C1-1A68-4D7B-BD63-8531DB861636}"/>
                </a:ext>
              </a:extLst>
            </p:cNvPr>
            <p:cNvSpPr/>
            <p:nvPr/>
          </p:nvSpPr>
          <p:spPr>
            <a:xfrm>
              <a:off x="10285357" y="3149444"/>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627" name="Group 373">
              <a:extLst>
                <a:ext uri="{FF2B5EF4-FFF2-40B4-BE49-F238E27FC236}">
                  <a16:creationId xmlns:a16="http://schemas.microsoft.com/office/drawing/2014/main" id="{90E79ADA-CEC7-413B-8715-3C3B78746C67}"/>
                </a:ext>
              </a:extLst>
            </p:cNvPr>
            <p:cNvGrpSpPr/>
            <p:nvPr/>
          </p:nvGrpSpPr>
          <p:grpSpPr>
            <a:xfrm>
              <a:off x="10900911" y="3897954"/>
              <a:ext cx="687393" cy="721548"/>
              <a:chOff x="5203089" y="1751190"/>
              <a:chExt cx="858331" cy="662414"/>
            </a:xfrm>
          </p:grpSpPr>
          <p:sp>
            <p:nvSpPr>
              <p:cNvPr id="642" name="Freeform 381">
                <a:extLst>
                  <a:ext uri="{FF2B5EF4-FFF2-40B4-BE49-F238E27FC236}">
                    <a16:creationId xmlns:a16="http://schemas.microsoft.com/office/drawing/2014/main" id="{781BE7B7-D49C-428B-AD96-33546844412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643" name="Freeform 382">
                <a:extLst>
                  <a:ext uri="{FF2B5EF4-FFF2-40B4-BE49-F238E27FC236}">
                    <a16:creationId xmlns:a16="http://schemas.microsoft.com/office/drawing/2014/main" id="{7F21357A-AEC8-42E4-9786-B9A29597AD9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cxnSp>
            <p:nvCxnSpPr>
              <p:cNvPr id="644" name="Straight Connector 383">
                <a:extLst>
                  <a:ext uri="{FF2B5EF4-FFF2-40B4-BE49-F238E27FC236}">
                    <a16:creationId xmlns:a16="http://schemas.microsoft.com/office/drawing/2014/main" id="{B38DE847-2DF4-40BE-8AF0-D7B8D72A6CBD}"/>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384">
                <a:extLst>
                  <a:ext uri="{FF2B5EF4-FFF2-40B4-BE49-F238E27FC236}">
                    <a16:creationId xmlns:a16="http://schemas.microsoft.com/office/drawing/2014/main" id="{D0254797-66C9-4C89-8C34-6518AA5D2295}"/>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385">
                <a:extLst>
                  <a:ext uri="{FF2B5EF4-FFF2-40B4-BE49-F238E27FC236}">
                    <a16:creationId xmlns:a16="http://schemas.microsoft.com/office/drawing/2014/main" id="{9D825C56-A42A-44D5-8F48-34219AD7C2B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386">
                <a:extLst>
                  <a:ext uri="{FF2B5EF4-FFF2-40B4-BE49-F238E27FC236}">
                    <a16:creationId xmlns:a16="http://schemas.microsoft.com/office/drawing/2014/main" id="{70771A17-FB82-40BA-9A35-2F10DD8698B9}"/>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387">
                <a:extLst>
                  <a:ext uri="{FF2B5EF4-FFF2-40B4-BE49-F238E27FC236}">
                    <a16:creationId xmlns:a16="http://schemas.microsoft.com/office/drawing/2014/main" id="{6C510C64-0F71-4F59-9057-5974D8D9C62B}"/>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9" name="Straight Connector 388">
                <a:extLst>
                  <a:ext uri="{FF2B5EF4-FFF2-40B4-BE49-F238E27FC236}">
                    <a16:creationId xmlns:a16="http://schemas.microsoft.com/office/drawing/2014/main" id="{F0B4CF91-70AD-48EC-BC4E-A61960A24101}"/>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628" name="Group 390">
              <a:extLst>
                <a:ext uri="{FF2B5EF4-FFF2-40B4-BE49-F238E27FC236}">
                  <a16:creationId xmlns:a16="http://schemas.microsoft.com/office/drawing/2014/main" id="{36FA2E01-5A1F-4F4B-B8DD-3A0C4968F24F}"/>
                </a:ext>
              </a:extLst>
            </p:cNvPr>
            <p:cNvGrpSpPr/>
            <p:nvPr/>
          </p:nvGrpSpPr>
          <p:grpSpPr>
            <a:xfrm>
              <a:off x="10834382" y="3164075"/>
              <a:ext cx="594613" cy="648336"/>
              <a:chOff x="5203089" y="1751190"/>
              <a:chExt cx="858331" cy="662414"/>
            </a:xfrm>
          </p:grpSpPr>
          <p:sp>
            <p:nvSpPr>
              <p:cNvPr id="634" name="Freeform 398">
                <a:extLst>
                  <a:ext uri="{FF2B5EF4-FFF2-40B4-BE49-F238E27FC236}">
                    <a16:creationId xmlns:a16="http://schemas.microsoft.com/office/drawing/2014/main" id="{85B1BD94-2C82-49D1-AE31-ADBD47184523}"/>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635" name="Freeform 399">
                <a:extLst>
                  <a:ext uri="{FF2B5EF4-FFF2-40B4-BE49-F238E27FC236}">
                    <a16:creationId xmlns:a16="http://schemas.microsoft.com/office/drawing/2014/main" id="{9247D15A-9A4F-447C-BC81-9B982EBEDD6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cxnSp>
            <p:nvCxnSpPr>
              <p:cNvPr id="636" name="Straight Connector 400">
                <a:extLst>
                  <a:ext uri="{FF2B5EF4-FFF2-40B4-BE49-F238E27FC236}">
                    <a16:creationId xmlns:a16="http://schemas.microsoft.com/office/drawing/2014/main" id="{00B7CD63-EB1F-4B86-9EA3-6C940227B977}"/>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7" name="Straight Connector 401">
                <a:extLst>
                  <a:ext uri="{FF2B5EF4-FFF2-40B4-BE49-F238E27FC236}">
                    <a16:creationId xmlns:a16="http://schemas.microsoft.com/office/drawing/2014/main" id="{C8D4FC65-68E9-4BFE-AB5A-B4D852B4B734}"/>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8" name="Straight Connector 402">
                <a:extLst>
                  <a:ext uri="{FF2B5EF4-FFF2-40B4-BE49-F238E27FC236}">
                    <a16:creationId xmlns:a16="http://schemas.microsoft.com/office/drawing/2014/main" id="{E7B2674F-BE56-4ACD-986B-C6A03F5C3E3A}"/>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9" name="Straight Connector 403">
                <a:extLst>
                  <a:ext uri="{FF2B5EF4-FFF2-40B4-BE49-F238E27FC236}">
                    <a16:creationId xmlns:a16="http://schemas.microsoft.com/office/drawing/2014/main" id="{CB70AAA6-24C3-4E84-A72D-B6A695DCEF3D}"/>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0" name="Straight Connector 404">
                <a:extLst>
                  <a:ext uri="{FF2B5EF4-FFF2-40B4-BE49-F238E27FC236}">
                    <a16:creationId xmlns:a16="http://schemas.microsoft.com/office/drawing/2014/main" id="{C33A7DFA-D0F9-4BD5-B689-E6A295467D51}"/>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1" name="Straight Connector 405">
                <a:extLst>
                  <a:ext uri="{FF2B5EF4-FFF2-40B4-BE49-F238E27FC236}">
                    <a16:creationId xmlns:a16="http://schemas.microsoft.com/office/drawing/2014/main" id="{668F357F-44C4-4EB6-A583-2A33260583D1}"/>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629" name="Freeform 561">
              <a:extLst>
                <a:ext uri="{FF2B5EF4-FFF2-40B4-BE49-F238E27FC236}">
                  <a16:creationId xmlns:a16="http://schemas.microsoft.com/office/drawing/2014/main" id="{5A892DD6-CB22-476C-A1BA-03411BDD0271}"/>
                </a:ext>
              </a:extLst>
            </p:cNvPr>
            <p:cNvSpPr/>
            <p:nvPr/>
          </p:nvSpPr>
          <p:spPr>
            <a:xfrm>
              <a:off x="9749097" y="1798401"/>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630" name="TextBox 572">
              <a:extLst>
                <a:ext uri="{FF2B5EF4-FFF2-40B4-BE49-F238E27FC236}">
                  <a16:creationId xmlns:a16="http://schemas.microsoft.com/office/drawing/2014/main" id="{E24A6A8D-FFB5-4C72-8334-B1C33B728F66}"/>
                </a:ext>
              </a:extLst>
            </p:cNvPr>
            <p:cNvSpPr txBox="1"/>
            <p:nvPr/>
          </p:nvSpPr>
          <p:spPr>
            <a:xfrm>
              <a:off x="9688571" y="1381732"/>
              <a:ext cx="1725088" cy="380453"/>
            </a:xfrm>
            <a:prstGeom prst="rect">
              <a:avLst/>
            </a:prstGeom>
            <a:noFill/>
          </p:spPr>
          <p:txBody>
            <a:bodyPr wrap="square" rtlCol="0">
              <a:spAutoFit/>
            </a:bodyPr>
            <a:lstStyle/>
            <a:p>
              <a:pPr>
                <a:lnSpc>
                  <a:spcPct val="90000"/>
                </a:lnSpc>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国家或全球ISP</a:t>
              </a:r>
            </a:p>
          </p:txBody>
        </p:sp>
        <p:sp>
          <p:nvSpPr>
            <p:cNvPr id="631" name="Rectangle 654">
              <a:extLst>
                <a:ext uri="{FF2B5EF4-FFF2-40B4-BE49-F238E27FC236}">
                  <a16:creationId xmlns:a16="http://schemas.microsoft.com/office/drawing/2014/main" id="{08502810-1629-4F7E-A38E-28FEDCADA8D5}"/>
                </a:ext>
              </a:extLst>
            </p:cNvPr>
            <p:cNvSpPr/>
            <p:nvPr/>
          </p:nvSpPr>
          <p:spPr>
            <a:xfrm>
              <a:off x="9342279" y="3647812"/>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2" name="TextBox 652">
              <a:extLst>
                <a:ext uri="{FF2B5EF4-FFF2-40B4-BE49-F238E27FC236}">
                  <a16:creationId xmlns:a16="http://schemas.microsoft.com/office/drawing/2014/main" id="{B8ACD713-7BB8-492A-AAF7-8785CD33D293}"/>
                </a:ext>
              </a:extLst>
            </p:cNvPr>
            <p:cNvSpPr txBox="1"/>
            <p:nvPr/>
          </p:nvSpPr>
          <p:spPr>
            <a:xfrm>
              <a:off x="8712332" y="3162722"/>
              <a:ext cx="954956" cy="381519"/>
            </a:xfrm>
            <a:prstGeom prst="rect">
              <a:avLst/>
            </a:prstGeom>
            <a:noFill/>
          </p:spPr>
          <p:txBody>
            <a:bodyPr wrap="square" rtlCol="0">
              <a:spAutoFit/>
            </a:bodyPr>
            <a:lstStyle/>
            <a:p>
              <a:pPr>
                <a:lnSpc>
                  <a:spcPct val="9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地区IS</a:t>
              </a:r>
              <a:r>
                <a:rPr lang="en-US" sz="2000" dirty="0">
                  <a:latin typeface="微软雅黑" panose="020B0503020204020204" pitchFamily="34" charset="-122"/>
                  <a:ea typeface="微软雅黑" panose="020B0503020204020204" pitchFamily="34" charset="-122"/>
                  <a:cs typeface="微软雅黑" panose="020B0503020204020204" pitchFamily="34" charset="-122"/>
                </a:rPr>
                <a:t>P</a:t>
              </a:r>
            </a:p>
          </p:txBody>
        </p:sp>
        <p:sp>
          <p:nvSpPr>
            <p:cNvPr id="633" name="TextBox 657">
              <a:extLst>
                <a:ext uri="{FF2B5EF4-FFF2-40B4-BE49-F238E27FC236}">
                  <a16:creationId xmlns:a16="http://schemas.microsoft.com/office/drawing/2014/main" id="{5626A13C-3563-4631-A8A9-557F5A38D9D7}"/>
                </a:ext>
              </a:extLst>
            </p:cNvPr>
            <p:cNvSpPr txBox="1"/>
            <p:nvPr/>
          </p:nvSpPr>
          <p:spPr>
            <a:xfrm>
              <a:off x="10557286" y="4964442"/>
              <a:ext cx="1370136" cy="639045"/>
            </a:xfrm>
            <a:prstGeom prst="rect">
              <a:avLst/>
            </a:prstGeom>
            <a:noFill/>
          </p:spPr>
          <p:txBody>
            <a:bodyPr wrap="square" rtlCol="0">
              <a:spAutoFit/>
            </a:bodyPr>
            <a:lstStyle/>
            <a:p>
              <a:pPr algn="ctr">
                <a:lnSpc>
                  <a:spcPct val="90000"/>
                </a:lnSpc>
              </a:pPr>
              <a:r>
                <a:rPr lang="en-US" sz="2000" dirty="0" err="1">
                  <a:latin typeface="微软雅黑" panose="020B0503020204020204" pitchFamily="34" charset="-122"/>
                  <a:ea typeface="微软雅黑" panose="020B0503020204020204" pitchFamily="34" charset="-122"/>
                </a:rPr>
                <a:t>内容提供商</a:t>
              </a:r>
              <a:br>
                <a:rPr lang="en-US" sz="2000" dirty="0">
                  <a:latin typeface="微软雅黑" panose="020B0503020204020204" pitchFamily="34" charset="-122"/>
                  <a:ea typeface="微软雅黑" panose="020B0503020204020204" pitchFamily="34" charset="-122"/>
                </a:rPr>
              </a:br>
              <a:r>
                <a:rPr lang="en-US" altLang="zh-CN" dirty="0" err="1">
                  <a:latin typeface="微软雅黑" panose="020B0503020204020204" pitchFamily="34" charset="-122"/>
                  <a:ea typeface="微软雅黑" panose="020B0503020204020204" pitchFamily="34" charset="-122"/>
                </a:rPr>
                <a:t>数据中心网络</a:t>
              </a:r>
              <a:endParaRPr lang="en-US" altLang="zh-CN" sz="2000" dirty="0">
                <a:latin typeface="微软雅黑" panose="020B0503020204020204" pitchFamily="34" charset="-122"/>
                <a:ea typeface="微软雅黑" panose="020B0503020204020204" pitchFamily="34" charset="-122"/>
              </a:endParaRPr>
            </a:p>
          </p:txBody>
        </p:sp>
      </p:grpSp>
      <p:cxnSp>
        <p:nvCxnSpPr>
          <p:cNvPr id="652" name="Straight Connector 829">
            <a:extLst>
              <a:ext uri="{FF2B5EF4-FFF2-40B4-BE49-F238E27FC236}">
                <a16:creationId xmlns:a16="http://schemas.microsoft.com/office/drawing/2014/main" id="{D6BB88D0-A9D4-4330-98CF-F8C6CDF5C4D8}"/>
              </a:ext>
            </a:extLst>
          </p:cNvPr>
          <p:cNvCxnSpPr/>
          <p:nvPr/>
        </p:nvCxnSpPr>
        <p:spPr>
          <a:xfrm flipH="1" flipV="1">
            <a:off x="10480495" y="3422625"/>
            <a:ext cx="472436" cy="616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826">
            <a:extLst>
              <a:ext uri="{FF2B5EF4-FFF2-40B4-BE49-F238E27FC236}">
                <a16:creationId xmlns:a16="http://schemas.microsoft.com/office/drawing/2014/main" id="{0997CA21-BFC7-4307-BB9D-C268B1B21E6A}"/>
              </a:ext>
            </a:extLst>
          </p:cNvPr>
          <p:cNvCxnSpPr/>
          <p:nvPr/>
        </p:nvCxnSpPr>
        <p:spPr>
          <a:xfrm flipH="1" flipV="1">
            <a:off x="10595943" y="3481256"/>
            <a:ext cx="395675" cy="7154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4" name="Straight Connector 824">
            <a:extLst>
              <a:ext uri="{FF2B5EF4-FFF2-40B4-BE49-F238E27FC236}">
                <a16:creationId xmlns:a16="http://schemas.microsoft.com/office/drawing/2014/main" id="{75051BB9-6AD7-48BF-9DF1-919EC410359E}"/>
              </a:ext>
            </a:extLst>
          </p:cNvPr>
          <p:cNvCxnSpPr/>
          <p:nvPr/>
        </p:nvCxnSpPr>
        <p:spPr>
          <a:xfrm flipV="1">
            <a:off x="10568557" y="3474224"/>
            <a:ext cx="384374" cy="3827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5" name="Straight Connector 822">
            <a:extLst>
              <a:ext uri="{FF2B5EF4-FFF2-40B4-BE49-F238E27FC236}">
                <a16:creationId xmlns:a16="http://schemas.microsoft.com/office/drawing/2014/main" id="{2F51C548-0641-4CE7-A131-79D207E0BF9A}"/>
              </a:ext>
            </a:extLst>
          </p:cNvPr>
          <p:cNvCxnSpPr/>
          <p:nvPr/>
        </p:nvCxnSpPr>
        <p:spPr>
          <a:xfrm flipH="1" flipV="1">
            <a:off x="10492912" y="3436926"/>
            <a:ext cx="1" cy="47028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6" name="Straight Connector 818">
            <a:extLst>
              <a:ext uri="{FF2B5EF4-FFF2-40B4-BE49-F238E27FC236}">
                <a16:creationId xmlns:a16="http://schemas.microsoft.com/office/drawing/2014/main" id="{D4FB0158-4620-4FB8-9ADE-2696B740150C}"/>
              </a:ext>
            </a:extLst>
          </p:cNvPr>
          <p:cNvCxnSpPr/>
          <p:nvPr/>
        </p:nvCxnSpPr>
        <p:spPr>
          <a:xfrm flipH="1" flipV="1">
            <a:off x="10469855" y="3898494"/>
            <a:ext cx="581780" cy="3375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7" name="Straight Connector 817">
            <a:extLst>
              <a:ext uri="{FF2B5EF4-FFF2-40B4-BE49-F238E27FC236}">
                <a16:creationId xmlns:a16="http://schemas.microsoft.com/office/drawing/2014/main" id="{2DF73CA8-3D0A-4464-8E26-00EB9BC58C45}"/>
              </a:ext>
            </a:extLst>
          </p:cNvPr>
          <p:cNvCxnSpPr/>
          <p:nvPr/>
        </p:nvCxnSpPr>
        <p:spPr>
          <a:xfrm flipH="1">
            <a:off x="9720040" y="3914081"/>
            <a:ext cx="7498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8" name="Straight Connector 815">
            <a:extLst>
              <a:ext uri="{FF2B5EF4-FFF2-40B4-BE49-F238E27FC236}">
                <a16:creationId xmlns:a16="http://schemas.microsoft.com/office/drawing/2014/main" id="{D7C00201-F3F9-443F-927D-AB294E7EDE02}"/>
              </a:ext>
            </a:extLst>
          </p:cNvPr>
          <p:cNvCxnSpPr/>
          <p:nvPr/>
        </p:nvCxnSpPr>
        <p:spPr>
          <a:xfrm flipH="1">
            <a:off x="8947169" y="3914081"/>
            <a:ext cx="7498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9" name="Straight Connector 812">
            <a:extLst>
              <a:ext uri="{FF2B5EF4-FFF2-40B4-BE49-F238E27FC236}">
                <a16:creationId xmlns:a16="http://schemas.microsoft.com/office/drawing/2014/main" id="{BE48F452-AA55-48B8-A38B-B361AEE8A5CA}"/>
              </a:ext>
            </a:extLst>
          </p:cNvPr>
          <p:cNvCxnSpPr/>
          <p:nvPr/>
        </p:nvCxnSpPr>
        <p:spPr>
          <a:xfrm flipH="1">
            <a:off x="9012666" y="3352479"/>
            <a:ext cx="437498" cy="50058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0" name="Straight Connector 810">
            <a:extLst>
              <a:ext uri="{FF2B5EF4-FFF2-40B4-BE49-F238E27FC236}">
                <a16:creationId xmlns:a16="http://schemas.microsoft.com/office/drawing/2014/main" id="{CA0A6445-1B18-4C67-8DDB-B743E1B11818}"/>
              </a:ext>
            </a:extLst>
          </p:cNvPr>
          <p:cNvCxnSpPr/>
          <p:nvPr/>
        </p:nvCxnSpPr>
        <p:spPr>
          <a:xfrm>
            <a:off x="9534566" y="3352479"/>
            <a:ext cx="0" cy="52309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1" name="Straight Connector 807">
            <a:extLst>
              <a:ext uri="{FF2B5EF4-FFF2-40B4-BE49-F238E27FC236}">
                <a16:creationId xmlns:a16="http://schemas.microsoft.com/office/drawing/2014/main" id="{F35CB0F9-BA41-4EF0-9917-4245161280BD}"/>
              </a:ext>
            </a:extLst>
          </p:cNvPr>
          <p:cNvCxnSpPr/>
          <p:nvPr/>
        </p:nvCxnSpPr>
        <p:spPr>
          <a:xfrm>
            <a:off x="9997433" y="2623471"/>
            <a:ext cx="558478" cy="812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2" name="Straight Connector 562">
            <a:extLst>
              <a:ext uri="{FF2B5EF4-FFF2-40B4-BE49-F238E27FC236}">
                <a16:creationId xmlns:a16="http://schemas.microsoft.com/office/drawing/2014/main" id="{951A574C-A7B0-4612-B1B8-4AE8D50BED7C}"/>
              </a:ext>
            </a:extLst>
          </p:cNvPr>
          <p:cNvCxnSpPr/>
          <p:nvPr/>
        </p:nvCxnSpPr>
        <p:spPr>
          <a:xfrm flipH="1">
            <a:off x="9609670" y="2565692"/>
            <a:ext cx="435219" cy="672686"/>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63" name="Group 802">
            <a:extLst>
              <a:ext uri="{FF2B5EF4-FFF2-40B4-BE49-F238E27FC236}">
                <a16:creationId xmlns:a16="http://schemas.microsoft.com/office/drawing/2014/main" id="{2EF2AEB4-4AD5-49E3-A9D8-4BFDA677AEBA}"/>
              </a:ext>
            </a:extLst>
          </p:cNvPr>
          <p:cNvGrpSpPr/>
          <p:nvPr/>
        </p:nvGrpSpPr>
        <p:grpSpPr>
          <a:xfrm>
            <a:off x="7051106" y="2016078"/>
            <a:ext cx="4094272" cy="3524387"/>
            <a:chOff x="7562238" y="2127325"/>
            <a:chExt cx="3578867" cy="3640283"/>
          </a:xfrm>
        </p:grpSpPr>
        <p:grpSp>
          <p:nvGrpSpPr>
            <p:cNvPr id="664" name="Group 799">
              <a:extLst>
                <a:ext uri="{FF2B5EF4-FFF2-40B4-BE49-F238E27FC236}">
                  <a16:creationId xmlns:a16="http://schemas.microsoft.com/office/drawing/2014/main" id="{0E9406DE-B399-4D91-9EB1-28AA50212ACD}"/>
                </a:ext>
              </a:extLst>
            </p:cNvPr>
            <p:cNvGrpSpPr/>
            <p:nvPr/>
          </p:nvGrpSpPr>
          <p:grpSpPr>
            <a:xfrm>
              <a:off x="7857253" y="2127325"/>
              <a:ext cx="3283852" cy="3640283"/>
              <a:chOff x="7881336" y="2104198"/>
              <a:chExt cx="3283852" cy="3640283"/>
            </a:xfrm>
          </p:grpSpPr>
          <p:sp>
            <p:nvSpPr>
              <p:cNvPr id="669" name="Line 428">
                <a:extLst>
                  <a:ext uri="{FF2B5EF4-FFF2-40B4-BE49-F238E27FC236}">
                    <a16:creationId xmlns:a16="http://schemas.microsoft.com/office/drawing/2014/main" id="{72CF8F27-1310-439B-AF11-BC6332106227}"/>
                  </a:ext>
                </a:extLst>
              </p:cNvPr>
              <p:cNvSpPr>
                <a:spLocks noChangeShapeType="1"/>
              </p:cNvSpPr>
              <p:nvPr/>
            </p:nvSpPr>
            <p:spPr bwMode="auto">
              <a:xfrm rot="16200000" flipV="1">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70" name="Line 430">
                <a:extLst>
                  <a:ext uri="{FF2B5EF4-FFF2-40B4-BE49-F238E27FC236}">
                    <a16:creationId xmlns:a16="http://schemas.microsoft.com/office/drawing/2014/main" id="{2B01C720-1FD0-48C4-8952-E78E127C874E}"/>
                  </a:ext>
                </a:extLst>
              </p:cNvPr>
              <p:cNvSpPr>
                <a:spLocks noChangeShapeType="1"/>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71" name="Line 431">
                <a:extLst>
                  <a:ext uri="{FF2B5EF4-FFF2-40B4-BE49-F238E27FC236}">
                    <a16:creationId xmlns:a16="http://schemas.microsoft.com/office/drawing/2014/main" id="{9072FBB4-A966-4795-B991-F24402CDCEA4}"/>
                  </a:ext>
                </a:extLst>
              </p:cNvPr>
              <p:cNvSpPr>
                <a:spLocks noChangeShapeType="1"/>
              </p:cNvSpPr>
              <p:nvPr/>
            </p:nvSpPr>
            <p:spPr bwMode="auto">
              <a:xfrm>
                <a:off x="9457042" y="4815390"/>
                <a:ext cx="524483" cy="261537"/>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672" name="Line 432">
                <a:extLst>
                  <a:ext uri="{FF2B5EF4-FFF2-40B4-BE49-F238E27FC236}">
                    <a16:creationId xmlns:a16="http://schemas.microsoft.com/office/drawing/2014/main" id="{AB2618EC-E0B1-4ADD-9B8F-055203B63FF8}"/>
                  </a:ext>
                </a:extLst>
              </p:cNvPr>
              <p:cNvSpPr>
                <a:spLocks noChangeShapeType="1"/>
              </p:cNvSpPr>
              <p:nvPr/>
            </p:nvSpPr>
            <p:spPr bwMode="auto">
              <a:xfrm flipV="1">
                <a:off x="8874149" y="4815390"/>
                <a:ext cx="569255" cy="246266"/>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673" name="Line 433">
                <a:extLst>
                  <a:ext uri="{FF2B5EF4-FFF2-40B4-BE49-F238E27FC236}">
                    <a16:creationId xmlns:a16="http://schemas.microsoft.com/office/drawing/2014/main" id="{A1F5929A-6655-42C2-AAEF-4F6E4978E377}"/>
                  </a:ext>
                </a:extLst>
              </p:cNvPr>
              <p:cNvSpPr>
                <a:spLocks noChangeShapeType="1"/>
              </p:cNvSpPr>
              <p:nvPr/>
            </p:nvSpPr>
            <p:spPr bwMode="auto">
              <a:xfrm flipV="1">
                <a:off x="8845827" y="5085749"/>
                <a:ext cx="1030502" cy="0"/>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674" name="Line 435">
                <a:extLst>
                  <a:ext uri="{FF2B5EF4-FFF2-40B4-BE49-F238E27FC236}">
                    <a16:creationId xmlns:a16="http://schemas.microsoft.com/office/drawing/2014/main" id="{49C706EF-821A-40CA-ACB4-2DF02F6D6BA7}"/>
                  </a:ext>
                </a:extLst>
              </p:cNvPr>
              <p:cNvSpPr>
                <a:spLocks noChangeShapeType="1"/>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5" name="Line 436">
                <a:extLst>
                  <a:ext uri="{FF2B5EF4-FFF2-40B4-BE49-F238E27FC236}">
                    <a16:creationId xmlns:a16="http://schemas.microsoft.com/office/drawing/2014/main" id="{AFDAD0B8-70EB-45D0-9252-F5D970384244}"/>
                  </a:ext>
                </a:extLst>
              </p:cNvPr>
              <p:cNvSpPr>
                <a:spLocks noChangeShapeType="1"/>
              </p:cNvSpPr>
              <p:nvPr/>
            </p:nvSpPr>
            <p:spPr bwMode="auto">
              <a:xfrm flipV="1">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6" name="Line 439">
                <a:extLst>
                  <a:ext uri="{FF2B5EF4-FFF2-40B4-BE49-F238E27FC236}">
                    <a16:creationId xmlns:a16="http://schemas.microsoft.com/office/drawing/2014/main" id="{6B7EC9E8-CA2C-4C3C-992B-DD91F9BB4813}"/>
                  </a:ext>
                </a:extLst>
              </p:cNvPr>
              <p:cNvSpPr>
                <a:spLocks noChangeShapeType="1"/>
              </p:cNvSpPr>
              <p:nvPr/>
            </p:nvSpPr>
            <p:spPr bwMode="auto">
              <a:xfrm flipH="1">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7" name="Line 440">
                <a:extLst>
                  <a:ext uri="{FF2B5EF4-FFF2-40B4-BE49-F238E27FC236}">
                    <a16:creationId xmlns:a16="http://schemas.microsoft.com/office/drawing/2014/main" id="{21EEA6AD-CB3A-4952-BFBA-10D7287CCE11}"/>
                  </a:ext>
                </a:extLst>
              </p:cNvPr>
              <p:cNvSpPr>
                <a:spLocks noChangeShapeType="1"/>
              </p:cNvSpPr>
              <p:nvPr/>
            </p:nvSpPr>
            <p:spPr bwMode="auto">
              <a:xfrm flipH="1" flipV="1">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8" name="Line 441">
                <a:extLst>
                  <a:ext uri="{FF2B5EF4-FFF2-40B4-BE49-F238E27FC236}">
                    <a16:creationId xmlns:a16="http://schemas.microsoft.com/office/drawing/2014/main" id="{7248A090-1C63-469F-B429-EFA0E8429B63}"/>
                  </a:ext>
                </a:extLst>
              </p:cNvPr>
              <p:cNvSpPr>
                <a:spLocks noChangeShapeType="1"/>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9" name="Line 443">
                <a:extLst>
                  <a:ext uri="{FF2B5EF4-FFF2-40B4-BE49-F238E27FC236}">
                    <a16:creationId xmlns:a16="http://schemas.microsoft.com/office/drawing/2014/main" id="{25FE0AFC-046B-47DC-BBD0-3F2A84CF1FE1}"/>
                  </a:ext>
                </a:extLst>
              </p:cNvPr>
              <p:cNvSpPr>
                <a:spLocks noChangeShapeType="1"/>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80" name="Line 449">
                <a:extLst>
                  <a:ext uri="{FF2B5EF4-FFF2-40B4-BE49-F238E27FC236}">
                    <a16:creationId xmlns:a16="http://schemas.microsoft.com/office/drawing/2014/main" id="{EE79FC43-9790-4BC1-BFE7-CE9FCBAC549E}"/>
                  </a:ext>
                </a:extLst>
              </p:cNvPr>
              <p:cNvSpPr>
                <a:spLocks noChangeShapeType="1"/>
              </p:cNvSpPr>
              <p:nvPr/>
            </p:nvSpPr>
            <p:spPr bwMode="auto">
              <a:xfrm flipV="1">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81" name="Line 428">
                <a:extLst>
                  <a:ext uri="{FF2B5EF4-FFF2-40B4-BE49-F238E27FC236}">
                    <a16:creationId xmlns:a16="http://schemas.microsoft.com/office/drawing/2014/main" id="{34A69449-221D-4946-B794-308FE743F28C}"/>
                  </a:ext>
                </a:extLst>
              </p:cNvPr>
              <p:cNvSpPr>
                <a:spLocks noChangeShapeType="1"/>
              </p:cNvSpPr>
              <p:nvPr/>
            </p:nvSpPr>
            <p:spPr bwMode="auto">
              <a:xfrm rot="16200000" flipV="1">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82" name="Line 440">
                <a:extLst>
                  <a:ext uri="{FF2B5EF4-FFF2-40B4-BE49-F238E27FC236}">
                    <a16:creationId xmlns:a16="http://schemas.microsoft.com/office/drawing/2014/main" id="{C86722B0-8129-4A0D-B1AD-F90A6DF309B6}"/>
                  </a:ext>
                </a:extLst>
              </p:cNvPr>
              <p:cNvSpPr>
                <a:spLocks noChangeShapeType="1"/>
              </p:cNvSpPr>
              <p:nvPr/>
            </p:nvSpPr>
            <p:spPr bwMode="auto">
              <a:xfrm flipV="1">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cxnSp>
            <p:nvCxnSpPr>
              <p:cNvPr id="683" name="Straight Connector 563">
                <a:extLst>
                  <a:ext uri="{FF2B5EF4-FFF2-40B4-BE49-F238E27FC236}">
                    <a16:creationId xmlns:a16="http://schemas.microsoft.com/office/drawing/2014/main" id="{94CF60F0-F443-4524-88A7-2EF0E264BC5B}"/>
                  </a:ext>
                </a:extLst>
              </p:cNvPr>
              <p:cNvCxnSpPr/>
              <p:nvPr/>
            </p:nvCxnSpPr>
            <p:spPr>
              <a:xfrm flipH="1">
                <a:off x="10124718" y="2146305"/>
                <a:ext cx="761467" cy="577355"/>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684" name="Straight Connector 564">
                <a:extLst>
                  <a:ext uri="{FF2B5EF4-FFF2-40B4-BE49-F238E27FC236}">
                    <a16:creationId xmlns:a16="http://schemas.microsoft.com/office/drawing/2014/main" id="{872BF719-A2F5-4BF9-8772-FAB15A3CBA36}"/>
                  </a:ext>
                </a:extLst>
              </p:cNvPr>
              <p:cNvCxnSpPr/>
              <p:nvPr/>
            </p:nvCxnSpPr>
            <p:spPr>
              <a:xfrm flipH="1">
                <a:off x="10124718" y="2245186"/>
                <a:ext cx="3970" cy="51846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685" name="Straight Connector 565">
                <a:extLst>
                  <a:ext uri="{FF2B5EF4-FFF2-40B4-BE49-F238E27FC236}">
                    <a16:creationId xmlns:a16="http://schemas.microsoft.com/office/drawing/2014/main" id="{B08EE622-6DAA-4C81-876A-44F9B1AF11C5}"/>
                  </a:ext>
                </a:extLst>
              </p:cNvPr>
              <p:cNvCxnSpPr/>
              <p:nvPr/>
            </p:nvCxnSpPr>
            <p:spPr>
              <a:xfrm flipH="1">
                <a:off x="10696218" y="2177379"/>
                <a:ext cx="149360" cy="51846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686" name="Straight Connector 566">
                <a:extLst>
                  <a:ext uri="{FF2B5EF4-FFF2-40B4-BE49-F238E27FC236}">
                    <a16:creationId xmlns:a16="http://schemas.microsoft.com/office/drawing/2014/main" id="{7CA71C9E-AC3D-4F39-8D39-26CAD7699524}"/>
                  </a:ext>
                </a:extLst>
              </p:cNvPr>
              <p:cNvCxnSpPr/>
              <p:nvPr/>
            </p:nvCxnSpPr>
            <p:spPr>
              <a:xfrm flipH="1">
                <a:off x="10166249" y="2695840"/>
                <a:ext cx="574283" cy="2782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687" name="Straight Connector 567">
                <a:extLst>
                  <a:ext uri="{FF2B5EF4-FFF2-40B4-BE49-F238E27FC236}">
                    <a16:creationId xmlns:a16="http://schemas.microsoft.com/office/drawing/2014/main" id="{4F238886-F02A-49B4-8A14-9C4F12DC48E1}"/>
                  </a:ext>
                </a:extLst>
              </p:cNvPr>
              <p:cNvCxnSpPr/>
              <p:nvPr/>
            </p:nvCxnSpPr>
            <p:spPr>
              <a:xfrm flipH="1">
                <a:off x="10093625" y="2146305"/>
                <a:ext cx="788589" cy="9888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688" name="Straight Connector 568">
                <a:extLst>
                  <a:ext uri="{FF2B5EF4-FFF2-40B4-BE49-F238E27FC236}">
                    <a16:creationId xmlns:a16="http://schemas.microsoft.com/office/drawing/2014/main" id="{6D76D353-62C5-4362-AF8A-89D28CA6C44B}"/>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9" name="Straight Connector 569">
                <a:extLst>
                  <a:ext uri="{FF2B5EF4-FFF2-40B4-BE49-F238E27FC236}">
                    <a16:creationId xmlns:a16="http://schemas.microsoft.com/office/drawing/2014/main" id="{456D75E4-E9C2-49CF-B9FC-0350901E0FC7}"/>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0" name="Straight Connector 573">
                <a:extLst>
                  <a:ext uri="{FF2B5EF4-FFF2-40B4-BE49-F238E27FC236}">
                    <a16:creationId xmlns:a16="http://schemas.microsoft.com/office/drawing/2014/main" id="{FD6918BA-827D-40F5-8FC7-882AF10EDF3F}"/>
                  </a:ext>
                </a:extLst>
              </p:cNvPr>
              <p:cNvCxnSpPr/>
              <p:nvPr/>
            </p:nvCxnSpPr>
            <p:spPr>
              <a:xfrm flipH="1">
                <a:off x="8793306" y="2245186"/>
                <a:ext cx="1300319" cy="606622"/>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91" name="Line 541">
                <a:extLst>
                  <a:ext uri="{FF2B5EF4-FFF2-40B4-BE49-F238E27FC236}">
                    <a16:creationId xmlns:a16="http://schemas.microsoft.com/office/drawing/2014/main" id="{3F256A8A-3586-47C0-AAC7-50C539404AD5}"/>
                  </a:ext>
                </a:extLst>
              </p:cNvPr>
              <p:cNvSpPr>
                <a:spLocks noChangeShapeType="1"/>
              </p:cNvSpPr>
              <p:nvPr/>
            </p:nvSpPr>
            <p:spPr bwMode="auto">
              <a:xfrm flipV="1">
                <a:off x="9402788" y="4090252"/>
                <a:ext cx="429324" cy="705603"/>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692" name="Line 424">
                <a:extLst>
                  <a:ext uri="{FF2B5EF4-FFF2-40B4-BE49-F238E27FC236}">
                    <a16:creationId xmlns:a16="http://schemas.microsoft.com/office/drawing/2014/main" id="{E4EB5AF0-2791-43BA-B62D-12672BA3FC53}"/>
                  </a:ext>
                </a:extLst>
              </p:cNvPr>
              <p:cNvSpPr>
                <a:spLocks noChangeShapeType="1"/>
              </p:cNvSpPr>
              <p:nvPr/>
            </p:nvSpPr>
            <p:spPr bwMode="auto">
              <a:xfrm flipV="1">
                <a:off x="8268637" y="4024329"/>
                <a:ext cx="969051"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grpSp>
        <p:pic>
          <p:nvPicPr>
            <p:cNvPr id="665" name="Picture 778" descr="antenna_radiation_stylized">
              <a:extLst>
                <a:ext uri="{FF2B5EF4-FFF2-40B4-BE49-F238E27FC236}">
                  <a16:creationId xmlns:a16="http://schemas.microsoft.com/office/drawing/2014/main" id="{5E9EE8A5-2ED4-4797-A7BF-D8185EFCFAB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 name="Picture 781" descr="antenna_radiation_stylized">
              <a:extLst>
                <a:ext uri="{FF2B5EF4-FFF2-40B4-BE49-F238E27FC236}">
                  <a16:creationId xmlns:a16="http://schemas.microsoft.com/office/drawing/2014/main" id="{EF0AC6E7-BDD6-4C84-81F5-7498FF0B202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7" name="Picture 799" descr="cell_tower_radiation copy">
              <a:extLst>
                <a:ext uri="{FF2B5EF4-FFF2-40B4-BE49-F238E27FC236}">
                  <a16:creationId xmlns:a16="http://schemas.microsoft.com/office/drawing/2014/main" id="{36D72B1D-1302-4BE5-B463-6F3DCDB542A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8" name="Oval 800">
              <a:extLst>
                <a:ext uri="{FF2B5EF4-FFF2-40B4-BE49-F238E27FC236}">
                  <a16:creationId xmlns:a16="http://schemas.microsoft.com/office/drawing/2014/main" id="{553AB1D5-B922-412C-B524-7D27A2FDE9CF}"/>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pic>
        <p:nvPicPr>
          <p:cNvPr id="693" name="Picture 653" descr="iphone_stylized_small">
            <a:extLst>
              <a:ext uri="{FF2B5EF4-FFF2-40B4-BE49-F238E27FC236}">
                <a16:creationId xmlns:a16="http://schemas.microsoft.com/office/drawing/2014/main" id="{C8F4FB9B-6558-4559-BE9D-4644AA1CF87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420060" y="1843476"/>
            <a:ext cx="156537" cy="317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4" name="Picture 654" descr="antenna_radiation_stylized">
            <a:extLst>
              <a:ext uri="{FF2B5EF4-FFF2-40B4-BE49-F238E27FC236}">
                <a16:creationId xmlns:a16="http://schemas.microsoft.com/office/drawing/2014/main" id="{2C4D14A9-7B19-43E5-9D7E-556D8B846FE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237777" y="1788004"/>
            <a:ext cx="475789" cy="8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5" name="Freeform 1039">
            <a:extLst>
              <a:ext uri="{FF2B5EF4-FFF2-40B4-BE49-F238E27FC236}">
                <a16:creationId xmlns:a16="http://schemas.microsoft.com/office/drawing/2014/main" id="{29CD919C-195C-4D19-9AD3-A10BF1CAD8FB}"/>
              </a:ext>
            </a:extLst>
          </p:cNvPr>
          <p:cNvSpPr/>
          <p:nvPr/>
        </p:nvSpPr>
        <p:spPr bwMode="auto">
          <a:xfrm flipV="1">
            <a:off x="7254338" y="2570576"/>
            <a:ext cx="135453" cy="71190"/>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696" name="Group 739">
            <a:extLst>
              <a:ext uri="{FF2B5EF4-FFF2-40B4-BE49-F238E27FC236}">
                <a16:creationId xmlns:a16="http://schemas.microsoft.com/office/drawing/2014/main" id="{2BA5AD4E-E8BB-4F4C-9D9B-2D910604A136}"/>
              </a:ext>
            </a:extLst>
          </p:cNvPr>
          <p:cNvGrpSpPr/>
          <p:nvPr/>
        </p:nvGrpSpPr>
        <p:grpSpPr>
          <a:xfrm>
            <a:off x="8198197" y="2134381"/>
            <a:ext cx="607086" cy="462765"/>
            <a:chOff x="8631407" y="2290407"/>
            <a:chExt cx="530702" cy="478009"/>
          </a:xfrm>
        </p:grpSpPr>
        <p:pic>
          <p:nvPicPr>
            <p:cNvPr id="697" name="Picture 568" descr="light2.png">
              <a:extLst>
                <a:ext uri="{FF2B5EF4-FFF2-40B4-BE49-F238E27FC236}">
                  <a16:creationId xmlns:a16="http://schemas.microsoft.com/office/drawing/2014/main" id="{945D991C-8F61-4E7F-9CA8-6E29B8C0104E}"/>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8" name="Picture 1017" descr="antenna_stylized">
              <a:extLst>
                <a:ext uri="{FF2B5EF4-FFF2-40B4-BE49-F238E27FC236}">
                  <a16:creationId xmlns:a16="http://schemas.microsoft.com/office/drawing/2014/main" id="{7FC63FD5-C6AC-4AC5-9D6E-8743EE7E01B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99" name="Picture 603" descr="car_icon_small">
            <a:extLst>
              <a:ext uri="{FF2B5EF4-FFF2-40B4-BE49-F238E27FC236}">
                <a16:creationId xmlns:a16="http://schemas.microsoft.com/office/drawing/2014/main" id="{1271F83C-9BAA-445D-B31C-DDC07BBC72E9}"/>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953055" y="1917761"/>
            <a:ext cx="971553" cy="16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0" name="Picture 1017" descr="antenna_stylized">
            <a:extLst>
              <a:ext uri="{FF2B5EF4-FFF2-40B4-BE49-F238E27FC236}">
                <a16:creationId xmlns:a16="http://schemas.microsoft.com/office/drawing/2014/main" id="{4244BE9A-3367-43AA-B174-70D8E0FB99A0}"/>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198197" y="1788004"/>
            <a:ext cx="607086" cy="21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1" name="Group 791">
            <a:extLst>
              <a:ext uri="{FF2B5EF4-FFF2-40B4-BE49-F238E27FC236}">
                <a16:creationId xmlns:a16="http://schemas.microsoft.com/office/drawing/2014/main" id="{172C16C3-AAC4-447B-860F-176781B4D5EB}"/>
              </a:ext>
            </a:extLst>
          </p:cNvPr>
          <p:cNvGrpSpPr/>
          <p:nvPr/>
        </p:nvGrpSpPr>
        <p:grpSpPr>
          <a:xfrm>
            <a:off x="6967472" y="3305580"/>
            <a:ext cx="401298" cy="295774"/>
            <a:chOff x="7487144" y="3389820"/>
            <a:chExt cx="350807" cy="305517"/>
          </a:xfrm>
        </p:grpSpPr>
        <p:pic>
          <p:nvPicPr>
            <p:cNvPr id="702" name="Picture 1115" descr="antenna_stylized">
              <a:extLst>
                <a:ext uri="{FF2B5EF4-FFF2-40B4-BE49-F238E27FC236}">
                  <a16:creationId xmlns:a16="http://schemas.microsoft.com/office/drawing/2014/main" id="{177DB9AC-A0BF-456A-91E9-CD6693121A50}"/>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3" name="Picture 1116" descr="laptop_keyboard">
              <a:extLst>
                <a:ext uri="{FF2B5EF4-FFF2-40B4-BE49-F238E27FC236}">
                  <a16:creationId xmlns:a16="http://schemas.microsoft.com/office/drawing/2014/main" id="{2F61554E-3D66-46EE-B446-51002FAD09B0}"/>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117">
              <a:extLst>
                <a:ext uri="{FF2B5EF4-FFF2-40B4-BE49-F238E27FC236}">
                  <a16:creationId xmlns:a16="http://schemas.microsoft.com/office/drawing/2014/main" id="{AD6B96F4-7343-4807-A546-F0B03C5A52C7}"/>
                </a:ext>
              </a:extLst>
            </p:cNvPr>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705" name="Picture 1118" descr="screen">
              <a:extLst>
                <a:ext uri="{FF2B5EF4-FFF2-40B4-BE49-F238E27FC236}">
                  <a16:creationId xmlns:a16="http://schemas.microsoft.com/office/drawing/2014/main" id="{9CEDC41D-CDA2-448F-90C4-60668B362DEB}"/>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 name="Freeform 1119">
              <a:extLst>
                <a:ext uri="{FF2B5EF4-FFF2-40B4-BE49-F238E27FC236}">
                  <a16:creationId xmlns:a16="http://schemas.microsoft.com/office/drawing/2014/main" id="{0C8153D7-1F54-448D-844F-418D45068952}"/>
                </a:ext>
              </a:extLst>
            </p:cNvPr>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07" name="Freeform 1120">
              <a:extLst>
                <a:ext uri="{FF2B5EF4-FFF2-40B4-BE49-F238E27FC236}">
                  <a16:creationId xmlns:a16="http://schemas.microsoft.com/office/drawing/2014/main" id="{FA4AABA3-A412-4139-88FC-C6F03F7FE6CD}"/>
                </a:ext>
              </a:extLst>
            </p:cNvPr>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08" name="Freeform 1121">
              <a:extLst>
                <a:ext uri="{FF2B5EF4-FFF2-40B4-BE49-F238E27FC236}">
                  <a16:creationId xmlns:a16="http://schemas.microsoft.com/office/drawing/2014/main" id="{DFF9DD8E-BF90-4D27-B7FA-B31208D8BF85}"/>
                </a:ext>
              </a:extLst>
            </p:cNvPr>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09" name="Freeform 1122">
              <a:extLst>
                <a:ext uri="{FF2B5EF4-FFF2-40B4-BE49-F238E27FC236}">
                  <a16:creationId xmlns:a16="http://schemas.microsoft.com/office/drawing/2014/main" id="{DEE4F58F-A5D3-4D3C-810B-3F0AAD0641EE}"/>
                </a:ext>
              </a:extLst>
            </p:cNvPr>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0" name="Freeform 1123">
              <a:extLst>
                <a:ext uri="{FF2B5EF4-FFF2-40B4-BE49-F238E27FC236}">
                  <a16:creationId xmlns:a16="http://schemas.microsoft.com/office/drawing/2014/main" id="{E894CCA9-6A02-4030-996F-532D3CE0002C}"/>
                </a:ext>
              </a:extLst>
            </p:cNvPr>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1" name="Freeform 1124">
              <a:extLst>
                <a:ext uri="{FF2B5EF4-FFF2-40B4-BE49-F238E27FC236}">
                  <a16:creationId xmlns:a16="http://schemas.microsoft.com/office/drawing/2014/main" id="{498335D9-1BA9-4C7B-923D-6F0697D35B7E}"/>
                </a:ext>
              </a:extLst>
            </p:cNvPr>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712" name="Group 1125">
              <a:extLst>
                <a:ext uri="{FF2B5EF4-FFF2-40B4-BE49-F238E27FC236}">
                  <a16:creationId xmlns:a16="http://schemas.microsoft.com/office/drawing/2014/main" id="{5370ACB6-DD6B-434E-86F8-C8204DE55FBF}"/>
                </a:ext>
              </a:extLst>
            </p:cNvPr>
            <p:cNvGrpSpPr/>
            <p:nvPr/>
          </p:nvGrpSpPr>
          <p:grpSpPr bwMode="auto">
            <a:xfrm>
              <a:off x="7593395" y="3625649"/>
              <a:ext cx="64747" cy="27592"/>
              <a:chOff x="1740" y="2642"/>
              <a:chExt cx="752" cy="327"/>
            </a:xfrm>
          </p:grpSpPr>
          <p:sp>
            <p:nvSpPr>
              <p:cNvPr id="719" name="Freeform 1126">
                <a:extLst>
                  <a:ext uri="{FF2B5EF4-FFF2-40B4-BE49-F238E27FC236}">
                    <a16:creationId xmlns:a16="http://schemas.microsoft.com/office/drawing/2014/main" id="{1F2569FF-1DE8-4A7B-BCEA-FF82C25D38FA}"/>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20" name="Freeform 1127">
                <a:extLst>
                  <a:ext uri="{FF2B5EF4-FFF2-40B4-BE49-F238E27FC236}">
                    <a16:creationId xmlns:a16="http://schemas.microsoft.com/office/drawing/2014/main" id="{5FB756BB-11E0-4618-A96D-8C373CFE72C0}"/>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21" name="Freeform 1128">
                <a:extLst>
                  <a:ext uri="{FF2B5EF4-FFF2-40B4-BE49-F238E27FC236}">
                    <a16:creationId xmlns:a16="http://schemas.microsoft.com/office/drawing/2014/main" id="{81452FBC-498E-4E81-AD14-6E9E15F3B804}"/>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22" name="Freeform 1129">
                <a:extLst>
                  <a:ext uri="{FF2B5EF4-FFF2-40B4-BE49-F238E27FC236}">
                    <a16:creationId xmlns:a16="http://schemas.microsoft.com/office/drawing/2014/main" id="{7A39B1F5-4FAE-4EFE-ADF3-CC71DC9CDC49}"/>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23" name="Freeform 1130">
                <a:extLst>
                  <a:ext uri="{FF2B5EF4-FFF2-40B4-BE49-F238E27FC236}">
                    <a16:creationId xmlns:a16="http://schemas.microsoft.com/office/drawing/2014/main" id="{8DE662F6-A1A7-4C9F-9309-ACFCF48AAA75}"/>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24" name="Freeform 1131">
                <a:extLst>
                  <a:ext uri="{FF2B5EF4-FFF2-40B4-BE49-F238E27FC236}">
                    <a16:creationId xmlns:a16="http://schemas.microsoft.com/office/drawing/2014/main" id="{752A1A72-7FCA-4328-B462-B384F6035460}"/>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713" name="Freeform 1132">
              <a:extLst>
                <a:ext uri="{FF2B5EF4-FFF2-40B4-BE49-F238E27FC236}">
                  <a16:creationId xmlns:a16="http://schemas.microsoft.com/office/drawing/2014/main" id="{C7DEEF5D-17FA-470B-99C9-EDF93EB3D161}"/>
                </a:ext>
              </a:extLst>
            </p:cNvPr>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4" name="Freeform 1133">
              <a:extLst>
                <a:ext uri="{FF2B5EF4-FFF2-40B4-BE49-F238E27FC236}">
                  <a16:creationId xmlns:a16="http://schemas.microsoft.com/office/drawing/2014/main" id="{B5002775-4FA7-4409-B2FD-9F461EF39385}"/>
                </a:ext>
              </a:extLst>
            </p:cNvPr>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5" name="Freeform 1134">
              <a:extLst>
                <a:ext uri="{FF2B5EF4-FFF2-40B4-BE49-F238E27FC236}">
                  <a16:creationId xmlns:a16="http://schemas.microsoft.com/office/drawing/2014/main" id="{2FC5B521-CA06-457A-AEB4-1C8C29626E75}"/>
                </a:ext>
              </a:extLst>
            </p:cNvPr>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6" name="Freeform 1135">
              <a:extLst>
                <a:ext uri="{FF2B5EF4-FFF2-40B4-BE49-F238E27FC236}">
                  <a16:creationId xmlns:a16="http://schemas.microsoft.com/office/drawing/2014/main" id="{3F5A4A7B-D931-4F7B-9005-F84330FB2EDD}"/>
                </a:ext>
              </a:extLst>
            </p:cNvPr>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7" name="Freeform 1136">
              <a:extLst>
                <a:ext uri="{FF2B5EF4-FFF2-40B4-BE49-F238E27FC236}">
                  <a16:creationId xmlns:a16="http://schemas.microsoft.com/office/drawing/2014/main" id="{63F648C7-3B19-471A-87C0-2D357A6495F5}"/>
                </a:ext>
              </a:extLst>
            </p:cNvPr>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18" name="Freeform 1137">
              <a:extLst>
                <a:ext uri="{FF2B5EF4-FFF2-40B4-BE49-F238E27FC236}">
                  <a16:creationId xmlns:a16="http://schemas.microsoft.com/office/drawing/2014/main" id="{1D3C7AA0-FB6C-42C4-9D18-099B5EA43753}"/>
                </a:ext>
              </a:extLst>
            </p:cNvPr>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725" name="Group 1139">
            <a:extLst>
              <a:ext uri="{FF2B5EF4-FFF2-40B4-BE49-F238E27FC236}">
                <a16:creationId xmlns:a16="http://schemas.microsoft.com/office/drawing/2014/main" id="{31CB59E3-C849-46DF-AD30-CC3A0C0E6081}"/>
              </a:ext>
            </a:extLst>
          </p:cNvPr>
          <p:cNvGrpSpPr/>
          <p:nvPr/>
        </p:nvGrpSpPr>
        <p:grpSpPr bwMode="auto">
          <a:xfrm flipH="1">
            <a:off x="7514347" y="3440970"/>
            <a:ext cx="410969" cy="331137"/>
            <a:chOff x="2839" y="3501"/>
            <a:chExt cx="755" cy="803"/>
          </a:xfrm>
        </p:grpSpPr>
        <p:pic>
          <p:nvPicPr>
            <p:cNvPr id="726" name="Picture 1140" descr="desktop_computer_stylized_medium">
              <a:extLst>
                <a:ext uri="{FF2B5EF4-FFF2-40B4-BE49-F238E27FC236}">
                  <a16:creationId xmlns:a16="http://schemas.microsoft.com/office/drawing/2014/main" id="{F1C08091-4547-4B41-860D-A9A11C4662F8}"/>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 name="Freeform 1141">
              <a:extLst>
                <a:ext uri="{FF2B5EF4-FFF2-40B4-BE49-F238E27FC236}">
                  <a16:creationId xmlns:a16="http://schemas.microsoft.com/office/drawing/2014/main" id="{32AC1BD6-A853-470D-8C04-2A3D1D6926FF}"/>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728" name="Group 693">
            <a:extLst>
              <a:ext uri="{FF2B5EF4-FFF2-40B4-BE49-F238E27FC236}">
                <a16:creationId xmlns:a16="http://schemas.microsoft.com/office/drawing/2014/main" id="{9CC5FD7B-BE37-4BDB-9A82-8EA179AF1167}"/>
              </a:ext>
            </a:extLst>
          </p:cNvPr>
          <p:cNvGrpSpPr/>
          <p:nvPr/>
        </p:nvGrpSpPr>
        <p:grpSpPr>
          <a:xfrm>
            <a:off x="7298646" y="3206960"/>
            <a:ext cx="398084" cy="383971"/>
            <a:chOff x="7797061" y="3296104"/>
            <a:chExt cx="347997" cy="396620"/>
          </a:xfrm>
        </p:grpSpPr>
        <p:pic>
          <p:nvPicPr>
            <p:cNvPr id="729" name="Picture 571" descr="fridge2.png">
              <a:extLst>
                <a:ext uri="{FF2B5EF4-FFF2-40B4-BE49-F238E27FC236}">
                  <a16:creationId xmlns:a16="http://schemas.microsoft.com/office/drawing/2014/main" id="{634D7021-F56F-4570-9508-8438A9022356}"/>
                </a:ext>
              </a:extLst>
            </p:cNvPr>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 name="Picture 1115" descr="antenna_stylized">
              <a:extLst>
                <a:ext uri="{FF2B5EF4-FFF2-40B4-BE49-F238E27FC236}">
                  <a16:creationId xmlns:a16="http://schemas.microsoft.com/office/drawing/2014/main" id="{46D8FA63-872D-4532-B752-E992B63F64B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1" name="Group 374">
            <a:extLst>
              <a:ext uri="{FF2B5EF4-FFF2-40B4-BE49-F238E27FC236}">
                <a16:creationId xmlns:a16="http://schemas.microsoft.com/office/drawing/2014/main" id="{74ECD092-84BE-4B15-A2FB-E6D884A0F799}"/>
              </a:ext>
            </a:extLst>
          </p:cNvPr>
          <p:cNvGrpSpPr/>
          <p:nvPr/>
        </p:nvGrpSpPr>
        <p:grpSpPr>
          <a:xfrm>
            <a:off x="11062314" y="4042909"/>
            <a:ext cx="560341" cy="437407"/>
            <a:chOff x="5103720" y="2693365"/>
            <a:chExt cx="611650" cy="414788"/>
          </a:xfrm>
        </p:grpSpPr>
        <p:cxnSp>
          <p:nvCxnSpPr>
            <p:cNvPr id="732" name="Straight Connector 375">
              <a:extLst>
                <a:ext uri="{FF2B5EF4-FFF2-40B4-BE49-F238E27FC236}">
                  <a16:creationId xmlns:a16="http://schemas.microsoft.com/office/drawing/2014/main" id="{21E2AA37-7F09-43FF-A009-BE6EF45E7C2D}"/>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33" name="Group 377">
              <a:extLst>
                <a:ext uri="{FF2B5EF4-FFF2-40B4-BE49-F238E27FC236}">
                  <a16:creationId xmlns:a16="http://schemas.microsoft.com/office/drawing/2014/main" id="{2125D41A-A3F4-4E05-9EFD-E12781E3245F}"/>
                </a:ext>
              </a:extLst>
            </p:cNvPr>
            <p:cNvGrpSpPr/>
            <p:nvPr/>
          </p:nvGrpSpPr>
          <p:grpSpPr>
            <a:xfrm>
              <a:off x="5275406" y="2693365"/>
              <a:ext cx="439964" cy="414788"/>
              <a:chOff x="5275406" y="2711455"/>
              <a:chExt cx="452949" cy="405518"/>
            </a:xfrm>
          </p:grpSpPr>
          <p:pic>
            <p:nvPicPr>
              <p:cNvPr id="734" name="Picture 378" descr="server_rack.png">
                <a:extLst>
                  <a:ext uri="{FF2B5EF4-FFF2-40B4-BE49-F238E27FC236}">
                    <a16:creationId xmlns:a16="http://schemas.microsoft.com/office/drawing/2014/main" id="{0D7A4D38-7E80-473F-9020-5C986B4D94F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537367" y="2770786"/>
                <a:ext cx="190988" cy="313366"/>
              </a:xfrm>
              <a:prstGeom prst="rect">
                <a:avLst/>
              </a:prstGeom>
            </p:spPr>
          </p:pic>
          <p:pic>
            <p:nvPicPr>
              <p:cNvPr id="735" name="Picture 379" descr="server_rack.png">
                <a:extLst>
                  <a:ext uri="{FF2B5EF4-FFF2-40B4-BE49-F238E27FC236}">
                    <a16:creationId xmlns:a16="http://schemas.microsoft.com/office/drawing/2014/main" id="{FAF1898E-6665-41ED-A1C8-C2AB2B6B23BA}"/>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275406" y="2764002"/>
                <a:ext cx="190988" cy="313366"/>
              </a:xfrm>
              <a:prstGeom prst="rect">
                <a:avLst/>
              </a:prstGeom>
            </p:spPr>
          </p:pic>
          <p:pic>
            <p:nvPicPr>
              <p:cNvPr id="736" name="Picture 380" descr="server_rack.png">
                <a:extLst>
                  <a:ext uri="{FF2B5EF4-FFF2-40B4-BE49-F238E27FC236}">
                    <a16:creationId xmlns:a16="http://schemas.microsoft.com/office/drawing/2014/main" id="{315BCE8F-5BCB-487D-B4A6-5AC6B4E84D7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385676" y="2711455"/>
                <a:ext cx="247152" cy="405518"/>
              </a:xfrm>
              <a:prstGeom prst="rect">
                <a:avLst/>
              </a:prstGeom>
            </p:spPr>
          </p:pic>
        </p:grpSp>
      </p:grpSp>
      <p:grpSp>
        <p:nvGrpSpPr>
          <p:cNvPr id="737" name="Group 391">
            <a:extLst>
              <a:ext uri="{FF2B5EF4-FFF2-40B4-BE49-F238E27FC236}">
                <a16:creationId xmlns:a16="http://schemas.microsoft.com/office/drawing/2014/main" id="{2079D872-BD5E-4FE1-8EFE-BACA7212CA4C}"/>
              </a:ext>
            </a:extLst>
          </p:cNvPr>
          <p:cNvGrpSpPr/>
          <p:nvPr/>
        </p:nvGrpSpPr>
        <p:grpSpPr>
          <a:xfrm>
            <a:off x="11029587" y="3306734"/>
            <a:ext cx="484710" cy="393026"/>
            <a:chOff x="5103720" y="2693365"/>
            <a:chExt cx="611650" cy="414788"/>
          </a:xfrm>
        </p:grpSpPr>
        <p:cxnSp>
          <p:nvCxnSpPr>
            <p:cNvPr id="738" name="Straight Connector 392">
              <a:extLst>
                <a:ext uri="{FF2B5EF4-FFF2-40B4-BE49-F238E27FC236}">
                  <a16:creationId xmlns:a16="http://schemas.microsoft.com/office/drawing/2014/main" id="{1783A4F7-5EE4-450B-96FC-6526D35702F8}"/>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39" name="Group 394">
              <a:extLst>
                <a:ext uri="{FF2B5EF4-FFF2-40B4-BE49-F238E27FC236}">
                  <a16:creationId xmlns:a16="http://schemas.microsoft.com/office/drawing/2014/main" id="{718B327A-24A3-4D38-B4F8-98EBA5F7C1DE}"/>
                </a:ext>
              </a:extLst>
            </p:cNvPr>
            <p:cNvGrpSpPr/>
            <p:nvPr/>
          </p:nvGrpSpPr>
          <p:grpSpPr>
            <a:xfrm>
              <a:off x="5275406" y="2693365"/>
              <a:ext cx="439964" cy="414788"/>
              <a:chOff x="5275406" y="2711455"/>
              <a:chExt cx="452949" cy="405518"/>
            </a:xfrm>
          </p:grpSpPr>
          <p:pic>
            <p:nvPicPr>
              <p:cNvPr id="740" name="Picture 395" descr="server_rack.png">
                <a:extLst>
                  <a:ext uri="{FF2B5EF4-FFF2-40B4-BE49-F238E27FC236}">
                    <a16:creationId xmlns:a16="http://schemas.microsoft.com/office/drawing/2014/main" id="{43AB5561-6025-4545-9AF9-D4ABF5CC604D}"/>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537367" y="2770786"/>
                <a:ext cx="190988" cy="313366"/>
              </a:xfrm>
              <a:prstGeom prst="rect">
                <a:avLst/>
              </a:prstGeom>
            </p:spPr>
          </p:pic>
          <p:pic>
            <p:nvPicPr>
              <p:cNvPr id="741" name="Picture 396" descr="server_rack.png">
                <a:extLst>
                  <a:ext uri="{FF2B5EF4-FFF2-40B4-BE49-F238E27FC236}">
                    <a16:creationId xmlns:a16="http://schemas.microsoft.com/office/drawing/2014/main" id="{267D90AA-95AD-4614-97E0-344447860C1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275406" y="2764002"/>
                <a:ext cx="190988" cy="313366"/>
              </a:xfrm>
              <a:prstGeom prst="rect">
                <a:avLst/>
              </a:prstGeom>
            </p:spPr>
          </p:pic>
          <p:pic>
            <p:nvPicPr>
              <p:cNvPr id="742" name="Picture 397" descr="server_rack.png">
                <a:extLst>
                  <a:ext uri="{FF2B5EF4-FFF2-40B4-BE49-F238E27FC236}">
                    <a16:creationId xmlns:a16="http://schemas.microsoft.com/office/drawing/2014/main" id="{375D2E77-0A35-4689-96BC-0C2E4142F91D}"/>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385676" y="2711455"/>
                <a:ext cx="247152" cy="405518"/>
              </a:xfrm>
              <a:prstGeom prst="rect">
                <a:avLst/>
              </a:prstGeom>
            </p:spPr>
          </p:pic>
        </p:grpSp>
      </p:grpSp>
      <p:grpSp>
        <p:nvGrpSpPr>
          <p:cNvPr id="743" name="Group 950">
            <a:extLst>
              <a:ext uri="{FF2B5EF4-FFF2-40B4-BE49-F238E27FC236}">
                <a16:creationId xmlns:a16="http://schemas.microsoft.com/office/drawing/2014/main" id="{B5BF4654-6A52-4EF7-A0D0-2ED776177312}"/>
              </a:ext>
            </a:extLst>
          </p:cNvPr>
          <p:cNvGrpSpPr/>
          <p:nvPr/>
        </p:nvGrpSpPr>
        <p:grpSpPr bwMode="auto">
          <a:xfrm>
            <a:off x="10141841" y="5093347"/>
            <a:ext cx="202688" cy="320283"/>
            <a:chOff x="4140" y="429"/>
            <a:chExt cx="1425" cy="2396"/>
          </a:xfrm>
        </p:grpSpPr>
        <p:sp>
          <p:nvSpPr>
            <p:cNvPr id="744" name="Freeform 951">
              <a:extLst>
                <a:ext uri="{FF2B5EF4-FFF2-40B4-BE49-F238E27FC236}">
                  <a16:creationId xmlns:a16="http://schemas.microsoft.com/office/drawing/2014/main" id="{990C3FA2-77AC-4A9F-B0F4-6F98DD165667}"/>
                </a:ext>
              </a:extLst>
            </p:cNvPr>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45" name="Rectangle 952">
              <a:extLst>
                <a:ext uri="{FF2B5EF4-FFF2-40B4-BE49-F238E27FC236}">
                  <a16:creationId xmlns:a16="http://schemas.microsoft.com/office/drawing/2014/main" id="{4C9C1CE3-738B-40BB-AF70-3F5B53107F4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46" name="Freeform 953">
              <a:extLst>
                <a:ext uri="{FF2B5EF4-FFF2-40B4-BE49-F238E27FC236}">
                  <a16:creationId xmlns:a16="http://schemas.microsoft.com/office/drawing/2014/main" id="{DC537250-D729-4390-98DE-89F0A70DA2F8}"/>
                </a:ext>
              </a:extLst>
            </p:cNvPr>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47" name="Freeform 954">
              <a:extLst>
                <a:ext uri="{FF2B5EF4-FFF2-40B4-BE49-F238E27FC236}">
                  <a16:creationId xmlns:a16="http://schemas.microsoft.com/office/drawing/2014/main" id="{72592172-5E7F-4ACB-86DD-219A8AE55C87}"/>
                </a:ext>
              </a:extLst>
            </p:cNvPr>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48" name="Rectangle 955">
              <a:extLst>
                <a:ext uri="{FF2B5EF4-FFF2-40B4-BE49-F238E27FC236}">
                  <a16:creationId xmlns:a16="http://schemas.microsoft.com/office/drawing/2014/main" id="{EEE810A5-B4FD-4593-8D81-B467C23D798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749" name="Group 956">
              <a:extLst>
                <a:ext uri="{FF2B5EF4-FFF2-40B4-BE49-F238E27FC236}">
                  <a16:creationId xmlns:a16="http://schemas.microsoft.com/office/drawing/2014/main" id="{A3EFA178-271F-40D3-8F17-A03E7556F9FB}"/>
                </a:ext>
              </a:extLst>
            </p:cNvPr>
            <p:cNvGrpSpPr/>
            <p:nvPr/>
          </p:nvGrpSpPr>
          <p:grpSpPr bwMode="auto">
            <a:xfrm>
              <a:off x="4749" y="668"/>
              <a:ext cx="581" cy="145"/>
              <a:chOff x="614" y="2568"/>
              <a:chExt cx="725" cy="139"/>
            </a:xfrm>
          </p:grpSpPr>
          <p:sp>
            <p:nvSpPr>
              <p:cNvPr id="774" name="AutoShape 957">
                <a:extLst>
                  <a:ext uri="{FF2B5EF4-FFF2-40B4-BE49-F238E27FC236}">
                    <a16:creationId xmlns:a16="http://schemas.microsoft.com/office/drawing/2014/main" id="{EEEFDC7E-A5E2-4A18-9496-EFC7D3539877}"/>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75" name="AutoShape 958">
                <a:extLst>
                  <a:ext uri="{FF2B5EF4-FFF2-40B4-BE49-F238E27FC236}">
                    <a16:creationId xmlns:a16="http://schemas.microsoft.com/office/drawing/2014/main" id="{E08A0AB5-7B2A-443A-A2D8-91065EF18FB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50" name="Rectangle 959">
              <a:extLst>
                <a:ext uri="{FF2B5EF4-FFF2-40B4-BE49-F238E27FC236}">
                  <a16:creationId xmlns:a16="http://schemas.microsoft.com/office/drawing/2014/main" id="{6CA919FE-5AEF-4110-8B9F-3B96949EE1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751" name="Group 960">
              <a:extLst>
                <a:ext uri="{FF2B5EF4-FFF2-40B4-BE49-F238E27FC236}">
                  <a16:creationId xmlns:a16="http://schemas.microsoft.com/office/drawing/2014/main" id="{94F42FD2-AAF3-48DD-B6EE-E0C0E717F0A5}"/>
                </a:ext>
              </a:extLst>
            </p:cNvPr>
            <p:cNvGrpSpPr/>
            <p:nvPr/>
          </p:nvGrpSpPr>
          <p:grpSpPr bwMode="auto">
            <a:xfrm>
              <a:off x="4747" y="994"/>
              <a:ext cx="581" cy="134"/>
              <a:chOff x="614" y="2568"/>
              <a:chExt cx="725" cy="139"/>
            </a:xfrm>
          </p:grpSpPr>
          <p:sp>
            <p:nvSpPr>
              <p:cNvPr id="772" name="AutoShape 961">
                <a:extLst>
                  <a:ext uri="{FF2B5EF4-FFF2-40B4-BE49-F238E27FC236}">
                    <a16:creationId xmlns:a16="http://schemas.microsoft.com/office/drawing/2014/main" id="{C2FDC641-71A9-45B8-A44D-14DD7249D3B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73" name="AutoShape 962">
                <a:extLst>
                  <a:ext uri="{FF2B5EF4-FFF2-40B4-BE49-F238E27FC236}">
                    <a16:creationId xmlns:a16="http://schemas.microsoft.com/office/drawing/2014/main" id="{3B3B1FF3-FE7D-4C3A-93BE-1715C956C17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52" name="Rectangle 963">
              <a:extLst>
                <a:ext uri="{FF2B5EF4-FFF2-40B4-BE49-F238E27FC236}">
                  <a16:creationId xmlns:a16="http://schemas.microsoft.com/office/drawing/2014/main" id="{2114C1DE-A4BF-4778-B7E7-031884230FF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53" name="Rectangle 964">
              <a:extLst>
                <a:ext uri="{FF2B5EF4-FFF2-40B4-BE49-F238E27FC236}">
                  <a16:creationId xmlns:a16="http://schemas.microsoft.com/office/drawing/2014/main" id="{B3BA0516-4DC7-4E2F-86EE-7EEF753917F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754" name="Group 965">
              <a:extLst>
                <a:ext uri="{FF2B5EF4-FFF2-40B4-BE49-F238E27FC236}">
                  <a16:creationId xmlns:a16="http://schemas.microsoft.com/office/drawing/2014/main" id="{64BD3F47-602B-4B12-B44E-CBDA5A8B5BF1}"/>
                </a:ext>
              </a:extLst>
            </p:cNvPr>
            <p:cNvGrpSpPr/>
            <p:nvPr/>
          </p:nvGrpSpPr>
          <p:grpSpPr bwMode="auto">
            <a:xfrm>
              <a:off x="4735" y="1627"/>
              <a:ext cx="582" cy="151"/>
              <a:chOff x="614" y="2568"/>
              <a:chExt cx="725" cy="139"/>
            </a:xfrm>
          </p:grpSpPr>
          <p:sp>
            <p:nvSpPr>
              <p:cNvPr id="770" name="AutoShape 966">
                <a:extLst>
                  <a:ext uri="{FF2B5EF4-FFF2-40B4-BE49-F238E27FC236}">
                    <a16:creationId xmlns:a16="http://schemas.microsoft.com/office/drawing/2014/main" id="{AAA15173-6B05-4C2B-8619-4D31845C043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71" name="AutoShape 967">
                <a:extLst>
                  <a:ext uri="{FF2B5EF4-FFF2-40B4-BE49-F238E27FC236}">
                    <a16:creationId xmlns:a16="http://schemas.microsoft.com/office/drawing/2014/main" id="{B09ABBCE-06CF-45D7-8367-74B8F9B303D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55" name="Freeform 968">
              <a:extLst>
                <a:ext uri="{FF2B5EF4-FFF2-40B4-BE49-F238E27FC236}">
                  <a16:creationId xmlns:a16="http://schemas.microsoft.com/office/drawing/2014/main" id="{57CF8A2F-C25F-4F68-B4BC-CD84F11AB695}"/>
                </a:ext>
              </a:extLst>
            </p:cNvPr>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756" name="Group 969">
              <a:extLst>
                <a:ext uri="{FF2B5EF4-FFF2-40B4-BE49-F238E27FC236}">
                  <a16:creationId xmlns:a16="http://schemas.microsoft.com/office/drawing/2014/main" id="{071E9F8D-E004-4736-9C04-D1E201E472A7}"/>
                </a:ext>
              </a:extLst>
            </p:cNvPr>
            <p:cNvGrpSpPr/>
            <p:nvPr/>
          </p:nvGrpSpPr>
          <p:grpSpPr bwMode="auto">
            <a:xfrm>
              <a:off x="4739" y="1327"/>
              <a:ext cx="582" cy="139"/>
              <a:chOff x="614" y="2568"/>
              <a:chExt cx="725" cy="139"/>
            </a:xfrm>
          </p:grpSpPr>
          <p:sp>
            <p:nvSpPr>
              <p:cNvPr id="768" name="AutoShape 970">
                <a:extLst>
                  <a:ext uri="{FF2B5EF4-FFF2-40B4-BE49-F238E27FC236}">
                    <a16:creationId xmlns:a16="http://schemas.microsoft.com/office/drawing/2014/main" id="{A23C99E8-4C2C-4755-B2ED-EFFDB30FC7C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9" name="AutoShape 971">
                <a:extLst>
                  <a:ext uri="{FF2B5EF4-FFF2-40B4-BE49-F238E27FC236}">
                    <a16:creationId xmlns:a16="http://schemas.microsoft.com/office/drawing/2014/main" id="{5838525B-59C3-4CE1-949F-6DBCEDF185FD}"/>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57" name="Rectangle 972">
              <a:extLst>
                <a:ext uri="{FF2B5EF4-FFF2-40B4-BE49-F238E27FC236}">
                  <a16:creationId xmlns:a16="http://schemas.microsoft.com/office/drawing/2014/main" id="{E6A6AB11-6FBE-4996-958C-7B9706A55B04}"/>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58" name="Freeform 973">
              <a:extLst>
                <a:ext uri="{FF2B5EF4-FFF2-40B4-BE49-F238E27FC236}">
                  <a16:creationId xmlns:a16="http://schemas.microsoft.com/office/drawing/2014/main" id="{90087D36-B0B4-4621-94F6-F22910603EE3}"/>
                </a:ext>
              </a:extLst>
            </p:cNvPr>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59" name="Freeform 974">
              <a:extLst>
                <a:ext uri="{FF2B5EF4-FFF2-40B4-BE49-F238E27FC236}">
                  <a16:creationId xmlns:a16="http://schemas.microsoft.com/office/drawing/2014/main" id="{9B177CA1-781F-4F04-9E40-D31FA9947266}"/>
                </a:ext>
              </a:extLst>
            </p:cNvPr>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60" name="Oval 975">
              <a:extLst>
                <a:ext uri="{FF2B5EF4-FFF2-40B4-BE49-F238E27FC236}">
                  <a16:creationId xmlns:a16="http://schemas.microsoft.com/office/drawing/2014/main" id="{587F8670-B8F4-40F5-8DF1-E9B02C7F91A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1" name="Freeform 976">
              <a:extLst>
                <a:ext uri="{FF2B5EF4-FFF2-40B4-BE49-F238E27FC236}">
                  <a16:creationId xmlns:a16="http://schemas.microsoft.com/office/drawing/2014/main" id="{0C8F756B-3E7D-4A6A-8A1F-5A8E3FB2A606}"/>
                </a:ext>
              </a:extLst>
            </p:cNvPr>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62" name="AutoShape 977">
              <a:extLst>
                <a:ext uri="{FF2B5EF4-FFF2-40B4-BE49-F238E27FC236}">
                  <a16:creationId xmlns:a16="http://schemas.microsoft.com/office/drawing/2014/main" id="{803AA9B3-0395-42BA-B803-92C7167AD4E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3" name="AutoShape 978">
              <a:extLst>
                <a:ext uri="{FF2B5EF4-FFF2-40B4-BE49-F238E27FC236}">
                  <a16:creationId xmlns:a16="http://schemas.microsoft.com/office/drawing/2014/main" id="{30B341D9-8567-40DB-9E40-ED60DBCFF4B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4" name="Oval 979">
              <a:extLst>
                <a:ext uri="{FF2B5EF4-FFF2-40B4-BE49-F238E27FC236}">
                  <a16:creationId xmlns:a16="http://schemas.microsoft.com/office/drawing/2014/main" id="{9AFC09FE-1572-4DD7-93D9-35A3A6A8CB2D}"/>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5" name="Oval 980">
              <a:extLst>
                <a:ext uri="{FF2B5EF4-FFF2-40B4-BE49-F238E27FC236}">
                  <a16:creationId xmlns:a16="http://schemas.microsoft.com/office/drawing/2014/main" id="{5AF1EAF3-9CE8-4507-85E7-AECE3A19BB4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766" name="Oval 981">
              <a:extLst>
                <a:ext uri="{FF2B5EF4-FFF2-40B4-BE49-F238E27FC236}">
                  <a16:creationId xmlns:a16="http://schemas.microsoft.com/office/drawing/2014/main" id="{EB870523-03B7-4B8A-9188-A869D9604D9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67" name="Rectangle 982">
              <a:extLst>
                <a:ext uri="{FF2B5EF4-FFF2-40B4-BE49-F238E27FC236}">
                  <a16:creationId xmlns:a16="http://schemas.microsoft.com/office/drawing/2014/main" id="{5C95AE3D-6475-4C44-B2E9-6AB6735F975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nvGrpSpPr>
          <p:cNvPr id="776" name="Group 590">
            <a:extLst>
              <a:ext uri="{FF2B5EF4-FFF2-40B4-BE49-F238E27FC236}">
                <a16:creationId xmlns:a16="http://schemas.microsoft.com/office/drawing/2014/main" id="{C076B940-14D0-41B2-885C-76CC95CE50FB}"/>
              </a:ext>
            </a:extLst>
          </p:cNvPr>
          <p:cNvGrpSpPr/>
          <p:nvPr/>
        </p:nvGrpSpPr>
        <p:grpSpPr bwMode="auto">
          <a:xfrm flipH="1">
            <a:off x="7501602" y="4731476"/>
            <a:ext cx="395376" cy="310087"/>
            <a:chOff x="2839" y="3501"/>
            <a:chExt cx="755" cy="803"/>
          </a:xfrm>
        </p:grpSpPr>
        <p:pic>
          <p:nvPicPr>
            <p:cNvPr id="777" name="Picture 591" descr="desktop_computer_stylized_medium">
              <a:extLst>
                <a:ext uri="{FF2B5EF4-FFF2-40B4-BE49-F238E27FC236}">
                  <a16:creationId xmlns:a16="http://schemas.microsoft.com/office/drawing/2014/main" id="{5EE86A8B-78DA-4415-BC14-FEC93E5F79EE}"/>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 name="Freeform 592">
              <a:extLst>
                <a:ext uri="{FF2B5EF4-FFF2-40B4-BE49-F238E27FC236}">
                  <a16:creationId xmlns:a16="http://schemas.microsoft.com/office/drawing/2014/main" id="{4293DFDE-A4DA-4FA9-A874-70D7F51C0BF3}"/>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779" name="Group 1064">
            <a:extLst>
              <a:ext uri="{FF2B5EF4-FFF2-40B4-BE49-F238E27FC236}">
                <a16:creationId xmlns:a16="http://schemas.microsoft.com/office/drawing/2014/main" id="{BFC442DB-C56B-450D-8023-8FE48CDB3AB1}"/>
              </a:ext>
            </a:extLst>
          </p:cNvPr>
          <p:cNvGrpSpPr/>
          <p:nvPr/>
        </p:nvGrpSpPr>
        <p:grpSpPr bwMode="auto">
          <a:xfrm>
            <a:off x="8898141" y="5653745"/>
            <a:ext cx="354831" cy="297992"/>
            <a:chOff x="877" y="1008"/>
            <a:chExt cx="2747" cy="2591"/>
          </a:xfrm>
        </p:grpSpPr>
        <p:pic>
          <p:nvPicPr>
            <p:cNvPr id="780" name="Picture 1065" descr="antenna_stylized">
              <a:extLst>
                <a:ext uri="{FF2B5EF4-FFF2-40B4-BE49-F238E27FC236}">
                  <a16:creationId xmlns:a16="http://schemas.microsoft.com/office/drawing/2014/main" id="{6C29FB85-850B-4C52-977F-199DE84DA208}"/>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1" name="Picture 1066" descr="laptop_keyboard">
              <a:extLst>
                <a:ext uri="{FF2B5EF4-FFF2-40B4-BE49-F238E27FC236}">
                  <a16:creationId xmlns:a16="http://schemas.microsoft.com/office/drawing/2014/main" id="{87064654-AF34-433E-BBC8-93B2C1D5C5CE}"/>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2" name="Freeform 1067">
              <a:extLst>
                <a:ext uri="{FF2B5EF4-FFF2-40B4-BE49-F238E27FC236}">
                  <a16:creationId xmlns:a16="http://schemas.microsoft.com/office/drawing/2014/main" id="{F88F60B8-4967-41C9-9C89-C07E420A847C}"/>
                </a:ext>
              </a:extLst>
            </p:cNvPr>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783" name="Picture 1068" descr="screen">
              <a:extLst>
                <a:ext uri="{FF2B5EF4-FFF2-40B4-BE49-F238E27FC236}">
                  <a16:creationId xmlns:a16="http://schemas.microsoft.com/office/drawing/2014/main" id="{F5CC1383-F381-4FCF-9AF0-A1E257D9821B}"/>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4" name="Freeform 1069">
              <a:extLst>
                <a:ext uri="{FF2B5EF4-FFF2-40B4-BE49-F238E27FC236}">
                  <a16:creationId xmlns:a16="http://schemas.microsoft.com/office/drawing/2014/main" id="{A7E76F4B-FED2-4836-AE6E-34B223F85AAA}"/>
                </a:ext>
              </a:extLst>
            </p:cNvPr>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85" name="Freeform 1070">
              <a:extLst>
                <a:ext uri="{FF2B5EF4-FFF2-40B4-BE49-F238E27FC236}">
                  <a16:creationId xmlns:a16="http://schemas.microsoft.com/office/drawing/2014/main" id="{EB0D33EA-FA8B-49E1-AA33-7B0C0CE41351}"/>
                </a:ext>
              </a:extLst>
            </p:cNvPr>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86" name="Freeform 1071">
              <a:extLst>
                <a:ext uri="{FF2B5EF4-FFF2-40B4-BE49-F238E27FC236}">
                  <a16:creationId xmlns:a16="http://schemas.microsoft.com/office/drawing/2014/main" id="{0FD81324-C53C-43EF-A144-964E4A96A283}"/>
                </a:ext>
              </a:extLst>
            </p:cNvPr>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87" name="Freeform 1072">
              <a:extLst>
                <a:ext uri="{FF2B5EF4-FFF2-40B4-BE49-F238E27FC236}">
                  <a16:creationId xmlns:a16="http://schemas.microsoft.com/office/drawing/2014/main" id="{4398B1F5-3F78-455C-9515-950E04B37199}"/>
                </a:ext>
              </a:extLst>
            </p:cNvPr>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88" name="Freeform 1073">
              <a:extLst>
                <a:ext uri="{FF2B5EF4-FFF2-40B4-BE49-F238E27FC236}">
                  <a16:creationId xmlns:a16="http://schemas.microsoft.com/office/drawing/2014/main" id="{C0CD5EC3-BBD6-4654-BAE9-1CEEB4D047FF}"/>
                </a:ext>
              </a:extLst>
            </p:cNvPr>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89" name="Freeform 1074">
              <a:extLst>
                <a:ext uri="{FF2B5EF4-FFF2-40B4-BE49-F238E27FC236}">
                  <a16:creationId xmlns:a16="http://schemas.microsoft.com/office/drawing/2014/main" id="{7C6A39A3-68A8-4A6E-A105-2185A7E49E2B}"/>
                </a:ext>
              </a:extLst>
            </p:cNvPr>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790" name="Group 1075">
              <a:extLst>
                <a:ext uri="{FF2B5EF4-FFF2-40B4-BE49-F238E27FC236}">
                  <a16:creationId xmlns:a16="http://schemas.microsoft.com/office/drawing/2014/main" id="{352B35E1-3C30-48DC-93D2-650C54F37758}"/>
                </a:ext>
              </a:extLst>
            </p:cNvPr>
            <p:cNvGrpSpPr/>
            <p:nvPr/>
          </p:nvGrpSpPr>
          <p:grpSpPr bwMode="auto">
            <a:xfrm>
              <a:off x="1709" y="3008"/>
              <a:ext cx="507" cy="234"/>
              <a:chOff x="1740" y="2642"/>
              <a:chExt cx="752" cy="327"/>
            </a:xfrm>
          </p:grpSpPr>
          <p:sp>
            <p:nvSpPr>
              <p:cNvPr id="797" name="Freeform 1076">
                <a:extLst>
                  <a:ext uri="{FF2B5EF4-FFF2-40B4-BE49-F238E27FC236}">
                    <a16:creationId xmlns:a16="http://schemas.microsoft.com/office/drawing/2014/main" id="{E4ABC04F-1107-4328-A78F-F621645FC9D9}"/>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8" name="Freeform 1077">
                <a:extLst>
                  <a:ext uri="{FF2B5EF4-FFF2-40B4-BE49-F238E27FC236}">
                    <a16:creationId xmlns:a16="http://schemas.microsoft.com/office/drawing/2014/main" id="{B0AF379F-106D-47E3-A56A-22A5EAA81F77}"/>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9" name="Freeform 1078">
                <a:extLst>
                  <a:ext uri="{FF2B5EF4-FFF2-40B4-BE49-F238E27FC236}">
                    <a16:creationId xmlns:a16="http://schemas.microsoft.com/office/drawing/2014/main" id="{F7886C87-1906-4992-B4F7-A457E9E12131}"/>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00" name="Freeform 1079">
                <a:extLst>
                  <a:ext uri="{FF2B5EF4-FFF2-40B4-BE49-F238E27FC236}">
                    <a16:creationId xmlns:a16="http://schemas.microsoft.com/office/drawing/2014/main" id="{5AE69272-0C71-4D7C-9D4F-FF154891CF20}"/>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01" name="Freeform 1080">
                <a:extLst>
                  <a:ext uri="{FF2B5EF4-FFF2-40B4-BE49-F238E27FC236}">
                    <a16:creationId xmlns:a16="http://schemas.microsoft.com/office/drawing/2014/main" id="{01D0927D-E3C3-4AF5-8FA4-0B9F08F04CF0}"/>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02" name="Freeform 1081">
                <a:extLst>
                  <a:ext uri="{FF2B5EF4-FFF2-40B4-BE49-F238E27FC236}">
                    <a16:creationId xmlns:a16="http://schemas.microsoft.com/office/drawing/2014/main" id="{CF83E674-D581-4385-AB4E-1FCF39A11FA2}"/>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791" name="Freeform 1082">
              <a:extLst>
                <a:ext uri="{FF2B5EF4-FFF2-40B4-BE49-F238E27FC236}">
                  <a16:creationId xmlns:a16="http://schemas.microsoft.com/office/drawing/2014/main" id="{1F1E941F-C4ED-4D6A-8DD8-ABA7105908FF}"/>
                </a:ext>
              </a:extLst>
            </p:cNvPr>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2" name="Freeform 1083">
              <a:extLst>
                <a:ext uri="{FF2B5EF4-FFF2-40B4-BE49-F238E27FC236}">
                  <a16:creationId xmlns:a16="http://schemas.microsoft.com/office/drawing/2014/main" id="{48E0D2BA-F820-4D09-9F59-0D97F2F435E3}"/>
                </a:ext>
              </a:extLst>
            </p:cNvPr>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3" name="Freeform 1084">
              <a:extLst>
                <a:ext uri="{FF2B5EF4-FFF2-40B4-BE49-F238E27FC236}">
                  <a16:creationId xmlns:a16="http://schemas.microsoft.com/office/drawing/2014/main" id="{B14E8C32-C68A-4613-AF4C-DEC5129D0497}"/>
                </a:ext>
              </a:extLst>
            </p:cNvPr>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4" name="Freeform 1085">
              <a:extLst>
                <a:ext uri="{FF2B5EF4-FFF2-40B4-BE49-F238E27FC236}">
                  <a16:creationId xmlns:a16="http://schemas.microsoft.com/office/drawing/2014/main" id="{D8AB8603-7613-4693-9C95-5B0B128B5A42}"/>
                </a:ext>
              </a:extLst>
            </p:cNvPr>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5" name="Freeform 1086">
              <a:extLst>
                <a:ext uri="{FF2B5EF4-FFF2-40B4-BE49-F238E27FC236}">
                  <a16:creationId xmlns:a16="http://schemas.microsoft.com/office/drawing/2014/main" id="{72D51CA6-560F-4445-995E-9199030045A8}"/>
                </a:ext>
              </a:extLst>
            </p:cNvPr>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96" name="Freeform 1087">
              <a:extLst>
                <a:ext uri="{FF2B5EF4-FFF2-40B4-BE49-F238E27FC236}">
                  <a16:creationId xmlns:a16="http://schemas.microsoft.com/office/drawing/2014/main" id="{950A1CC1-FFC9-462B-8D72-5D82E67AF6E6}"/>
                </a:ext>
              </a:extLst>
            </p:cNvPr>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803" name="Group 590">
            <a:extLst>
              <a:ext uri="{FF2B5EF4-FFF2-40B4-BE49-F238E27FC236}">
                <a16:creationId xmlns:a16="http://schemas.microsoft.com/office/drawing/2014/main" id="{65473D89-6D53-464C-86A2-CEAFFCB17D47}"/>
              </a:ext>
            </a:extLst>
          </p:cNvPr>
          <p:cNvGrpSpPr/>
          <p:nvPr/>
        </p:nvGrpSpPr>
        <p:grpSpPr bwMode="auto">
          <a:xfrm flipH="1">
            <a:off x="7264951" y="5100231"/>
            <a:ext cx="395376" cy="310087"/>
            <a:chOff x="2839" y="3501"/>
            <a:chExt cx="755" cy="803"/>
          </a:xfrm>
        </p:grpSpPr>
        <p:pic>
          <p:nvPicPr>
            <p:cNvPr id="804" name="Picture 591" descr="desktop_computer_stylized_medium">
              <a:extLst>
                <a:ext uri="{FF2B5EF4-FFF2-40B4-BE49-F238E27FC236}">
                  <a16:creationId xmlns:a16="http://schemas.microsoft.com/office/drawing/2014/main" id="{FB19A0AA-5757-4F15-89AB-3867608F4B58}"/>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5" name="Freeform 592">
              <a:extLst>
                <a:ext uri="{FF2B5EF4-FFF2-40B4-BE49-F238E27FC236}">
                  <a16:creationId xmlns:a16="http://schemas.microsoft.com/office/drawing/2014/main" id="{4E167169-04AE-4974-B055-481AB4F5A664}"/>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806" name="Group 590">
            <a:extLst>
              <a:ext uri="{FF2B5EF4-FFF2-40B4-BE49-F238E27FC236}">
                <a16:creationId xmlns:a16="http://schemas.microsoft.com/office/drawing/2014/main" id="{C088536C-8D97-49DC-8717-75E252E718CA}"/>
              </a:ext>
            </a:extLst>
          </p:cNvPr>
          <p:cNvGrpSpPr/>
          <p:nvPr/>
        </p:nvGrpSpPr>
        <p:grpSpPr bwMode="auto">
          <a:xfrm flipH="1">
            <a:off x="7699562" y="5316696"/>
            <a:ext cx="395376" cy="310087"/>
            <a:chOff x="2839" y="3501"/>
            <a:chExt cx="755" cy="803"/>
          </a:xfrm>
        </p:grpSpPr>
        <p:pic>
          <p:nvPicPr>
            <p:cNvPr id="807" name="Picture 591" descr="desktop_computer_stylized_medium">
              <a:extLst>
                <a:ext uri="{FF2B5EF4-FFF2-40B4-BE49-F238E27FC236}">
                  <a16:creationId xmlns:a16="http://schemas.microsoft.com/office/drawing/2014/main" id="{F6607AEC-E0E9-4247-A84F-6CDE5DB3B026}"/>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 name="Freeform 592">
              <a:extLst>
                <a:ext uri="{FF2B5EF4-FFF2-40B4-BE49-F238E27FC236}">
                  <a16:creationId xmlns:a16="http://schemas.microsoft.com/office/drawing/2014/main" id="{8FEAA4F2-6460-4C0A-81C3-1C09C82DEFCD}"/>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809" name="Group 590">
            <a:extLst>
              <a:ext uri="{FF2B5EF4-FFF2-40B4-BE49-F238E27FC236}">
                <a16:creationId xmlns:a16="http://schemas.microsoft.com/office/drawing/2014/main" id="{FE28886B-EC71-47E5-90B0-5BD864B0B1FF}"/>
              </a:ext>
            </a:extLst>
          </p:cNvPr>
          <p:cNvGrpSpPr/>
          <p:nvPr/>
        </p:nvGrpSpPr>
        <p:grpSpPr bwMode="auto">
          <a:xfrm flipH="1">
            <a:off x="8155104" y="5337486"/>
            <a:ext cx="395376" cy="310087"/>
            <a:chOff x="2839" y="3501"/>
            <a:chExt cx="755" cy="803"/>
          </a:xfrm>
        </p:grpSpPr>
        <p:pic>
          <p:nvPicPr>
            <p:cNvPr id="810" name="Picture 591" descr="desktop_computer_stylized_medium">
              <a:extLst>
                <a:ext uri="{FF2B5EF4-FFF2-40B4-BE49-F238E27FC236}">
                  <a16:creationId xmlns:a16="http://schemas.microsoft.com/office/drawing/2014/main" id="{BE5281D4-C3C9-4AC3-911C-2F976196EF2E}"/>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1" name="Freeform 592">
              <a:extLst>
                <a:ext uri="{FF2B5EF4-FFF2-40B4-BE49-F238E27FC236}">
                  <a16:creationId xmlns:a16="http://schemas.microsoft.com/office/drawing/2014/main" id="{4BAEA928-C647-45D8-8F63-82234195E6E2}"/>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812" name="Group 1064">
            <a:extLst>
              <a:ext uri="{FF2B5EF4-FFF2-40B4-BE49-F238E27FC236}">
                <a16:creationId xmlns:a16="http://schemas.microsoft.com/office/drawing/2014/main" id="{17B4FD4D-276E-455A-8D75-041CE8629EF6}"/>
              </a:ext>
            </a:extLst>
          </p:cNvPr>
          <p:cNvGrpSpPr/>
          <p:nvPr/>
        </p:nvGrpSpPr>
        <p:grpSpPr bwMode="auto">
          <a:xfrm>
            <a:off x="9279156" y="5597907"/>
            <a:ext cx="365216" cy="245298"/>
            <a:chOff x="877" y="1008"/>
            <a:chExt cx="2747" cy="2591"/>
          </a:xfrm>
        </p:grpSpPr>
        <p:pic>
          <p:nvPicPr>
            <p:cNvPr id="813" name="Picture 1065" descr="antenna_stylized">
              <a:extLst>
                <a:ext uri="{FF2B5EF4-FFF2-40B4-BE49-F238E27FC236}">
                  <a16:creationId xmlns:a16="http://schemas.microsoft.com/office/drawing/2014/main" id="{4E30248A-5967-49EC-B4A7-749CF0CE3728}"/>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4" name="Picture 1066" descr="laptop_keyboard">
              <a:extLst>
                <a:ext uri="{FF2B5EF4-FFF2-40B4-BE49-F238E27FC236}">
                  <a16:creationId xmlns:a16="http://schemas.microsoft.com/office/drawing/2014/main" id="{BAA3EEEC-1DC6-4047-9079-BC501F595DA0}"/>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5" name="Freeform 1067">
              <a:extLst>
                <a:ext uri="{FF2B5EF4-FFF2-40B4-BE49-F238E27FC236}">
                  <a16:creationId xmlns:a16="http://schemas.microsoft.com/office/drawing/2014/main" id="{90C3D57C-7776-41F2-8CAA-AD48BA332298}"/>
                </a:ext>
              </a:extLst>
            </p:cNvPr>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816" name="Picture 1068" descr="screen">
              <a:extLst>
                <a:ext uri="{FF2B5EF4-FFF2-40B4-BE49-F238E27FC236}">
                  <a16:creationId xmlns:a16="http://schemas.microsoft.com/office/drawing/2014/main" id="{8A059EA2-EEC3-4E08-80A2-BE23DA78CD81}"/>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 name="Freeform 1069">
              <a:extLst>
                <a:ext uri="{FF2B5EF4-FFF2-40B4-BE49-F238E27FC236}">
                  <a16:creationId xmlns:a16="http://schemas.microsoft.com/office/drawing/2014/main" id="{9B1760F6-B405-404A-A77C-364834119DC7}"/>
                </a:ext>
              </a:extLst>
            </p:cNvPr>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18" name="Freeform 1070">
              <a:extLst>
                <a:ext uri="{FF2B5EF4-FFF2-40B4-BE49-F238E27FC236}">
                  <a16:creationId xmlns:a16="http://schemas.microsoft.com/office/drawing/2014/main" id="{D0F288A6-F5DD-43E7-A89B-8D3EDD3A02E9}"/>
                </a:ext>
              </a:extLst>
            </p:cNvPr>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19" name="Freeform 1071">
              <a:extLst>
                <a:ext uri="{FF2B5EF4-FFF2-40B4-BE49-F238E27FC236}">
                  <a16:creationId xmlns:a16="http://schemas.microsoft.com/office/drawing/2014/main" id="{68D78759-82F0-4EFF-982D-3BB40796080E}"/>
                </a:ext>
              </a:extLst>
            </p:cNvPr>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0" name="Freeform 1072">
              <a:extLst>
                <a:ext uri="{FF2B5EF4-FFF2-40B4-BE49-F238E27FC236}">
                  <a16:creationId xmlns:a16="http://schemas.microsoft.com/office/drawing/2014/main" id="{4E59B46F-2D6A-468B-891B-7050B59C915E}"/>
                </a:ext>
              </a:extLst>
            </p:cNvPr>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1" name="Freeform 1073">
              <a:extLst>
                <a:ext uri="{FF2B5EF4-FFF2-40B4-BE49-F238E27FC236}">
                  <a16:creationId xmlns:a16="http://schemas.microsoft.com/office/drawing/2014/main" id="{CEB8EC99-09F8-431E-8EDF-AFA2673A8035}"/>
                </a:ext>
              </a:extLst>
            </p:cNvPr>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2" name="Freeform 1074">
              <a:extLst>
                <a:ext uri="{FF2B5EF4-FFF2-40B4-BE49-F238E27FC236}">
                  <a16:creationId xmlns:a16="http://schemas.microsoft.com/office/drawing/2014/main" id="{491C8463-70C7-48E5-A4B2-55D0BE736D8A}"/>
                </a:ext>
              </a:extLst>
            </p:cNvPr>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823" name="Group 1075">
              <a:extLst>
                <a:ext uri="{FF2B5EF4-FFF2-40B4-BE49-F238E27FC236}">
                  <a16:creationId xmlns:a16="http://schemas.microsoft.com/office/drawing/2014/main" id="{CB2B0CDF-8F91-4A03-B32B-989D0EDB4AB3}"/>
                </a:ext>
              </a:extLst>
            </p:cNvPr>
            <p:cNvGrpSpPr/>
            <p:nvPr/>
          </p:nvGrpSpPr>
          <p:grpSpPr bwMode="auto">
            <a:xfrm>
              <a:off x="1709" y="3008"/>
              <a:ext cx="507" cy="234"/>
              <a:chOff x="1740" y="2642"/>
              <a:chExt cx="752" cy="327"/>
            </a:xfrm>
          </p:grpSpPr>
          <p:sp>
            <p:nvSpPr>
              <p:cNvPr id="830" name="Freeform 1076">
                <a:extLst>
                  <a:ext uri="{FF2B5EF4-FFF2-40B4-BE49-F238E27FC236}">
                    <a16:creationId xmlns:a16="http://schemas.microsoft.com/office/drawing/2014/main" id="{16D05710-C89A-41E2-8B11-383337EFA477}"/>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1" name="Freeform 1077">
                <a:extLst>
                  <a:ext uri="{FF2B5EF4-FFF2-40B4-BE49-F238E27FC236}">
                    <a16:creationId xmlns:a16="http://schemas.microsoft.com/office/drawing/2014/main" id="{86EEC589-E5A0-4642-B52E-D7215D846DD2}"/>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2" name="Freeform 1078">
                <a:extLst>
                  <a:ext uri="{FF2B5EF4-FFF2-40B4-BE49-F238E27FC236}">
                    <a16:creationId xmlns:a16="http://schemas.microsoft.com/office/drawing/2014/main" id="{81B05954-F3E8-44BB-826C-EF75A05347C0}"/>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3" name="Freeform 1079">
                <a:extLst>
                  <a:ext uri="{FF2B5EF4-FFF2-40B4-BE49-F238E27FC236}">
                    <a16:creationId xmlns:a16="http://schemas.microsoft.com/office/drawing/2014/main" id="{63CD8038-4A1A-4984-80C9-2F5BD3B6A232}"/>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4" name="Freeform 1080">
                <a:extLst>
                  <a:ext uri="{FF2B5EF4-FFF2-40B4-BE49-F238E27FC236}">
                    <a16:creationId xmlns:a16="http://schemas.microsoft.com/office/drawing/2014/main" id="{56B5CCBA-9E4D-473B-B7B4-CAFBD59861E2}"/>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5" name="Freeform 1081">
                <a:extLst>
                  <a:ext uri="{FF2B5EF4-FFF2-40B4-BE49-F238E27FC236}">
                    <a16:creationId xmlns:a16="http://schemas.microsoft.com/office/drawing/2014/main" id="{C5BFA2C9-8779-4253-BF4E-075CA34F83BF}"/>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824" name="Freeform 1082">
              <a:extLst>
                <a:ext uri="{FF2B5EF4-FFF2-40B4-BE49-F238E27FC236}">
                  <a16:creationId xmlns:a16="http://schemas.microsoft.com/office/drawing/2014/main" id="{9E617334-8C0B-4396-9441-D8E1D5741DF9}"/>
                </a:ext>
              </a:extLst>
            </p:cNvPr>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5" name="Freeform 1083">
              <a:extLst>
                <a:ext uri="{FF2B5EF4-FFF2-40B4-BE49-F238E27FC236}">
                  <a16:creationId xmlns:a16="http://schemas.microsoft.com/office/drawing/2014/main" id="{943CA617-6FDF-484E-848B-C3FD5BCB4D49}"/>
                </a:ext>
              </a:extLst>
            </p:cNvPr>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6" name="Freeform 1084">
              <a:extLst>
                <a:ext uri="{FF2B5EF4-FFF2-40B4-BE49-F238E27FC236}">
                  <a16:creationId xmlns:a16="http://schemas.microsoft.com/office/drawing/2014/main" id="{AEAF53B7-9793-40B6-9251-CB4FF3DE84D6}"/>
                </a:ext>
              </a:extLst>
            </p:cNvPr>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7" name="Freeform 1085">
              <a:extLst>
                <a:ext uri="{FF2B5EF4-FFF2-40B4-BE49-F238E27FC236}">
                  <a16:creationId xmlns:a16="http://schemas.microsoft.com/office/drawing/2014/main" id="{21E7ACD2-8993-49B6-8A7A-DE8FAB93DD8F}"/>
                </a:ext>
              </a:extLst>
            </p:cNvPr>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8" name="Freeform 1086">
              <a:extLst>
                <a:ext uri="{FF2B5EF4-FFF2-40B4-BE49-F238E27FC236}">
                  <a16:creationId xmlns:a16="http://schemas.microsoft.com/office/drawing/2014/main" id="{987B2252-DB19-42DB-81A2-95AAB1021895}"/>
                </a:ext>
              </a:extLst>
            </p:cNvPr>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29" name="Freeform 1087">
              <a:extLst>
                <a:ext uri="{FF2B5EF4-FFF2-40B4-BE49-F238E27FC236}">
                  <a16:creationId xmlns:a16="http://schemas.microsoft.com/office/drawing/2014/main" id="{657902F7-9258-4960-B081-352904C749C2}"/>
                </a:ext>
              </a:extLst>
            </p:cNvPr>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836" name="Group 983">
            <a:extLst>
              <a:ext uri="{FF2B5EF4-FFF2-40B4-BE49-F238E27FC236}">
                <a16:creationId xmlns:a16="http://schemas.microsoft.com/office/drawing/2014/main" id="{8017BF2E-1679-4550-85D6-A6CDA5DD19E3}"/>
              </a:ext>
            </a:extLst>
          </p:cNvPr>
          <p:cNvGrpSpPr/>
          <p:nvPr/>
        </p:nvGrpSpPr>
        <p:grpSpPr bwMode="auto">
          <a:xfrm>
            <a:off x="9831839" y="5444224"/>
            <a:ext cx="196136" cy="337817"/>
            <a:chOff x="4140" y="429"/>
            <a:chExt cx="1425" cy="2396"/>
          </a:xfrm>
        </p:grpSpPr>
        <p:sp>
          <p:nvSpPr>
            <p:cNvPr id="837" name="Freeform 984">
              <a:extLst>
                <a:ext uri="{FF2B5EF4-FFF2-40B4-BE49-F238E27FC236}">
                  <a16:creationId xmlns:a16="http://schemas.microsoft.com/office/drawing/2014/main" id="{D66EE498-1C83-4F80-ABAB-F11D4A324D75}"/>
                </a:ext>
              </a:extLst>
            </p:cNvPr>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8" name="Rectangle 985">
              <a:extLst>
                <a:ext uri="{FF2B5EF4-FFF2-40B4-BE49-F238E27FC236}">
                  <a16:creationId xmlns:a16="http://schemas.microsoft.com/office/drawing/2014/main" id="{1C303935-28B0-4A85-A042-2CCBC7D007A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39" name="Freeform 986">
              <a:extLst>
                <a:ext uri="{FF2B5EF4-FFF2-40B4-BE49-F238E27FC236}">
                  <a16:creationId xmlns:a16="http://schemas.microsoft.com/office/drawing/2014/main" id="{B8794CA6-7701-4E53-93F3-CC54016F2F32}"/>
                </a:ext>
              </a:extLst>
            </p:cNvPr>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0" name="Freeform 987">
              <a:extLst>
                <a:ext uri="{FF2B5EF4-FFF2-40B4-BE49-F238E27FC236}">
                  <a16:creationId xmlns:a16="http://schemas.microsoft.com/office/drawing/2014/main" id="{154E2822-ED5F-4A5C-8DDF-A5695FE7FF25}"/>
                </a:ext>
              </a:extLst>
            </p:cNvPr>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1" name="Rectangle 988">
              <a:extLst>
                <a:ext uri="{FF2B5EF4-FFF2-40B4-BE49-F238E27FC236}">
                  <a16:creationId xmlns:a16="http://schemas.microsoft.com/office/drawing/2014/main" id="{FB724B19-F268-4C18-917F-B86130667D2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842" name="Group 989">
              <a:extLst>
                <a:ext uri="{FF2B5EF4-FFF2-40B4-BE49-F238E27FC236}">
                  <a16:creationId xmlns:a16="http://schemas.microsoft.com/office/drawing/2014/main" id="{E2C30EA3-EE23-4D8D-A4D4-3127ECFACC22}"/>
                </a:ext>
              </a:extLst>
            </p:cNvPr>
            <p:cNvGrpSpPr/>
            <p:nvPr/>
          </p:nvGrpSpPr>
          <p:grpSpPr bwMode="auto">
            <a:xfrm>
              <a:off x="4749" y="668"/>
              <a:ext cx="581" cy="145"/>
              <a:chOff x="614" y="2568"/>
              <a:chExt cx="725" cy="139"/>
            </a:xfrm>
          </p:grpSpPr>
          <p:sp>
            <p:nvSpPr>
              <p:cNvPr id="867" name="AutoShape 990">
                <a:extLst>
                  <a:ext uri="{FF2B5EF4-FFF2-40B4-BE49-F238E27FC236}">
                    <a16:creationId xmlns:a16="http://schemas.microsoft.com/office/drawing/2014/main" id="{3346FDEF-FCB5-498B-9C21-795EDC00A6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68" name="AutoShape 991">
                <a:extLst>
                  <a:ext uri="{FF2B5EF4-FFF2-40B4-BE49-F238E27FC236}">
                    <a16:creationId xmlns:a16="http://schemas.microsoft.com/office/drawing/2014/main" id="{4393370B-55CD-4086-87AC-1CEA66C3D0FB}"/>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843" name="Rectangle 992">
              <a:extLst>
                <a:ext uri="{FF2B5EF4-FFF2-40B4-BE49-F238E27FC236}">
                  <a16:creationId xmlns:a16="http://schemas.microsoft.com/office/drawing/2014/main" id="{9BD88C9C-8133-40EB-8AF2-C84BB30193A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844" name="Group 993">
              <a:extLst>
                <a:ext uri="{FF2B5EF4-FFF2-40B4-BE49-F238E27FC236}">
                  <a16:creationId xmlns:a16="http://schemas.microsoft.com/office/drawing/2014/main" id="{B21E614B-40A8-44FB-BB0C-F25CD940AF30}"/>
                </a:ext>
              </a:extLst>
            </p:cNvPr>
            <p:cNvGrpSpPr/>
            <p:nvPr/>
          </p:nvGrpSpPr>
          <p:grpSpPr bwMode="auto">
            <a:xfrm>
              <a:off x="4747" y="994"/>
              <a:ext cx="581" cy="134"/>
              <a:chOff x="614" y="2568"/>
              <a:chExt cx="725" cy="139"/>
            </a:xfrm>
          </p:grpSpPr>
          <p:sp>
            <p:nvSpPr>
              <p:cNvPr id="865" name="AutoShape 994">
                <a:extLst>
                  <a:ext uri="{FF2B5EF4-FFF2-40B4-BE49-F238E27FC236}">
                    <a16:creationId xmlns:a16="http://schemas.microsoft.com/office/drawing/2014/main" id="{C27B97E3-0E1B-4EBC-A9B8-BA339167594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66" name="AutoShape 995">
                <a:extLst>
                  <a:ext uri="{FF2B5EF4-FFF2-40B4-BE49-F238E27FC236}">
                    <a16:creationId xmlns:a16="http://schemas.microsoft.com/office/drawing/2014/main" id="{46D5145D-A02C-4388-AF3C-3B9A7566E3A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845" name="Rectangle 996">
              <a:extLst>
                <a:ext uri="{FF2B5EF4-FFF2-40B4-BE49-F238E27FC236}">
                  <a16:creationId xmlns:a16="http://schemas.microsoft.com/office/drawing/2014/main" id="{1ECD769B-AD8D-48A1-8121-1DD49481EE3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46" name="Rectangle 997">
              <a:extLst>
                <a:ext uri="{FF2B5EF4-FFF2-40B4-BE49-F238E27FC236}">
                  <a16:creationId xmlns:a16="http://schemas.microsoft.com/office/drawing/2014/main" id="{A0C62E2B-06E7-43E6-8718-0D3FBB826CE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847" name="Group 998">
              <a:extLst>
                <a:ext uri="{FF2B5EF4-FFF2-40B4-BE49-F238E27FC236}">
                  <a16:creationId xmlns:a16="http://schemas.microsoft.com/office/drawing/2014/main" id="{9A429720-4A09-46DF-9BA2-E61F669E183B}"/>
                </a:ext>
              </a:extLst>
            </p:cNvPr>
            <p:cNvGrpSpPr/>
            <p:nvPr/>
          </p:nvGrpSpPr>
          <p:grpSpPr bwMode="auto">
            <a:xfrm>
              <a:off x="4735" y="1627"/>
              <a:ext cx="582" cy="151"/>
              <a:chOff x="614" y="2568"/>
              <a:chExt cx="725" cy="139"/>
            </a:xfrm>
          </p:grpSpPr>
          <p:sp>
            <p:nvSpPr>
              <p:cNvPr id="863" name="AutoShape 999">
                <a:extLst>
                  <a:ext uri="{FF2B5EF4-FFF2-40B4-BE49-F238E27FC236}">
                    <a16:creationId xmlns:a16="http://schemas.microsoft.com/office/drawing/2014/main" id="{886D681D-29C5-4577-B6AE-4F5F77203E4E}"/>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64" name="AutoShape 1000">
                <a:extLst>
                  <a:ext uri="{FF2B5EF4-FFF2-40B4-BE49-F238E27FC236}">
                    <a16:creationId xmlns:a16="http://schemas.microsoft.com/office/drawing/2014/main" id="{CFF8145C-E783-4DB0-B94E-DF218B0150B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848" name="Freeform 1001">
              <a:extLst>
                <a:ext uri="{FF2B5EF4-FFF2-40B4-BE49-F238E27FC236}">
                  <a16:creationId xmlns:a16="http://schemas.microsoft.com/office/drawing/2014/main" id="{D18ED971-B8D4-4B2E-B9DA-90888FF485EC}"/>
                </a:ext>
              </a:extLst>
            </p:cNvPr>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849" name="Group 1002">
              <a:extLst>
                <a:ext uri="{FF2B5EF4-FFF2-40B4-BE49-F238E27FC236}">
                  <a16:creationId xmlns:a16="http://schemas.microsoft.com/office/drawing/2014/main" id="{13EAF7A1-9080-44C3-A976-A1B5D2CBA46A}"/>
                </a:ext>
              </a:extLst>
            </p:cNvPr>
            <p:cNvGrpSpPr/>
            <p:nvPr/>
          </p:nvGrpSpPr>
          <p:grpSpPr bwMode="auto">
            <a:xfrm>
              <a:off x="4739" y="1327"/>
              <a:ext cx="582" cy="139"/>
              <a:chOff x="614" y="2568"/>
              <a:chExt cx="725" cy="139"/>
            </a:xfrm>
          </p:grpSpPr>
          <p:sp>
            <p:nvSpPr>
              <p:cNvPr id="861" name="AutoShape 1003">
                <a:extLst>
                  <a:ext uri="{FF2B5EF4-FFF2-40B4-BE49-F238E27FC236}">
                    <a16:creationId xmlns:a16="http://schemas.microsoft.com/office/drawing/2014/main" id="{B452DEDB-7192-4653-8CB8-7A44DC03C53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62" name="AutoShape 1004">
                <a:extLst>
                  <a:ext uri="{FF2B5EF4-FFF2-40B4-BE49-F238E27FC236}">
                    <a16:creationId xmlns:a16="http://schemas.microsoft.com/office/drawing/2014/main" id="{A2CF3735-C577-4ED9-8B1E-479F001FDAF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850" name="Rectangle 1005">
              <a:extLst>
                <a:ext uri="{FF2B5EF4-FFF2-40B4-BE49-F238E27FC236}">
                  <a16:creationId xmlns:a16="http://schemas.microsoft.com/office/drawing/2014/main" id="{1DA56FF8-8E8E-4721-A88F-CE54D9CD02C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51" name="Freeform 1006">
              <a:extLst>
                <a:ext uri="{FF2B5EF4-FFF2-40B4-BE49-F238E27FC236}">
                  <a16:creationId xmlns:a16="http://schemas.microsoft.com/office/drawing/2014/main" id="{C08B8671-631D-453A-9597-83ED2737EDC8}"/>
                </a:ext>
              </a:extLst>
            </p:cNvPr>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52" name="Freeform 1007">
              <a:extLst>
                <a:ext uri="{FF2B5EF4-FFF2-40B4-BE49-F238E27FC236}">
                  <a16:creationId xmlns:a16="http://schemas.microsoft.com/office/drawing/2014/main" id="{5F7D8D92-2983-4C50-BAD8-DC7EF8A8DB5E}"/>
                </a:ext>
              </a:extLst>
            </p:cNvPr>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53" name="Oval 1008">
              <a:extLst>
                <a:ext uri="{FF2B5EF4-FFF2-40B4-BE49-F238E27FC236}">
                  <a16:creationId xmlns:a16="http://schemas.microsoft.com/office/drawing/2014/main" id="{D431A626-5BF8-48CE-BD86-D197E3591A6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54" name="Freeform 1009">
              <a:extLst>
                <a:ext uri="{FF2B5EF4-FFF2-40B4-BE49-F238E27FC236}">
                  <a16:creationId xmlns:a16="http://schemas.microsoft.com/office/drawing/2014/main" id="{F89A4330-5BA4-45DA-B970-6A19B20AFAEC}"/>
                </a:ext>
              </a:extLst>
            </p:cNvPr>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55" name="AutoShape 1010">
              <a:extLst>
                <a:ext uri="{FF2B5EF4-FFF2-40B4-BE49-F238E27FC236}">
                  <a16:creationId xmlns:a16="http://schemas.microsoft.com/office/drawing/2014/main" id="{CA924CFA-FF21-4D32-811D-BE054386992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56" name="AutoShape 1011">
              <a:extLst>
                <a:ext uri="{FF2B5EF4-FFF2-40B4-BE49-F238E27FC236}">
                  <a16:creationId xmlns:a16="http://schemas.microsoft.com/office/drawing/2014/main" id="{4F7F3323-DCD6-4FED-A51D-09341860FB8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57" name="Oval 1012">
              <a:extLst>
                <a:ext uri="{FF2B5EF4-FFF2-40B4-BE49-F238E27FC236}">
                  <a16:creationId xmlns:a16="http://schemas.microsoft.com/office/drawing/2014/main" id="{036918E5-0EF4-48F9-8E9E-B96EDBFA989D}"/>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58" name="Oval 1013">
              <a:extLst>
                <a:ext uri="{FF2B5EF4-FFF2-40B4-BE49-F238E27FC236}">
                  <a16:creationId xmlns:a16="http://schemas.microsoft.com/office/drawing/2014/main" id="{2A0DD2E6-FF19-471B-B011-59CD945C6F3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859" name="Oval 1014">
              <a:extLst>
                <a:ext uri="{FF2B5EF4-FFF2-40B4-BE49-F238E27FC236}">
                  <a16:creationId xmlns:a16="http://schemas.microsoft.com/office/drawing/2014/main" id="{158E9DB7-7E78-4B83-BAB6-17532EC0695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60" name="Rectangle 1015">
              <a:extLst>
                <a:ext uri="{FF2B5EF4-FFF2-40B4-BE49-F238E27FC236}">
                  <a16:creationId xmlns:a16="http://schemas.microsoft.com/office/drawing/2014/main" id="{40D153D5-D3D3-4557-A7B4-BF3D540661C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nvGrpSpPr>
          <p:cNvPr id="869" name="Group 1023">
            <a:extLst>
              <a:ext uri="{FF2B5EF4-FFF2-40B4-BE49-F238E27FC236}">
                <a16:creationId xmlns:a16="http://schemas.microsoft.com/office/drawing/2014/main" id="{6EB7EA1C-16DA-4E60-BDD1-BB7700284139}"/>
              </a:ext>
            </a:extLst>
          </p:cNvPr>
          <p:cNvGrpSpPr/>
          <p:nvPr/>
        </p:nvGrpSpPr>
        <p:grpSpPr>
          <a:xfrm>
            <a:off x="7109949" y="1997635"/>
            <a:ext cx="4049958" cy="3614756"/>
            <a:chOff x="7619038" y="2102861"/>
            <a:chExt cx="3540395" cy="3733733"/>
          </a:xfrm>
        </p:grpSpPr>
        <p:sp>
          <p:nvSpPr>
            <p:cNvPr id="870" name="Line 426">
              <a:extLst>
                <a:ext uri="{FF2B5EF4-FFF2-40B4-BE49-F238E27FC236}">
                  <a16:creationId xmlns:a16="http://schemas.microsoft.com/office/drawing/2014/main" id="{CCF4DC66-7AFE-4101-9AB6-D47451206A1F}"/>
                </a:ext>
              </a:extLst>
            </p:cNvPr>
            <p:cNvSpPr>
              <a:spLocks noChangeShapeType="1"/>
            </p:cNvSpPr>
            <p:nvPr/>
          </p:nvSpPr>
          <p:spPr bwMode="auto">
            <a:xfrm>
              <a:off x="8213016" y="2695257"/>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nvGrpSpPr>
            <p:cNvPr id="871" name="Group 783">
              <a:extLst>
                <a:ext uri="{FF2B5EF4-FFF2-40B4-BE49-F238E27FC236}">
                  <a16:creationId xmlns:a16="http://schemas.microsoft.com/office/drawing/2014/main" id="{ACBE38F5-A42B-4628-BB10-E59E412D7157}"/>
                </a:ext>
              </a:extLst>
            </p:cNvPr>
            <p:cNvGrpSpPr/>
            <p:nvPr/>
          </p:nvGrpSpPr>
          <p:grpSpPr bwMode="auto">
            <a:xfrm>
              <a:off x="8055854" y="2304274"/>
              <a:ext cx="298450" cy="464008"/>
              <a:chOff x="3130" y="3288"/>
              <a:chExt cx="410" cy="742"/>
            </a:xfrm>
          </p:grpSpPr>
          <p:sp>
            <p:nvSpPr>
              <p:cNvPr id="1018" name="Line 270">
                <a:extLst>
                  <a:ext uri="{FF2B5EF4-FFF2-40B4-BE49-F238E27FC236}">
                    <a16:creationId xmlns:a16="http://schemas.microsoft.com/office/drawing/2014/main" id="{05F679A8-6526-488B-9531-3A57C5E95284}"/>
                  </a:ext>
                </a:extLst>
              </p:cNvPr>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19" name="Line 271">
                <a:extLst>
                  <a:ext uri="{FF2B5EF4-FFF2-40B4-BE49-F238E27FC236}">
                    <a16:creationId xmlns:a16="http://schemas.microsoft.com/office/drawing/2014/main" id="{8E4F0073-9A2E-4DF8-A52B-027F3FC7D880}"/>
                  </a:ext>
                </a:extLst>
              </p:cNvPr>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0" name="Line 272">
                <a:extLst>
                  <a:ext uri="{FF2B5EF4-FFF2-40B4-BE49-F238E27FC236}">
                    <a16:creationId xmlns:a16="http://schemas.microsoft.com/office/drawing/2014/main" id="{DAD5F3AA-4D39-44F7-9455-DA7F38898381}"/>
                  </a:ext>
                </a:extLst>
              </p:cNvPr>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1" name="Line 273">
                <a:extLst>
                  <a:ext uri="{FF2B5EF4-FFF2-40B4-BE49-F238E27FC236}">
                    <a16:creationId xmlns:a16="http://schemas.microsoft.com/office/drawing/2014/main" id="{9C24C3CD-140F-4391-87BB-8DB15F0AEE1E}"/>
                  </a:ext>
                </a:extLst>
              </p:cNvPr>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2" name="Line 274">
                <a:extLst>
                  <a:ext uri="{FF2B5EF4-FFF2-40B4-BE49-F238E27FC236}">
                    <a16:creationId xmlns:a16="http://schemas.microsoft.com/office/drawing/2014/main" id="{F2C85606-2EBB-477A-A0EA-64C1FA06BD06}"/>
                  </a:ext>
                </a:extLst>
              </p:cNvPr>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3" name="Line 275">
                <a:extLst>
                  <a:ext uri="{FF2B5EF4-FFF2-40B4-BE49-F238E27FC236}">
                    <a16:creationId xmlns:a16="http://schemas.microsoft.com/office/drawing/2014/main" id="{94BA69C1-5125-49E0-86D1-8217F11737A3}"/>
                  </a:ext>
                </a:extLst>
              </p:cNvPr>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4" name="Line 276">
                <a:extLst>
                  <a:ext uri="{FF2B5EF4-FFF2-40B4-BE49-F238E27FC236}">
                    <a16:creationId xmlns:a16="http://schemas.microsoft.com/office/drawing/2014/main" id="{37FA53F8-EF5A-446A-81A2-AB37AD3C54A4}"/>
                  </a:ext>
                </a:extLst>
              </p:cNvPr>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5" name="Line 277">
                <a:extLst>
                  <a:ext uri="{FF2B5EF4-FFF2-40B4-BE49-F238E27FC236}">
                    <a16:creationId xmlns:a16="http://schemas.microsoft.com/office/drawing/2014/main" id="{C4FBBE8D-0B97-4C4E-A254-C822728F04C9}"/>
                  </a:ext>
                </a:extLst>
              </p:cNvPr>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6" name="Line 278">
                <a:extLst>
                  <a:ext uri="{FF2B5EF4-FFF2-40B4-BE49-F238E27FC236}">
                    <a16:creationId xmlns:a16="http://schemas.microsoft.com/office/drawing/2014/main" id="{11DF953E-8493-4023-BEF8-96A0BD729B59}"/>
                  </a:ext>
                </a:extLst>
              </p:cNvPr>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7" name="Line 279">
                <a:extLst>
                  <a:ext uri="{FF2B5EF4-FFF2-40B4-BE49-F238E27FC236}">
                    <a16:creationId xmlns:a16="http://schemas.microsoft.com/office/drawing/2014/main" id="{C0FE0C3C-EF73-4138-A0B4-23E340CFE5D0}"/>
                  </a:ext>
                </a:extLst>
              </p:cNvPr>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8" name="Line 280">
                <a:extLst>
                  <a:ext uri="{FF2B5EF4-FFF2-40B4-BE49-F238E27FC236}">
                    <a16:creationId xmlns:a16="http://schemas.microsoft.com/office/drawing/2014/main" id="{FDDE5DD6-57ED-40EE-A91B-FEB97399DBE5}"/>
                  </a:ext>
                </a:extLst>
              </p:cNvPr>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9" name="Line 281">
                <a:extLst>
                  <a:ext uri="{FF2B5EF4-FFF2-40B4-BE49-F238E27FC236}">
                    <a16:creationId xmlns:a16="http://schemas.microsoft.com/office/drawing/2014/main" id="{9215AF69-DEC6-41D5-ACF7-C91F45EC29AD}"/>
                  </a:ext>
                </a:extLst>
              </p:cNvPr>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30" name="Line 282">
                <a:extLst>
                  <a:ext uri="{FF2B5EF4-FFF2-40B4-BE49-F238E27FC236}">
                    <a16:creationId xmlns:a16="http://schemas.microsoft.com/office/drawing/2014/main" id="{9C7EA532-C4DE-4513-A69C-E953CA64C8D5}"/>
                  </a:ext>
                </a:extLst>
              </p:cNvPr>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31" name="Line 283">
                <a:extLst>
                  <a:ext uri="{FF2B5EF4-FFF2-40B4-BE49-F238E27FC236}">
                    <a16:creationId xmlns:a16="http://schemas.microsoft.com/office/drawing/2014/main" id="{A16B1EF2-30A0-47D3-B7DC-09434A86591D}"/>
                  </a:ext>
                </a:extLst>
              </p:cNvPr>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32" name="Line 284">
                <a:extLst>
                  <a:ext uri="{FF2B5EF4-FFF2-40B4-BE49-F238E27FC236}">
                    <a16:creationId xmlns:a16="http://schemas.microsoft.com/office/drawing/2014/main" id="{456F15C1-23F6-474A-9223-047507B0BA56}"/>
                  </a:ext>
                </a:extLst>
              </p:cNvPr>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grpSp>
        <p:pic>
          <p:nvPicPr>
            <p:cNvPr id="872" name="Picture 777" descr="access_point_stylized_small">
              <a:extLst>
                <a:ext uri="{FF2B5EF4-FFF2-40B4-BE49-F238E27FC236}">
                  <a16:creationId xmlns:a16="http://schemas.microsoft.com/office/drawing/2014/main" id="{8EC51214-759C-4383-864A-62FC82C9BB36}"/>
                </a:ext>
              </a:extLst>
            </p:cNvPr>
            <p:cNvPicPr>
              <a:picLocks noChangeAspect="1"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7619038" y="385679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3" name="Picture 780" descr="access_point_stylized_small">
              <a:extLst>
                <a:ext uri="{FF2B5EF4-FFF2-40B4-BE49-F238E27FC236}">
                  <a16:creationId xmlns:a16="http://schemas.microsoft.com/office/drawing/2014/main" id="{DCB6733E-B44A-4D04-A8B6-5AACE447F3C3}"/>
                </a:ext>
              </a:extLst>
            </p:cNvPr>
            <p:cNvPicPr>
              <a:picLocks noChangeAspect="1"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9295766" y="551913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4" name="Group 470">
              <a:extLst>
                <a:ext uri="{FF2B5EF4-FFF2-40B4-BE49-F238E27FC236}">
                  <a16:creationId xmlns:a16="http://schemas.microsoft.com/office/drawing/2014/main" id="{CB8E2CEA-6F4C-4379-89B9-0E51364A574D}"/>
                </a:ext>
              </a:extLst>
            </p:cNvPr>
            <p:cNvGrpSpPr/>
            <p:nvPr/>
          </p:nvGrpSpPr>
          <p:grpSpPr>
            <a:xfrm>
              <a:off x="9788714" y="4984881"/>
              <a:ext cx="393760" cy="218578"/>
              <a:chOff x="7493876" y="2774731"/>
              <a:chExt cx="1481958" cy="894622"/>
            </a:xfrm>
          </p:grpSpPr>
          <p:sp>
            <p:nvSpPr>
              <p:cNvPr id="1011" name="Freeform 471">
                <a:extLst>
                  <a:ext uri="{FF2B5EF4-FFF2-40B4-BE49-F238E27FC236}">
                    <a16:creationId xmlns:a16="http://schemas.microsoft.com/office/drawing/2014/main" id="{5C238CBD-463C-496E-8413-98CE44AB657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12" name="Oval 472">
                <a:extLst>
                  <a:ext uri="{FF2B5EF4-FFF2-40B4-BE49-F238E27FC236}">
                    <a16:creationId xmlns:a16="http://schemas.microsoft.com/office/drawing/2014/main" id="{C1AA14F8-2665-40E9-82DE-6C22483C406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013" name="Group 473">
                <a:extLst>
                  <a:ext uri="{FF2B5EF4-FFF2-40B4-BE49-F238E27FC236}">
                    <a16:creationId xmlns:a16="http://schemas.microsoft.com/office/drawing/2014/main" id="{8CCDC70D-3A6D-46E5-8EBA-06B483684067}"/>
                  </a:ext>
                </a:extLst>
              </p:cNvPr>
              <p:cNvGrpSpPr/>
              <p:nvPr/>
            </p:nvGrpSpPr>
            <p:grpSpPr>
              <a:xfrm>
                <a:off x="7713663" y="2848339"/>
                <a:ext cx="1042107" cy="425543"/>
                <a:chOff x="7786941" y="2884917"/>
                <a:chExt cx="897649" cy="353919"/>
              </a:xfrm>
            </p:grpSpPr>
            <p:sp>
              <p:nvSpPr>
                <p:cNvPr id="1014" name="Freeform 474">
                  <a:extLst>
                    <a:ext uri="{FF2B5EF4-FFF2-40B4-BE49-F238E27FC236}">
                      <a16:creationId xmlns:a16="http://schemas.microsoft.com/office/drawing/2014/main" id="{3CD578F9-C556-45DC-A4EA-DD22591D6C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5" name="Freeform 475">
                  <a:extLst>
                    <a:ext uri="{FF2B5EF4-FFF2-40B4-BE49-F238E27FC236}">
                      <a16:creationId xmlns:a16="http://schemas.microsoft.com/office/drawing/2014/main" id="{BEB5660B-2B9E-4871-93AF-C2B6C8C1A86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6" name="Freeform 476">
                  <a:extLst>
                    <a:ext uri="{FF2B5EF4-FFF2-40B4-BE49-F238E27FC236}">
                      <a16:creationId xmlns:a16="http://schemas.microsoft.com/office/drawing/2014/main" id="{B132C572-8B8B-484D-AC6B-808F615E3AF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7" name="Freeform 477">
                  <a:extLst>
                    <a:ext uri="{FF2B5EF4-FFF2-40B4-BE49-F238E27FC236}">
                      <a16:creationId xmlns:a16="http://schemas.microsoft.com/office/drawing/2014/main" id="{9568CA6A-3512-479D-86B5-A574256D504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5" name="Group 519">
              <a:extLst>
                <a:ext uri="{FF2B5EF4-FFF2-40B4-BE49-F238E27FC236}">
                  <a16:creationId xmlns:a16="http://schemas.microsoft.com/office/drawing/2014/main" id="{1D7F1C8F-82BF-4220-9457-A3A6D2BA1725}"/>
                </a:ext>
              </a:extLst>
            </p:cNvPr>
            <p:cNvGrpSpPr/>
            <p:nvPr/>
          </p:nvGrpSpPr>
          <p:grpSpPr>
            <a:xfrm>
              <a:off x="9854521" y="5333935"/>
              <a:ext cx="309740" cy="190838"/>
              <a:chOff x="3668110" y="2448910"/>
              <a:chExt cx="3794234" cy="2165130"/>
            </a:xfrm>
          </p:grpSpPr>
          <p:sp>
            <p:nvSpPr>
              <p:cNvPr id="1004" name="Rectangle 520">
                <a:extLst>
                  <a:ext uri="{FF2B5EF4-FFF2-40B4-BE49-F238E27FC236}">
                    <a16:creationId xmlns:a16="http://schemas.microsoft.com/office/drawing/2014/main" id="{F54C2167-5B52-4AD7-8088-20DFDA36FB11}"/>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5" name="Freeform 521">
                <a:extLst>
                  <a:ext uri="{FF2B5EF4-FFF2-40B4-BE49-F238E27FC236}">
                    <a16:creationId xmlns:a16="http://schemas.microsoft.com/office/drawing/2014/main" id="{895AFB46-F12A-425B-87C5-E50CE664705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6" name="Group 522">
                <a:extLst>
                  <a:ext uri="{FF2B5EF4-FFF2-40B4-BE49-F238E27FC236}">
                    <a16:creationId xmlns:a16="http://schemas.microsoft.com/office/drawing/2014/main" id="{35A630E1-767D-49CC-A05B-4EC6FB223A72}"/>
                  </a:ext>
                </a:extLst>
              </p:cNvPr>
              <p:cNvGrpSpPr/>
              <p:nvPr/>
            </p:nvGrpSpPr>
            <p:grpSpPr>
              <a:xfrm>
                <a:off x="3941378" y="2603243"/>
                <a:ext cx="3202061" cy="1066110"/>
                <a:chOff x="7939341" y="3037317"/>
                <a:chExt cx="897649" cy="353919"/>
              </a:xfrm>
            </p:grpSpPr>
            <p:sp>
              <p:nvSpPr>
                <p:cNvPr id="1007" name="Freeform 523">
                  <a:extLst>
                    <a:ext uri="{FF2B5EF4-FFF2-40B4-BE49-F238E27FC236}">
                      <a16:creationId xmlns:a16="http://schemas.microsoft.com/office/drawing/2014/main" id="{2DAF90D1-B954-40DC-BA69-0DAA6747FC3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8" name="Freeform 524">
                  <a:extLst>
                    <a:ext uri="{FF2B5EF4-FFF2-40B4-BE49-F238E27FC236}">
                      <a16:creationId xmlns:a16="http://schemas.microsoft.com/office/drawing/2014/main" id="{215D59A3-292E-4B7B-B8E8-4E5CDC4C0FB5}"/>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9" name="Freeform 525">
                  <a:extLst>
                    <a:ext uri="{FF2B5EF4-FFF2-40B4-BE49-F238E27FC236}">
                      <a16:creationId xmlns:a16="http://schemas.microsoft.com/office/drawing/2014/main" id="{646C2CE7-18EB-4334-B048-7511A878E50B}"/>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0" name="Freeform 526">
                  <a:extLst>
                    <a:ext uri="{FF2B5EF4-FFF2-40B4-BE49-F238E27FC236}">
                      <a16:creationId xmlns:a16="http://schemas.microsoft.com/office/drawing/2014/main" id="{6B3E001F-1D05-4E6A-895D-2FFB94E7BCC4}"/>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6" name="Group 478">
              <a:extLst>
                <a:ext uri="{FF2B5EF4-FFF2-40B4-BE49-F238E27FC236}">
                  <a16:creationId xmlns:a16="http://schemas.microsoft.com/office/drawing/2014/main" id="{C6181467-8B48-4051-8626-C30939058F3A}"/>
                </a:ext>
              </a:extLst>
            </p:cNvPr>
            <p:cNvGrpSpPr/>
            <p:nvPr/>
          </p:nvGrpSpPr>
          <p:grpSpPr>
            <a:xfrm>
              <a:off x="8681775" y="4962318"/>
              <a:ext cx="393760" cy="218578"/>
              <a:chOff x="7493876" y="2774731"/>
              <a:chExt cx="1481958" cy="894622"/>
            </a:xfrm>
          </p:grpSpPr>
          <p:sp>
            <p:nvSpPr>
              <p:cNvPr id="997" name="Freeform 479">
                <a:extLst>
                  <a:ext uri="{FF2B5EF4-FFF2-40B4-BE49-F238E27FC236}">
                    <a16:creationId xmlns:a16="http://schemas.microsoft.com/office/drawing/2014/main" id="{C73E3A0B-D330-460F-AC7F-A100004867C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98" name="Oval 480">
                <a:extLst>
                  <a:ext uri="{FF2B5EF4-FFF2-40B4-BE49-F238E27FC236}">
                    <a16:creationId xmlns:a16="http://schemas.microsoft.com/office/drawing/2014/main" id="{A234BA1B-262D-4E8D-ADA3-B46FEAB53B08}"/>
                  </a:ext>
                </a:extLst>
              </p:cNvPr>
              <p:cNvSpPr/>
              <p:nvPr/>
            </p:nvSpPr>
            <p:spPr>
              <a:xfrm>
                <a:off x="7494728" y="2774731"/>
                <a:ext cx="1480162" cy="579139"/>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99" name="Group 481">
                <a:extLst>
                  <a:ext uri="{FF2B5EF4-FFF2-40B4-BE49-F238E27FC236}">
                    <a16:creationId xmlns:a16="http://schemas.microsoft.com/office/drawing/2014/main" id="{BAA4E30A-FC88-488F-96C7-483B23563356}"/>
                  </a:ext>
                </a:extLst>
              </p:cNvPr>
              <p:cNvGrpSpPr/>
              <p:nvPr/>
            </p:nvGrpSpPr>
            <p:grpSpPr>
              <a:xfrm>
                <a:off x="7713663" y="2848339"/>
                <a:ext cx="1042107" cy="425543"/>
                <a:chOff x="7786941" y="2884917"/>
                <a:chExt cx="897649" cy="353919"/>
              </a:xfrm>
            </p:grpSpPr>
            <p:sp>
              <p:nvSpPr>
                <p:cNvPr id="1000" name="Freeform 482">
                  <a:extLst>
                    <a:ext uri="{FF2B5EF4-FFF2-40B4-BE49-F238E27FC236}">
                      <a16:creationId xmlns:a16="http://schemas.microsoft.com/office/drawing/2014/main" id="{06CCB4B5-7A76-4BDA-AF20-3EB6CC44837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1" name="Freeform 483">
                  <a:extLst>
                    <a:ext uri="{FF2B5EF4-FFF2-40B4-BE49-F238E27FC236}">
                      <a16:creationId xmlns:a16="http://schemas.microsoft.com/office/drawing/2014/main" id="{240B9EAA-1D7B-4397-8265-C1F5EE2DBF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2" name="Freeform 484">
                  <a:extLst>
                    <a:ext uri="{FF2B5EF4-FFF2-40B4-BE49-F238E27FC236}">
                      <a16:creationId xmlns:a16="http://schemas.microsoft.com/office/drawing/2014/main" id="{B6D1A4B0-54FC-4436-A556-1498FD040BB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3" name="Freeform 485">
                  <a:extLst>
                    <a:ext uri="{FF2B5EF4-FFF2-40B4-BE49-F238E27FC236}">
                      <a16:creationId xmlns:a16="http://schemas.microsoft.com/office/drawing/2014/main" id="{C8E48BF8-90FD-4C14-852C-1D2E2E3DA1C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7" name="Group 528">
              <a:extLst>
                <a:ext uri="{FF2B5EF4-FFF2-40B4-BE49-F238E27FC236}">
                  <a16:creationId xmlns:a16="http://schemas.microsoft.com/office/drawing/2014/main" id="{8622AFA4-0771-42DD-82D7-125F82886577}"/>
                </a:ext>
              </a:extLst>
            </p:cNvPr>
            <p:cNvGrpSpPr/>
            <p:nvPr/>
          </p:nvGrpSpPr>
          <p:grpSpPr>
            <a:xfrm>
              <a:off x="8316676" y="5189331"/>
              <a:ext cx="309740" cy="190838"/>
              <a:chOff x="3668110" y="2448910"/>
              <a:chExt cx="3794234" cy="2165130"/>
            </a:xfrm>
          </p:grpSpPr>
          <p:sp>
            <p:nvSpPr>
              <p:cNvPr id="990" name="Rectangle 529">
                <a:extLst>
                  <a:ext uri="{FF2B5EF4-FFF2-40B4-BE49-F238E27FC236}">
                    <a16:creationId xmlns:a16="http://schemas.microsoft.com/office/drawing/2014/main" id="{9AE0371B-51B5-4759-A7B8-C68E4CB22B17}"/>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1" name="Freeform 530">
                <a:extLst>
                  <a:ext uri="{FF2B5EF4-FFF2-40B4-BE49-F238E27FC236}">
                    <a16:creationId xmlns:a16="http://schemas.microsoft.com/office/drawing/2014/main" id="{76DF4043-D274-4ACA-9661-CD4F04B8F3B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2" name="Group 531">
                <a:extLst>
                  <a:ext uri="{FF2B5EF4-FFF2-40B4-BE49-F238E27FC236}">
                    <a16:creationId xmlns:a16="http://schemas.microsoft.com/office/drawing/2014/main" id="{5E987A30-23B1-43DB-81E6-32D729A0F54F}"/>
                  </a:ext>
                </a:extLst>
              </p:cNvPr>
              <p:cNvGrpSpPr/>
              <p:nvPr/>
            </p:nvGrpSpPr>
            <p:grpSpPr>
              <a:xfrm>
                <a:off x="3941378" y="2603243"/>
                <a:ext cx="3202061" cy="1066110"/>
                <a:chOff x="7939341" y="3037317"/>
                <a:chExt cx="897649" cy="353919"/>
              </a:xfrm>
            </p:grpSpPr>
            <p:sp>
              <p:nvSpPr>
                <p:cNvPr id="993" name="Freeform 532">
                  <a:extLst>
                    <a:ext uri="{FF2B5EF4-FFF2-40B4-BE49-F238E27FC236}">
                      <a16:creationId xmlns:a16="http://schemas.microsoft.com/office/drawing/2014/main" id="{3E0CED88-ECA6-4673-B197-4E2957CC28AE}"/>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4" name="Freeform 533">
                  <a:extLst>
                    <a:ext uri="{FF2B5EF4-FFF2-40B4-BE49-F238E27FC236}">
                      <a16:creationId xmlns:a16="http://schemas.microsoft.com/office/drawing/2014/main" id="{72B8DF4B-AF77-4FD0-A4B9-B66AD8981625}"/>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5" name="Freeform 534">
                  <a:extLst>
                    <a:ext uri="{FF2B5EF4-FFF2-40B4-BE49-F238E27FC236}">
                      <a16:creationId xmlns:a16="http://schemas.microsoft.com/office/drawing/2014/main" id="{04C7924A-95AF-4DDD-8B30-B8EFE8E8FA06}"/>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6" name="Freeform 535">
                  <a:extLst>
                    <a:ext uri="{FF2B5EF4-FFF2-40B4-BE49-F238E27FC236}">
                      <a16:creationId xmlns:a16="http://schemas.microsoft.com/office/drawing/2014/main" id="{162B05A2-829F-4CDB-9F3A-E482241295E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8" name="Group 406">
              <a:extLst>
                <a:ext uri="{FF2B5EF4-FFF2-40B4-BE49-F238E27FC236}">
                  <a16:creationId xmlns:a16="http://schemas.microsoft.com/office/drawing/2014/main" id="{4A5FB7CD-64D5-44A2-ADE9-6F356AF95617}"/>
                </a:ext>
              </a:extLst>
            </p:cNvPr>
            <p:cNvGrpSpPr/>
            <p:nvPr/>
          </p:nvGrpSpPr>
          <p:grpSpPr>
            <a:xfrm>
              <a:off x="8444981" y="2810143"/>
              <a:ext cx="354091" cy="165341"/>
              <a:chOff x="7493876" y="2790332"/>
              <a:chExt cx="1483690" cy="879021"/>
            </a:xfrm>
          </p:grpSpPr>
          <p:sp>
            <p:nvSpPr>
              <p:cNvPr id="983" name="Freeform 407">
                <a:extLst>
                  <a:ext uri="{FF2B5EF4-FFF2-40B4-BE49-F238E27FC236}">
                    <a16:creationId xmlns:a16="http://schemas.microsoft.com/office/drawing/2014/main" id="{8C700260-D6D0-4DC6-87DE-467ABBAD34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84" name="Oval 408">
                <a:extLst>
                  <a:ext uri="{FF2B5EF4-FFF2-40B4-BE49-F238E27FC236}">
                    <a16:creationId xmlns:a16="http://schemas.microsoft.com/office/drawing/2014/main" id="{067836DE-1B9B-4E98-96EE-67731F35B240}"/>
                  </a:ext>
                </a:extLst>
              </p:cNvPr>
              <p:cNvSpPr/>
              <p:nvPr/>
            </p:nvSpPr>
            <p:spPr>
              <a:xfrm>
                <a:off x="7497403" y="2790332"/>
                <a:ext cx="1480163" cy="579141"/>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85" name="Group 409">
                <a:extLst>
                  <a:ext uri="{FF2B5EF4-FFF2-40B4-BE49-F238E27FC236}">
                    <a16:creationId xmlns:a16="http://schemas.microsoft.com/office/drawing/2014/main" id="{54B6E102-3182-4FD0-858B-EEF8E142C353}"/>
                  </a:ext>
                </a:extLst>
              </p:cNvPr>
              <p:cNvGrpSpPr/>
              <p:nvPr/>
            </p:nvGrpSpPr>
            <p:grpSpPr>
              <a:xfrm>
                <a:off x="7713663" y="2848339"/>
                <a:ext cx="1042107" cy="425543"/>
                <a:chOff x="7786941" y="2884917"/>
                <a:chExt cx="897649" cy="353919"/>
              </a:xfrm>
            </p:grpSpPr>
            <p:sp>
              <p:nvSpPr>
                <p:cNvPr id="986" name="Freeform 410">
                  <a:extLst>
                    <a:ext uri="{FF2B5EF4-FFF2-40B4-BE49-F238E27FC236}">
                      <a16:creationId xmlns:a16="http://schemas.microsoft.com/office/drawing/2014/main" id="{320F4D03-7B24-4A5A-8BBA-0479A66B2BB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7" name="Freeform 411">
                  <a:extLst>
                    <a:ext uri="{FF2B5EF4-FFF2-40B4-BE49-F238E27FC236}">
                      <a16:creationId xmlns:a16="http://schemas.microsoft.com/office/drawing/2014/main" id="{7D3CDA9A-7D7E-4A87-9967-7EE3275C82F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8" name="Freeform 412">
                  <a:extLst>
                    <a:ext uri="{FF2B5EF4-FFF2-40B4-BE49-F238E27FC236}">
                      <a16:creationId xmlns:a16="http://schemas.microsoft.com/office/drawing/2014/main" id="{9DD839F6-7499-4EF4-89C9-725AB53F0D8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9" name="Freeform 413">
                  <a:extLst>
                    <a:ext uri="{FF2B5EF4-FFF2-40B4-BE49-F238E27FC236}">
                      <a16:creationId xmlns:a16="http://schemas.microsoft.com/office/drawing/2014/main" id="{F5CB1DB9-D8A2-4747-8CC7-A60643BDACB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9" name="Group 414">
              <a:extLst>
                <a:ext uri="{FF2B5EF4-FFF2-40B4-BE49-F238E27FC236}">
                  <a16:creationId xmlns:a16="http://schemas.microsoft.com/office/drawing/2014/main" id="{0A48031F-555E-43B6-ABB2-1BF906B1AFCD}"/>
                </a:ext>
              </a:extLst>
            </p:cNvPr>
            <p:cNvGrpSpPr/>
            <p:nvPr/>
          </p:nvGrpSpPr>
          <p:grpSpPr>
            <a:xfrm>
              <a:off x="8055226" y="3960892"/>
              <a:ext cx="354986" cy="175668"/>
              <a:chOff x="7493876" y="2774731"/>
              <a:chExt cx="1481958" cy="894622"/>
            </a:xfrm>
          </p:grpSpPr>
          <p:sp>
            <p:nvSpPr>
              <p:cNvPr id="976" name="Freeform 415">
                <a:extLst>
                  <a:ext uri="{FF2B5EF4-FFF2-40B4-BE49-F238E27FC236}">
                    <a16:creationId xmlns:a16="http://schemas.microsoft.com/office/drawing/2014/main" id="{F00D598B-7DB6-4877-9929-E0B5887C156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77" name="Oval 416">
                <a:extLst>
                  <a:ext uri="{FF2B5EF4-FFF2-40B4-BE49-F238E27FC236}">
                    <a16:creationId xmlns:a16="http://schemas.microsoft.com/office/drawing/2014/main" id="{18DAD6E4-AB62-48DE-B4A3-87A3B816E5F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78" name="Group 417">
                <a:extLst>
                  <a:ext uri="{FF2B5EF4-FFF2-40B4-BE49-F238E27FC236}">
                    <a16:creationId xmlns:a16="http://schemas.microsoft.com/office/drawing/2014/main" id="{EF2D288E-024C-45C8-BC24-166C72CD42E8}"/>
                  </a:ext>
                </a:extLst>
              </p:cNvPr>
              <p:cNvGrpSpPr/>
              <p:nvPr/>
            </p:nvGrpSpPr>
            <p:grpSpPr>
              <a:xfrm>
                <a:off x="7713663" y="2848339"/>
                <a:ext cx="1042107" cy="425543"/>
                <a:chOff x="7786941" y="2884917"/>
                <a:chExt cx="897649" cy="353919"/>
              </a:xfrm>
            </p:grpSpPr>
            <p:sp>
              <p:nvSpPr>
                <p:cNvPr id="979" name="Freeform 418">
                  <a:extLst>
                    <a:ext uri="{FF2B5EF4-FFF2-40B4-BE49-F238E27FC236}">
                      <a16:creationId xmlns:a16="http://schemas.microsoft.com/office/drawing/2014/main" id="{94996B07-4319-4B0D-8B64-5E0D84FE5E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0" name="Freeform 419">
                  <a:extLst>
                    <a:ext uri="{FF2B5EF4-FFF2-40B4-BE49-F238E27FC236}">
                      <a16:creationId xmlns:a16="http://schemas.microsoft.com/office/drawing/2014/main" id="{E2620189-7E8C-46D0-88E5-D7404AAE70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1" name="Freeform 420">
                  <a:extLst>
                    <a:ext uri="{FF2B5EF4-FFF2-40B4-BE49-F238E27FC236}">
                      <a16:creationId xmlns:a16="http://schemas.microsoft.com/office/drawing/2014/main" id="{AC639FFC-1B29-41ED-9C54-8F02F4725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2" name="Freeform 421">
                  <a:extLst>
                    <a:ext uri="{FF2B5EF4-FFF2-40B4-BE49-F238E27FC236}">
                      <a16:creationId xmlns:a16="http://schemas.microsoft.com/office/drawing/2014/main" id="{D315C679-AF50-4360-BA24-11F7684E1A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0" name="Group 454">
              <a:extLst>
                <a:ext uri="{FF2B5EF4-FFF2-40B4-BE49-F238E27FC236}">
                  <a16:creationId xmlns:a16="http://schemas.microsoft.com/office/drawing/2014/main" id="{349F70AD-E696-4EF0-93D2-4BF47C2B3193}"/>
                </a:ext>
              </a:extLst>
            </p:cNvPr>
            <p:cNvGrpSpPr/>
            <p:nvPr/>
          </p:nvGrpSpPr>
          <p:grpSpPr>
            <a:xfrm>
              <a:off x="10889241" y="3596263"/>
              <a:ext cx="170989" cy="97052"/>
              <a:chOff x="7493876" y="2774731"/>
              <a:chExt cx="1481958" cy="894622"/>
            </a:xfrm>
          </p:grpSpPr>
          <p:sp>
            <p:nvSpPr>
              <p:cNvPr id="969" name="Freeform 455">
                <a:extLst>
                  <a:ext uri="{FF2B5EF4-FFF2-40B4-BE49-F238E27FC236}">
                    <a16:creationId xmlns:a16="http://schemas.microsoft.com/office/drawing/2014/main" id="{722931D0-097F-4C08-8C63-EEF54970D0E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70" name="Oval 456">
                <a:extLst>
                  <a:ext uri="{FF2B5EF4-FFF2-40B4-BE49-F238E27FC236}">
                    <a16:creationId xmlns:a16="http://schemas.microsoft.com/office/drawing/2014/main" id="{98AC4D8F-ED9C-4F6B-B3EA-1537BAF6AF98}"/>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71" name="Group 457">
                <a:extLst>
                  <a:ext uri="{FF2B5EF4-FFF2-40B4-BE49-F238E27FC236}">
                    <a16:creationId xmlns:a16="http://schemas.microsoft.com/office/drawing/2014/main" id="{C14D0404-7D8C-4CB0-AF4D-A1C5B2C7655B}"/>
                  </a:ext>
                </a:extLst>
              </p:cNvPr>
              <p:cNvGrpSpPr/>
              <p:nvPr/>
            </p:nvGrpSpPr>
            <p:grpSpPr>
              <a:xfrm>
                <a:off x="7713663" y="2848339"/>
                <a:ext cx="1042107" cy="425543"/>
                <a:chOff x="7786941" y="2884917"/>
                <a:chExt cx="897649" cy="353919"/>
              </a:xfrm>
            </p:grpSpPr>
            <p:sp>
              <p:nvSpPr>
                <p:cNvPr id="972" name="Freeform 458">
                  <a:extLst>
                    <a:ext uri="{FF2B5EF4-FFF2-40B4-BE49-F238E27FC236}">
                      <a16:creationId xmlns:a16="http://schemas.microsoft.com/office/drawing/2014/main" id="{D65AD23E-A232-4C3A-83E5-E61E52ECB30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3" name="Freeform 459">
                  <a:extLst>
                    <a:ext uri="{FF2B5EF4-FFF2-40B4-BE49-F238E27FC236}">
                      <a16:creationId xmlns:a16="http://schemas.microsoft.com/office/drawing/2014/main" id="{9B71D249-C03D-4CB7-9126-A0805A2C006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4" name="Freeform 460">
                  <a:extLst>
                    <a:ext uri="{FF2B5EF4-FFF2-40B4-BE49-F238E27FC236}">
                      <a16:creationId xmlns:a16="http://schemas.microsoft.com/office/drawing/2014/main" id="{2D150CC0-D3DD-4A11-AAC4-CF3B5C3A9F9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5" name="Freeform 461">
                  <a:extLst>
                    <a:ext uri="{FF2B5EF4-FFF2-40B4-BE49-F238E27FC236}">
                      <a16:creationId xmlns:a16="http://schemas.microsoft.com/office/drawing/2014/main" id="{47816311-58E6-47AE-BB9D-8149A3F31BC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1" name="Group 614">
              <a:extLst>
                <a:ext uri="{FF2B5EF4-FFF2-40B4-BE49-F238E27FC236}">
                  <a16:creationId xmlns:a16="http://schemas.microsoft.com/office/drawing/2014/main" id="{C9A4F1CB-5BC9-486D-A966-05A309D9EA73}"/>
                </a:ext>
              </a:extLst>
            </p:cNvPr>
            <p:cNvGrpSpPr/>
            <p:nvPr/>
          </p:nvGrpSpPr>
          <p:grpSpPr>
            <a:xfrm>
              <a:off x="10415765" y="3491036"/>
              <a:ext cx="353678" cy="198344"/>
              <a:chOff x="7493876" y="2774731"/>
              <a:chExt cx="1481958" cy="894622"/>
            </a:xfrm>
          </p:grpSpPr>
          <p:sp>
            <p:nvSpPr>
              <p:cNvPr id="962" name="Freeform 615">
                <a:extLst>
                  <a:ext uri="{FF2B5EF4-FFF2-40B4-BE49-F238E27FC236}">
                    <a16:creationId xmlns:a16="http://schemas.microsoft.com/office/drawing/2014/main" id="{17ED6FE0-AEC2-44F5-88B1-AC9579F0A3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63" name="Oval 616">
                <a:extLst>
                  <a:ext uri="{FF2B5EF4-FFF2-40B4-BE49-F238E27FC236}">
                    <a16:creationId xmlns:a16="http://schemas.microsoft.com/office/drawing/2014/main" id="{B99E8732-9D26-46FD-82B7-5894DBA52EC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64" name="Group 617">
                <a:extLst>
                  <a:ext uri="{FF2B5EF4-FFF2-40B4-BE49-F238E27FC236}">
                    <a16:creationId xmlns:a16="http://schemas.microsoft.com/office/drawing/2014/main" id="{F71EE2EE-E832-4B0D-8CED-D37C47C72E4E}"/>
                  </a:ext>
                </a:extLst>
              </p:cNvPr>
              <p:cNvGrpSpPr/>
              <p:nvPr/>
            </p:nvGrpSpPr>
            <p:grpSpPr>
              <a:xfrm>
                <a:off x="7713663" y="2848339"/>
                <a:ext cx="1042107" cy="425543"/>
                <a:chOff x="7786941" y="2884917"/>
                <a:chExt cx="897649" cy="353919"/>
              </a:xfrm>
            </p:grpSpPr>
            <p:sp>
              <p:nvSpPr>
                <p:cNvPr id="965" name="Freeform 618">
                  <a:extLst>
                    <a:ext uri="{FF2B5EF4-FFF2-40B4-BE49-F238E27FC236}">
                      <a16:creationId xmlns:a16="http://schemas.microsoft.com/office/drawing/2014/main" id="{B0BF2490-836A-42C2-BDAA-CD665B76B14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6" name="Freeform 619">
                  <a:extLst>
                    <a:ext uri="{FF2B5EF4-FFF2-40B4-BE49-F238E27FC236}">
                      <a16:creationId xmlns:a16="http://schemas.microsoft.com/office/drawing/2014/main" id="{C4D9D46E-A533-4ED7-9A37-1E5758D25C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7" name="Freeform 620">
                  <a:extLst>
                    <a:ext uri="{FF2B5EF4-FFF2-40B4-BE49-F238E27FC236}">
                      <a16:creationId xmlns:a16="http://schemas.microsoft.com/office/drawing/2014/main" id="{C93E76B9-B618-4417-8B83-F03337E9C80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8" name="Freeform 621">
                  <a:extLst>
                    <a:ext uri="{FF2B5EF4-FFF2-40B4-BE49-F238E27FC236}">
                      <a16:creationId xmlns:a16="http://schemas.microsoft.com/office/drawing/2014/main" id="{F643C3A5-1E2F-488F-A62D-E5CB73A7617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2" name="Group 576">
              <a:extLst>
                <a:ext uri="{FF2B5EF4-FFF2-40B4-BE49-F238E27FC236}">
                  <a16:creationId xmlns:a16="http://schemas.microsoft.com/office/drawing/2014/main" id="{2FBCD85C-7340-4D4F-977E-8207F85FB804}"/>
                </a:ext>
              </a:extLst>
            </p:cNvPr>
            <p:cNvGrpSpPr/>
            <p:nvPr/>
          </p:nvGrpSpPr>
          <p:grpSpPr>
            <a:xfrm>
              <a:off x="9953880" y="2197190"/>
              <a:ext cx="353678" cy="198344"/>
              <a:chOff x="7493876" y="2774731"/>
              <a:chExt cx="1481958" cy="894622"/>
            </a:xfrm>
          </p:grpSpPr>
          <p:sp>
            <p:nvSpPr>
              <p:cNvPr id="955" name="Freeform 577">
                <a:extLst>
                  <a:ext uri="{FF2B5EF4-FFF2-40B4-BE49-F238E27FC236}">
                    <a16:creationId xmlns:a16="http://schemas.microsoft.com/office/drawing/2014/main" id="{8026D8EC-79F8-4359-947E-43094C235F9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6" name="Oval 578">
                <a:extLst>
                  <a:ext uri="{FF2B5EF4-FFF2-40B4-BE49-F238E27FC236}">
                    <a16:creationId xmlns:a16="http://schemas.microsoft.com/office/drawing/2014/main" id="{061CEE87-FD9F-4B58-88C9-493957CBEA8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57" name="Group 579">
                <a:extLst>
                  <a:ext uri="{FF2B5EF4-FFF2-40B4-BE49-F238E27FC236}">
                    <a16:creationId xmlns:a16="http://schemas.microsoft.com/office/drawing/2014/main" id="{2AD27913-8E94-4AA1-A68A-51D6D0C56ACA}"/>
                  </a:ext>
                </a:extLst>
              </p:cNvPr>
              <p:cNvGrpSpPr/>
              <p:nvPr/>
            </p:nvGrpSpPr>
            <p:grpSpPr>
              <a:xfrm>
                <a:off x="7713663" y="2848339"/>
                <a:ext cx="1042107" cy="425543"/>
                <a:chOff x="7786941" y="2884917"/>
                <a:chExt cx="897649" cy="353919"/>
              </a:xfrm>
            </p:grpSpPr>
            <p:sp>
              <p:nvSpPr>
                <p:cNvPr id="958" name="Freeform 580">
                  <a:extLst>
                    <a:ext uri="{FF2B5EF4-FFF2-40B4-BE49-F238E27FC236}">
                      <a16:creationId xmlns:a16="http://schemas.microsoft.com/office/drawing/2014/main" id="{F08F77BE-E523-4735-BBE9-EED86802D91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9" name="Freeform 581">
                  <a:extLst>
                    <a:ext uri="{FF2B5EF4-FFF2-40B4-BE49-F238E27FC236}">
                      <a16:creationId xmlns:a16="http://schemas.microsoft.com/office/drawing/2014/main" id="{80ADE055-C0D1-47C8-A812-3F6235563E0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0" name="Freeform 582">
                  <a:extLst>
                    <a:ext uri="{FF2B5EF4-FFF2-40B4-BE49-F238E27FC236}">
                      <a16:creationId xmlns:a16="http://schemas.microsoft.com/office/drawing/2014/main" id="{CB5E5873-88A4-45C6-9A13-38E58E13A1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1" name="Freeform 583">
                  <a:extLst>
                    <a:ext uri="{FF2B5EF4-FFF2-40B4-BE49-F238E27FC236}">
                      <a16:creationId xmlns:a16="http://schemas.microsoft.com/office/drawing/2014/main" id="{F3EAB537-40B7-4599-ACA7-ECDB3301C1C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3" name="Group 592">
              <a:extLst>
                <a:ext uri="{FF2B5EF4-FFF2-40B4-BE49-F238E27FC236}">
                  <a16:creationId xmlns:a16="http://schemas.microsoft.com/office/drawing/2014/main" id="{5E083B50-1469-4179-A66B-113C075798EC}"/>
                </a:ext>
              </a:extLst>
            </p:cNvPr>
            <p:cNvGrpSpPr/>
            <p:nvPr/>
          </p:nvGrpSpPr>
          <p:grpSpPr>
            <a:xfrm>
              <a:off x="10532370" y="2608265"/>
              <a:ext cx="353678" cy="198344"/>
              <a:chOff x="7493876" y="2774731"/>
              <a:chExt cx="1481958" cy="894622"/>
            </a:xfrm>
          </p:grpSpPr>
          <p:sp>
            <p:nvSpPr>
              <p:cNvPr id="948" name="Freeform 593">
                <a:extLst>
                  <a:ext uri="{FF2B5EF4-FFF2-40B4-BE49-F238E27FC236}">
                    <a16:creationId xmlns:a16="http://schemas.microsoft.com/office/drawing/2014/main" id="{DA06F631-43EE-4F3C-9189-CC25AA7F26F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49" name="Oval 594">
                <a:extLst>
                  <a:ext uri="{FF2B5EF4-FFF2-40B4-BE49-F238E27FC236}">
                    <a16:creationId xmlns:a16="http://schemas.microsoft.com/office/drawing/2014/main" id="{F6582BA9-07E6-48E2-AB68-678867F6555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50" name="Group 595">
                <a:extLst>
                  <a:ext uri="{FF2B5EF4-FFF2-40B4-BE49-F238E27FC236}">
                    <a16:creationId xmlns:a16="http://schemas.microsoft.com/office/drawing/2014/main" id="{22DFB882-73B6-4D98-829C-68AF9896638C}"/>
                  </a:ext>
                </a:extLst>
              </p:cNvPr>
              <p:cNvGrpSpPr/>
              <p:nvPr/>
            </p:nvGrpSpPr>
            <p:grpSpPr>
              <a:xfrm>
                <a:off x="7713663" y="2848339"/>
                <a:ext cx="1042107" cy="425543"/>
                <a:chOff x="7786941" y="2884917"/>
                <a:chExt cx="897649" cy="353919"/>
              </a:xfrm>
            </p:grpSpPr>
            <p:sp>
              <p:nvSpPr>
                <p:cNvPr id="951" name="Freeform 596">
                  <a:extLst>
                    <a:ext uri="{FF2B5EF4-FFF2-40B4-BE49-F238E27FC236}">
                      <a16:creationId xmlns:a16="http://schemas.microsoft.com/office/drawing/2014/main" id="{CBDDC01A-249F-412B-9432-ABA4EFE33C3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2" name="Freeform 597">
                  <a:extLst>
                    <a:ext uri="{FF2B5EF4-FFF2-40B4-BE49-F238E27FC236}">
                      <a16:creationId xmlns:a16="http://schemas.microsoft.com/office/drawing/2014/main" id="{DAF8B6C7-1ABE-4B20-885F-E3DBEF5066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3" name="Freeform 598">
                  <a:extLst>
                    <a:ext uri="{FF2B5EF4-FFF2-40B4-BE49-F238E27FC236}">
                      <a16:creationId xmlns:a16="http://schemas.microsoft.com/office/drawing/2014/main" id="{99FB4F8F-8EC4-4AF2-B2AB-D4D11CEAE35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4" name="Freeform 599">
                  <a:extLst>
                    <a:ext uri="{FF2B5EF4-FFF2-40B4-BE49-F238E27FC236}">
                      <a16:creationId xmlns:a16="http://schemas.microsoft.com/office/drawing/2014/main" id="{5969EA58-2362-4C1B-9950-CD9973AA080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4" name="Group 600">
              <a:extLst>
                <a:ext uri="{FF2B5EF4-FFF2-40B4-BE49-F238E27FC236}">
                  <a16:creationId xmlns:a16="http://schemas.microsoft.com/office/drawing/2014/main" id="{B94385C7-1CC0-44D7-BF51-E65096987D33}"/>
                </a:ext>
              </a:extLst>
            </p:cNvPr>
            <p:cNvGrpSpPr/>
            <p:nvPr/>
          </p:nvGrpSpPr>
          <p:grpSpPr>
            <a:xfrm>
              <a:off x="10648981" y="2102861"/>
              <a:ext cx="353678" cy="198344"/>
              <a:chOff x="7493876" y="2774731"/>
              <a:chExt cx="1481958" cy="894622"/>
            </a:xfrm>
          </p:grpSpPr>
          <p:sp>
            <p:nvSpPr>
              <p:cNvPr id="941" name="Freeform 601">
                <a:extLst>
                  <a:ext uri="{FF2B5EF4-FFF2-40B4-BE49-F238E27FC236}">
                    <a16:creationId xmlns:a16="http://schemas.microsoft.com/office/drawing/2014/main" id="{167B6B67-DE71-4C72-B44C-8F82CA262B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42" name="Oval 602">
                <a:extLst>
                  <a:ext uri="{FF2B5EF4-FFF2-40B4-BE49-F238E27FC236}">
                    <a16:creationId xmlns:a16="http://schemas.microsoft.com/office/drawing/2014/main" id="{E9DCEE13-D0EA-4644-A88B-23AF75C65DF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43" name="Group 603">
                <a:extLst>
                  <a:ext uri="{FF2B5EF4-FFF2-40B4-BE49-F238E27FC236}">
                    <a16:creationId xmlns:a16="http://schemas.microsoft.com/office/drawing/2014/main" id="{E81F6989-37AE-4563-A349-5E4C8D8119DE}"/>
                  </a:ext>
                </a:extLst>
              </p:cNvPr>
              <p:cNvGrpSpPr/>
              <p:nvPr/>
            </p:nvGrpSpPr>
            <p:grpSpPr>
              <a:xfrm>
                <a:off x="7713663" y="2848339"/>
                <a:ext cx="1042107" cy="425543"/>
                <a:chOff x="7786941" y="2884917"/>
                <a:chExt cx="897649" cy="353919"/>
              </a:xfrm>
            </p:grpSpPr>
            <p:sp>
              <p:nvSpPr>
                <p:cNvPr id="944" name="Freeform 604">
                  <a:extLst>
                    <a:ext uri="{FF2B5EF4-FFF2-40B4-BE49-F238E27FC236}">
                      <a16:creationId xmlns:a16="http://schemas.microsoft.com/office/drawing/2014/main" id="{8C82C725-438E-4350-8081-4E6B85BA134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5" name="Freeform 605">
                  <a:extLst>
                    <a:ext uri="{FF2B5EF4-FFF2-40B4-BE49-F238E27FC236}">
                      <a16:creationId xmlns:a16="http://schemas.microsoft.com/office/drawing/2014/main" id="{E7153321-94F1-4241-BC56-B001DF3D0B7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6" name="Freeform 606">
                  <a:extLst>
                    <a:ext uri="{FF2B5EF4-FFF2-40B4-BE49-F238E27FC236}">
                      <a16:creationId xmlns:a16="http://schemas.microsoft.com/office/drawing/2014/main" id="{D42BE2EC-3C3F-409A-9A82-05C4B4BBCC7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7" name="Freeform 607">
                  <a:extLst>
                    <a:ext uri="{FF2B5EF4-FFF2-40B4-BE49-F238E27FC236}">
                      <a16:creationId xmlns:a16="http://schemas.microsoft.com/office/drawing/2014/main" id="{29EC2CD8-D02E-4B80-BE19-E123DA44A7D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5" name="Group 553">
              <a:extLst>
                <a:ext uri="{FF2B5EF4-FFF2-40B4-BE49-F238E27FC236}">
                  <a16:creationId xmlns:a16="http://schemas.microsoft.com/office/drawing/2014/main" id="{96F048E0-F34B-4A74-AC40-31997A5CE84F}"/>
                </a:ext>
              </a:extLst>
            </p:cNvPr>
            <p:cNvGrpSpPr/>
            <p:nvPr/>
          </p:nvGrpSpPr>
          <p:grpSpPr>
            <a:xfrm>
              <a:off x="9104155" y="3951521"/>
              <a:ext cx="369427" cy="236298"/>
              <a:chOff x="7494729" y="2774731"/>
              <a:chExt cx="1490849" cy="879709"/>
            </a:xfrm>
          </p:grpSpPr>
          <p:sp>
            <p:nvSpPr>
              <p:cNvPr id="934" name="Freeform 554">
                <a:extLst>
                  <a:ext uri="{FF2B5EF4-FFF2-40B4-BE49-F238E27FC236}">
                    <a16:creationId xmlns:a16="http://schemas.microsoft.com/office/drawing/2014/main" id="{8D5ED614-7AA0-4201-9ED9-A4DEFE692FBC}"/>
                  </a:ext>
                </a:extLst>
              </p:cNvPr>
              <p:cNvSpPr/>
              <p:nvPr/>
            </p:nvSpPr>
            <p:spPr>
              <a:xfrm>
                <a:off x="7503620" y="3069485"/>
                <a:ext cx="1481958" cy="584955"/>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35" name="Oval 555">
                <a:extLst>
                  <a:ext uri="{FF2B5EF4-FFF2-40B4-BE49-F238E27FC236}">
                    <a16:creationId xmlns:a16="http://schemas.microsoft.com/office/drawing/2014/main" id="{E8951F79-3C57-4F31-9023-B6DAFCFD5F4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36" name="Group 556">
                <a:extLst>
                  <a:ext uri="{FF2B5EF4-FFF2-40B4-BE49-F238E27FC236}">
                    <a16:creationId xmlns:a16="http://schemas.microsoft.com/office/drawing/2014/main" id="{BD8CF68A-D1A7-452E-BD5E-9C82C05A70B9}"/>
                  </a:ext>
                </a:extLst>
              </p:cNvPr>
              <p:cNvGrpSpPr/>
              <p:nvPr/>
            </p:nvGrpSpPr>
            <p:grpSpPr>
              <a:xfrm>
                <a:off x="7713663" y="2848339"/>
                <a:ext cx="1042107" cy="425543"/>
                <a:chOff x="7786941" y="2884917"/>
                <a:chExt cx="897649" cy="353919"/>
              </a:xfrm>
            </p:grpSpPr>
            <p:sp>
              <p:nvSpPr>
                <p:cNvPr id="937" name="Freeform 557">
                  <a:extLst>
                    <a:ext uri="{FF2B5EF4-FFF2-40B4-BE49-F238E27FC236}">
                      <a16:creationId xmlns:a16="http://schemas.microsoft.com/office/drawing/2014/main" id="{61AEF5E1-D781-40E7-B02A-EC7CD9C0C6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8" name="Freeform 558">
                  <a:extLst>
                    <a:ext uri="{FF2B5EF4-FFF2-40B4-BE49-F238E27FC236}">
                      <a16:creationId xmlns:a16="http://schemas.microsoft.com/office/drawing/2014/main" id="{FBA85F4E-7BC2-48A8-80F3-0FFF83DEF5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9" name="Freeform 559">
                  <a:extLst>
                    <a:ext uri="{FF2B5EF4-FFF2-40B4-BE49-F238E27FC236}">
                      <a16:creationId xmlns:a16="http://schemas.microsoft.com/office/drawing/2014/main" id="{DFD15746-7309-4440-B848-C43A7466BA1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0" name="Freeform 560">
                  <a:extLst>
                    <a:ext uri="{FF2B5EF4-FFF2-40B4-BE49-F238E27FC236}">
                      <a16:creationId xmlns:a16="http://schemas.microsoft.com/office/drawing/2014/main" id="{A3362E08-E47C-43F5-8B97-1F462366C46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6" name="Group 584">
              <a:extLst>
                <a:ext uri="{FF2B5EF4-FFF2-40B4-BE49-F238E27FC236}">
                  <a16:creationId xmlns:a16="http://schemas.microsoft.com/office/drawing/2014/main" id="{85E36A93-15B7-424A-9F71-F831FD3707E9}"/>
                </a:ext>
              </a:extLst>
            </p:cNvPr>
            <p:cNvGrpSpPr/>
            <p:nvPr/>
          </p:nvGrpSpPr>
          <p:grpSpPr>
            <a:xfrm>
              <a:off x="9985282" y="2656463"/>
              <a:ext cx="353678" cy="198344"/>
              <a:chOff x="7493876" y="2774731"/>
              <a:chExt cx="1481958" cy="894622"/>
            </a:xfrm>
          </p:grpSpPr>
          <p:sp>
            <p:nvSpPr>
              <p:cNvPr id="927" name="Freeform 585">
                <a:extLst>
                  <a:ext uri="{FF2B5EF4-FFF2-40B4-BE49-F238E27FC236}">
                    <a16:creationId xmlns:a16="http://schemas.microsoft.com/office/drawing/2014/main" id="{3A5F330D-98AB-407B-93D4-061CDF0342E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28" name="Oval 586">
                <a:extLst>
                  <a:ext uri="{FF2B5EF4-FFF2-40B4-BE49-F238E27FC236}">
                    <a16:creationId xmlns:a16="http://schemas.microsoft.com/office/drawing/2014/main" id="{0FFDF051-7D5C-495A-83FC-AE19D69FE0F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29" name="Group 587">
                <a:extLst>
                  <a:ext uri="{FF2B5EF4-FFF2-40B4-BE49-F238E27FC236}">
                    <a16:creationId xmlns:a16="http://schemas.microsoft.com/office/drawing/2014/main" id="{E759482F-0A79-4665-8694-AF93C078EBBC}"/>
                  </a:ext>
                </a:extLst>
              </p:cNvPr>
              <p:cNvGrpSpPr/>
              <p:nvPr/>
            </p:nvGrpSpPr>
            <p:grpSpPr>
              <a:xfrm>
                <a:off x="7713663" y="2848339"/>
                <a:ext cx="1042107" cy="425543"/>
                <a:chOff x="7786941" y="2884917"/>
                <a:chExt cx="897649" cy="353919"/>
              </a:xfrm>
            </p:grpSpPr>
            <p:sp>
              <p:nvSpPr>
                <p:cNvPr id="930" name="Freeform 588">
                  <a:extLst>
                    <a:ext uri="{FF2B5EF4-FFF2-40B4-BE49-F238E27FC236}">
                      <a16:creationId xmlns:a16="http://schemas.microsoft.com/office/drawing/2014/main" id="{0D7763D9-0008-4DC8-BCB7-E87F2BCBF75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1" name="Freeform 589">
                  <a:extLst>
                    <a:ext uri="{FF2B5EF4-FFF2-40B4-BE49-F238E27FC236}">
                      <a16:creationId xmlns:a16="http://schemas.microsoft.com/office/drawing/2014/main" id="{E5B4AC1D-70CE-4ED5-A7AD-0C14D8A919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2" name="Freeform 590">
                  <a:extLst>
                    <a:ext uri="{FF2B5EF4-FFF2-40B4-BE49-F238E27FC236}">
                      <a16:creationId xmlns:a16="http://schemas.microsoft.com/office/drawing/2014/main" id="{7055A76E-3F5A-4B48-83F1-15BEEEAC16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3" name="Freeform 591">
                  <a:extLst>
                    <a:ext uri="{FF2B5EF4-FFF2-40B4-BE49-F238E27FC236}">
                      <a16:creationId xmlns:a16="http://schemas.microsoft.com/office/drawing/2014/main" id="{1776E781-7189-4CD2-9FDD-9234225FA6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7" name="Group 537">
              <a:extLst>
                <a:ext uri="{FF2B5EF4-FFF2-40B4-BE49-F238E27FC236}">
                  <a16:creationId xmlns:a16="http://schemas.microsoft.com/office/drawing/2014/main" id="{F19F607F-0EE0-487C-BA57-3DDD0188AB73}"/>
                </a:ext>
              </a:extLst>
            </p:cNvPr>
            <p:cNvGrpSpPr/>
            <p:nvPr/>
          </p:nvGrpSpPr>
          <p:grpSpPr>
            <a:xfrm>
              <a:off x="9502294" y="3388930"/>
              <a:ext cx="367224" cy="240304"/>
              <a:chOff x="7493876" y="2774731"/>
              <a:chExt cx="1481958" cy="894622"/>
            </a:xfrm>
          </p:grpSpPr>
          <p:sp>
            <p:nvSpPr>
              <p:cNvPr id="920" name="Freeform 538">
                <a:extLst>
                  <a:ext uri="{FF2B5EF4-FFF2-40B4-BE49-F238E27FC236}">
                    <a16:creationId xmlns:a16="http://schemas.microsoft.com/office/drawing/2014/main" id="{7F83A89C-233C-4C7E-96D6-EDB95E55EDC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21" name="Oval 539">
                <a:extLst>
                  <a:ext uri="{FF2B5EF4-FFF2-40B4-BE49-F238E27FC236}">
                    <a16:creationId xmlns:a16="http://schemas.microsoft.com/office/drawing/2014/main" id="{0AD6FEB7-45F1-4341-98B0-D3EC01D91A9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22" name="Group 540">
                <a:extLst>
                  <a:ext uri="{FF2B5EF4-FFF2-40B4-BE49-F238E27FC236}">
                    <a16:creationId xmlns:a16="http://schemas.microsoft.com/office/drawing/2014/main" id="{F75347F3-F6F5-44A0-94BB-4C3DD75BA011}"/>
                  </a:ext>
                </a:extLst>
              </p:cNvPr>
              <p:cNvGrpSpPr/>
              <p:nvPr/>
            </p:nvGrpSpPr>
            <p:grpSpPr>
              <a:xfrm>
                <a:off x="7713663" y="2848339"/>
                <a:ext cx="1042107" cy="425543"/>
                <a:chOff x="7786941" y="2884917"/>
                <a:chExt cx="897649" cy="353919"/>
              </a:xfrm>
            </p:grpSpPr>
            <p:sp>
              <p:nvSpPr>
                <p:cNvPr id="923" name="Freeform 541">
                  <a:extLst>
                    <a:ext uri="{FF2B5EF4-FFF2-40B4-BE49-F238E27FC236}">
                      <a16:creationId xmlns:a16="http://schemas.microsoft.com/office/drawing/2014/main" id="{59ADE149-DE7D-4362-95C4-DEF4E4B7EA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4" name="Freeform 542">
                  <a:extLst>
                    <a:ext uri="{FF2B5EF4-FFF2-40B4-BE49-F238E27FC236}">
                      <a16:creationId xmlns:a16="http://schemas.microsoft.com/office/drawing/2014/main" id="{1E3A685F-103C-4F3C-A56A-3286AF3C643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5" name="Freeform 543">
                  <a:extLst>
                    <a:ext uri="{FF2B5EF4-FFF2-40B4-BE49-F238E27FC236}">
                      <a16:creationId xmlns:a16="http://schemas.microsoft.com/office/drawing/2014/main" id="{1A9801AF-67A9-4AD8-B6AD-AF438DAFFC1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6" name="Freeform 544">
                  <a:extLst>
                    <a:ext uri="{FF2B5EF4-FFF2-40B4-BE49-F238E27FC236}">
                      <a16:creationId xmlns:a16="http://schemas.microsoft.com/office/drawing/2014/main" id="{F2B51A76-B2B7-4B43-B2F5-DDB5291B2B5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8" name="Group 545">
              <a:extLst>
                <a:ext uri="{FF2B5EF4-FFF2-40B4-BE49-F238E27FC236}">
                  <a16:creationId xmlns:a16="http://schemas.microsoft.com/office/drawing/2014/main" id="{933EF356-F56C-4E81-9227-810471FED471}"/>
                </a:ext>
              </a:extLst>
            </p:cNvPr>
            <p:cNvGrpSpPr/>
            <p:nvPr/>
          </p:nvGrpSpPr>
          <p:grpSpPr>
            <a:xfrm>
              <a:off x="9606710" y="3994661"/>
              <a:ext cx="367224" cy="240304"/>
              <a:chOff x="7493876" y="2774731"/>
              <a:chExt cx="1481958" cy="894622"/>
            </a:xfrm>
          </p:grpSpPr>
          <p:sp>
            <p:nvSpPr>
              <p:cNvPr id="913" name="Freeform 546">
                <a:extLst>
                  <a:ext uri="{FF2B5EF4-FFF2-40B4-BE49-F238E27FC236}">
                    <a16:creationId xmlns:a16="http://schemas.microsoft.com/office/drawing/2014/main" id="{1B459502-A39A-4BBE-860F-B03F7CCD25B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4" name="Oval 547">
                <a:extLst>
                  <a:ext uri="{FF2B5EF4-FFF2-40B4-BE49-F238E27FC236}">
                    <a16:creationId xmlns:a16="http://schemas.microsoft.com/office/drawing/2014/main" id="{6F4A8086-90A8-48FF-825A-3931AC42ABD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15" name="Group 548">
                <a:extLst>
                  <a:ext uri="{FF2B5EF4-FFF2-40B4-BE49-F238E27FC236}">
                    <a16:creationId xmlns:a16="http://schemas.microsoft.com/office/drawing/2014/main" id="{CD09FE52-EFA8-4F2F-BDFF-7F27C83A5FF2}"/>
                  </a:ext>
                </a:extLst>
              </p:cNvPr>
              <p:cNvGrpSpPr/>
              <p:nvPr/>
            </p:nvGrpSpPr>
            <p:grpSpPr>
              <a:xfrm>
                <a:off x="7713663" y="2848339"/>
                <a:ext cx="1042107" cy="425543"/>
                <a:chOff x="7786941" y="2884917"/>
                <a:chExt cx="897649" cy="353919"/>
              </a:xfrm>
            </p:grpSpPr>
            <p:sp>
              <p:nvSpPr>
                <p:cNvPr id="916" name="Freeform 549">
                  <a:extLst>
                    <a:ext uri="{FF2B5EF4-FFF2-40B4-BE49-F238E27FC236}">
                      <a16:creationId xmlns:a16="http://schemas.microsoft.com/office/drawing/2014/main" id="{49AEB384-602A-4580-B3D0-FE29C2D191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7" name="Freeform 550">
                  <a:extLst>
                    <a:ext uri="{FF2B5EF4-FFF2-40B4-BE49-F238E27FC236}">
                      <a16:creationId xmlns:a16="http://schemas.microsoft.com/office/drawing/2014/main" id="{E079DD06-B97C-4665-A0AB-D944413A438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8" name="Freeform 551">
                  <a:extLst>
                    <a:ext uri="{FF2B5EF4-FFF2-40B4-BE49-F238E27FC236}">
                      <a16:creationId xmlns:a16="http://schemas.microsoft.com/office/drawing/2014/main" id="{D2A22478-B880-472F-9A7E-42841BBFDC5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9" name="Freeform 552">
                  <a:extLst>
                    <a:ext uri="{FF2B5EF4-FFF2-40B4-BE49-F238E27FC236}">
                      <a16:creationId xmlns:a16="http://schemas.microsoft.com/office/drawing/2014/main" id="{582C83D7-D837-42F0-A5F8-B3349D542A6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9" name="Group 622">
              <a:extLst>
                <a:ext uri="{FF2B5EF4-FFF2-40B4-BE49-F238E27FC236}">
                  <a16:creationId xmlns:a16="http://schemas.microsoft.com/office/drawing/2014/main" id="{989EA94C-CDA1-4A68-B1B8-04146B720FFC}"/>
                </a:ext>
              </a:extLst>
            </p:cNvPr>
            <p:cNvGrpSpPr/>
            <p:nvPr/>
          </p:nvGrpSpPr>
          <p:grpSpPr>
            <a:xfrm>
              <a:off x="10380415" y="3987223"/>
              <a:ext cx="353678" cy="198344"/>
              <a:chOff x="7493876" y="2774731"/>
              <a:chExt cx="1481958" cy="894622"/>
            </a:xfrm>
          </p:grpSpPr>
          <p:sp>
            <p:nvSpPr>
              <p:cNvPr id="906" name="Freeform 623">
                <a:extLst>
                  <a:ext uri="{FF2B5EF4-FFF2-40B4-BE49-F238E27FC236}">
                    <a16:creationId xmlns:a16="http://schemas.microsoft.com/office/drawing/2014/main" id="{AD9E7544-58E5-4192-B5D9-217E7E9DCBA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07" name="Oval 624">
                <a:extLst>
                  <a:ext uri="{FF2B5EF4-FFF2-40B4-BE49-F238E27FC236}">
                    <a16:creationId xmlns:a16="http://schemas.microsoft.com/office/drawing/2014/main" id="{626860E4-D5C3-4193-BF8B-D94CE4E38E2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08" name="Group 625">
                <a:extLst>
                  <a:ext uri="{FF2B5EF4-FFF2-40B4-BE49-F238E27FC236}">
                    <a16:creationId xmlns:a16="http://schemas.microsoft.com/office/drawing/2014/main" id="{80853FAC-08EC-4E9B-99B5-FB6B89AF5371}"/>
                  </a:ext>
                </a:extLst>
              </p:cNvPr>
              <p:cNvGrpSpPr/>
              <p:nvPr/>
            </p:nvGrpSpPr>
            <p:grpSpPr>
              <a:xfrm>
                <a:off x="7713663" y="2848339"/>
                <a:ext cx="1042107" cy="425543"/>
                <a:chOff x="7786941" y="2884917"/>
                <a:chExt cx="897649" cy="353919"/>
              </a:xfrm>
            </p:grpSpPr>
            <p:sp>
              <p:nvSpPr>
                <p:cNvPr id="909" name="Freeform 626">
                  <a:extLst>
                    <a:ext uri="{FF2B5EF4-FFF2-40B4-BE49-F238E27FC236}">
                      <a16:creationId xmlns:a16="http://schemas.microsoft.com/office/drawing/2014/main" id="{B617EED8-86DC-4F1E-A95C-425E953DBE7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0" name="Freeform 627">
                  <a:extLst>
                    <a:ext uri="{FF2B5EF4-FFF2-40B4-BE49-F238E27FC236}">
                      <a16:creationId xmlns:a16="http://schemas.microsoft.com/office/drawing/2014/main" id="{4EC3B4EB-C8B2-40C0-B580-7486FB53AE5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1" name="Freeform 628">
                  <a:extLst>
                    <a:ext uri="{FF2B5EF4-FFF2-40B4-BE49-F238E27FC236}">
                      <a16:creationId xmlns:a16="http://schemas.microsoft.com/office/drawing/2014/main" id="{8351ACAD-6661-4DDD-B91D-865A03DA2A7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2" name="Freeform 629">
                  <a:extLst>
                    <a:ext uri="{FF2B5EF4-FFF2-40B4-BE49-F238E27FC236}">
                      <a16:creationId xmlns:a16="http://schemas.microsoft.com/office/drawing/2014/main" id="{FB7375A2-91B2-46E3-8606-0354B48CE61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90" name="Group 462">
              <a:extLst>
                <a:ext uri="{FF2B5EF4-FFF2-40B4-BE49-F238E27FC236}">
                  <a16:creationId xmlns:a16="http://schemas.microsoft.com/office/drawing/2014/main" id="{82208951-6AD7-41A7-AE9A-41EFC297E88C}"/>
                </a:ext>
              </a:extLst>
            </p:cNvPr>
            <p:cNvGrpSpPr/>
            <p:nvPr/>
          </p:nvGrpSpPr>
          <p:grpSpPr>
            <a:xfrm>
              <a:off x="9253049" y="4770584"/>
              <a:ext cx="393760" cy="218578"/>
              <a:chOff x="7493876" y="2774731"/>
              <a:chExt cx="1481958" cy="894622"/>
            </a:xfrm>
          </p:grpSpPr>
          <p:sp>
            <p:nvSpPr>
              <p:cNvPr id="899" name="Freeform 463">
                <a:extLst>
                  <a:ext uri="{FF2B5EF4-FFF2-40B4-BE49-F238E27FC236}">
                    <a16:creationId xmlns:a16="http://schemas.microsoft.com/office/drawing/2014/main" id="{95949EAE-FEAB-4A7F-8999-7620ACDFCC3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00" name="Oval 464">
                <a:extLst>
                  <a:ext uri="{FF2B5EF4-FFF2-40B4-BE49-F238E27FC236}">
                    <a16:creationId xmlns:a16="http://schemas.microsoft.com/office/drawing/2014/main" id="{CD18DB45-8CFA-4726-8506-C7E65827068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01" name="Group 465">
                <a:extLst>
                  <a:ext uri="{FF2B5EF4-FFF2-40B4-BE49-F238E27FC236}">
                    <a16:creationId xmlns:a16="http://schemas.microsoft.com/office/drawing/2014/main" id="{AF87B2F8-892C-42BF-8F80-56D63F013845}"/>
                  </a:ext>
                </a:extLst>
              </p:cNvPr>
              <p:cNvGrpSpPr/>
              <p:nvPr/>
            </p:nvGrpSpPr>
            <p:grpSpPr>
              <a:xfrm>
                <a:off x="7713663" y="2848339"/>
                <a:ext cx="1042107" cy="425543"/>
                <a:chOff x="7786941" y="2884917"/>
                <a:chExt cx="897649" cy="353919"/>
              </a:xfrm>
            </p:grpSpPr>
            <p:sp>
              <p:nvSpPr>
                <p:cNvPr id="902" name="Freeform 466">
                  <a:extLst>
                    <a:ext uri="{FF2B5EF4-FFF2-40B4-BE49-F238E27FC236}">
                      <a16:creationId xmlns:a16="http://schemas.microsoft.com/office/drawing/2014/main" id="{2B92A1C1-B032-465C-A374-F5E99D741E5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3" name="Freeform 467">
                  <a:extLst>
                    <a:ext uri="{FF2B5EF4-FFF2-40B4-BE49-F238E27FC236}">
                      <a16:creationId xmlns:a16="http://schemas.microsoft.com/office/drawing/2014/main" id="{EC4B823A-C4F3-4A7F-A91C-889D8184977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4" name="Freeform 468">
                  <a:extLst>
                    <a:ext uri="{FF2B5EF4-FFF2-40B4-BE49-F238E27FC236}">
                      <a16:creationId xmlns:a16="http://schemas.microsoft.com/office/drawing/2014/main" id="{6EEB94A2-CD67-4EBC-A3E6-71EA9FA207F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5" name="Freeform 469">
                  <a:extLst>
                    <a:ext uri="{FF2B5EF4-FFF2-40B4-BE49-F238E27FC236}">
                      <a16:creationId xmlns:a16="http://schemas.microsoft.com/office/drawing/2014/main" id="{EE21E7DE-2E5A-4053-9DB2-ED599749CA2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91" name="Group 446">
              <a:extLst>
                <a:ext uri="{FF2B5EF4-FFF2-40B4-BE49-F238E27FC236}">
                  <a16:creationId xmlns:a16="http://schemas.microsoft.com/office/drawing/2014/main" id="{CD8FE7E9-04F4-431B-9634-17895697DCFA}"/>
                </a:ext>
              </a:extLst>
            </p:cNvPr>
            <p:cNvGrpSpPr/>
            <p:nvPr/>
          </p:nvGrpSpPr>
          <p:grpSpPr>
            <a:xfrm>
              <a:off x="10931138" y="4364023"/>
              <a:ext cx="228295" cy="120400"/>
              <a:chOff x="7493876" y="2774731"/>
              <a:chExt cx="1481958" cy="894622"/>
            </a:xfrm>
          </p:grpSpPr>
          <p:sp>
            <p:nvSpPr>
              <p:cNvPr id="892" name="Freeform 447">
                <a:extLst>
                  <a:ext uri="{FF2B5EF4-FFF2-40B4-BE49-F238E27FC236}">
                    <a16:creationId xmlns:a16="http://schemas.microsoft.com/office/drawing/2014/main" id="{E1DBCE49-AC3B-4A0C-8F51-49AAA2E4967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93" name="Oval 448">
                <a:extLst>
                  <a:ext uri="{FF2B5EF4-FFF2-40B4-BE49-F238E27FC236}">
                    <a16:creationId xmlns:a16="http://schemas.microsoft.com/office/drawing/2014/main" id="{2CC060E0-034B-4BAC-A0E8-0FB9AED9D08C}"/>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894" name="Group 449">
                <a:extLst>
                  <a:ext uri="{FF2B5EF4-FFF2-40B4-BE49-F238E27FC236}">
                    <a16:creationId xmlns:a16="http://schemas.microsoft.com/office/drawing/2014/main" id="{2A222995-1F23-464F-B5FB-36FD3E40FA64}"/>
                  </a:ext>
                </a:extLst>
              </p:cNvPr>
              <p:cNvGrpSpPr/>
              <p:nvPr/>
            </p:nvGrpSpPr>
            <p:grpSpPr>
              <a:xfrm>
                <a:off x="7713663" y="2848339"/>
                <a:ext cx="1042107" cy="425543"/>
                <a:chOff x="7786941" y="2884917"/>
                <a:chExt cx="897649" cy="353919"/>
              </a:xfrm>
            </p:grpSpPr>
            <p:sp>
              <p:nvSpPr>
                <p:cNvPr id="895" name="Freeform 450">
                  <a:extLst>
                    <a:ext uri="{FF2B5EF4-FFF2-40B4-BE49-F238E27FC236}">
                      <a16:creationId xmlns:a16="http://schemas.microsoft.com/office/drawing/2014/main" id="{A1D61639-3C11-438B-A168-007C34AD422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6" name="Freeform 451">
                  <a:extLst>
                    <a:ext uri="{FF2B5EF4-FFF2-40B4-BE49-F238E27FC236}">
                      <a16:creationId xmlns:a16="http://schemas.microsoft.com/office/drawing/2014/main" id="{2377A8EA-BBCB-4080-A15A-A85ED959690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7" name="Freeform 452">
                  <a:extLst>
                    <a:ext uri="{FF2B5EF4-FFF2-40B4-BE49-F238E27FC236}">
                      <a16:creationId xmlns:a16="http://schemas.microsoft.com/office/drawing/2014/main" id="{5B1F2718-7D13-4E5D-8906-D351D95AEB1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8" name="Freeform 453">
                  <a:extLst>
                    <a:ext uri="{FF2B5EF4-FFF2-40B4-BE49-F238E27FC236}">
                      <a16:creationId xmlns:a16="http://schemas.microsoft.com/office/drawing/2014/main" id="{AF998864-BF7A-4737-9405-C8BFEEB9EF1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033" name="Freeform 2">
            <a:extLst>
              <a:ext uri="{FF2B5EF4-FFF2-40B4-BE49-F238E27FC236}">
                <a16:creationId xmlns:a16="http://schemas.microsoft.com/office/drawing/2014/main" id="{16D9E2F5-7327-46C4-A4EE-8F7E6DF48CC6}"/>
              </a:ext>
            </a:extLst>
          </p:cNvPr>
          <p:cNvSpPr/>
          <p:nvPr/>
        </p:nvSpPr>
        <p:spPr>
          <a:xfrm>
            <a:off x="6615976" y="1654628"/>
            <a:ext cx="4691414" cy="4018823"/>
          </a:xfrm>
          <a:custGeom>
            <a:avLst/>
            <a:gdLst>
              <a:gd name="connsiteX0" fmla="*/ 2112364 w 4107620"/>
              <a:gd name="connsiteY0" fmla="*/ 1261685 h 4330718"/>
              <a:gd name="connsiteX1" fmla="*/ 1712971 w 4107620"/>
              <a:gd name="connsiteY1" fmla="*/ 1293216 h 4330718"/>
              <a:gd name="connsiteX2" fmla="*/ 1387150 w 4107620"/>
              <a:gd name="connsiteY2" fmla="*/ 904333 h 4330718"/>
              <a:gd name="connsiteX3" fmla="*/ 1134902 w 4107620"/>
              <a:gd name="connsiteY3" fmla="*/ 568002 h 4330718"/>
              <a:gd name="connsiteX4" fmla="*/ 840612 w 4107620"/>
              <a:gd name="connsiteY4" fmla="*/ 851781 h 4330718"/>
              <a:gd name="connsiteX5" fmla="*/ 703978 w 4107620"/>
              <a:gd name="connsiteY5" fmla="*/ 1356278 h 4330718"/>
              <a:gd name="connsiteX6" fmla="*/ 1240006 w 4107620"/>
              <a:gd name="connsiteY6" fmla="*/ 1955368 h 4330718"/>
              <a:gd name="connsiteX7" fmla="*/ 1303068 w 4107620"/>
              <a:gd name="connsiteY7" fmla="*/ 2375781 h 4330718"/>
              <a:gd name="connsiteX8" fmla="*/ 220502 w 4107620"/>
              <a:gd name="connsiteY8" fmla="*/ 2302209 h 4330718"/>
              <a:gd name="connsiteX9" fmla="*/ 83868 w 4107620"/>
              <a:gd name="connsiteY9" fmla="*/ 2943340 h 4330718"/>
              <a:gd name="connsiteX10" fmla="*/ 1218985 w 4107620"/>
              <a:gd name="connsiteY10" fmla="*/ 3258650 h 4330718"/>
              <a:gd name="connsiteX11" fmla="*/ 1124392 w 4107620"/>
              <a:gd name="connsiteY11" fmla="*/ 3647533 h 4330718"/>
              <a:gd name="connsiteX12" fmla="*/ 924695 w 4107620"/>
              <a:gd name="connsiteY12" fmla="*/ 3763147 h 4330718"/>
              <a:gd name="connsiteX13" fmla="*/ 1324088 w 4107620"/>
              <a:gd name="connsiteY13" fmla="*/ 3962843 h 4330718"/>
              <a:gd name="connsiteX14" fmla="*/ 1576337 w 4107620"/>
              <a:gd name="connsiteY14" fmla="*/ 3899781 h 4330718"/>
              <a:gd name="connsiteX15" fmla="*/ 1818075 w 4107620"/>
              <a:gd name="connsiteY15" fmla="*/ 4036416 h 4330718"/>
              <a:gd name="connsiteX16" fmla="*/ 1996750 w 4107620"/>
              <a:gd name="connsiteY16" fmla="*/ 4299174 h 4330718"/>
              <a:gd name="connsiteX17" fmla="*/ 2448695 w 4107620"/>
              <a:gd name="connsiteY17" fmla="*/ 4299174 h 4330718"/>
              <a:gd name="connsiteX18" fmla="*/ 2764006 w 4107620"/>
              <a:gd name="connsiteY18" fmla="*/ 4057436 h 4330718"/>
              <a:gd name="connsiteX19" fmla="*/ 2995233 w 4107620"/>
              <a:gd name="connsiteY19" fmla="*/ 4025905 h 4330718"/>
              <a:gd name="connsiteX20" fmla="*/ 3016254 w 4107620"/>
              <a:gd name="connsiteY20" fmla="*/ 3731616 h 4330718"/>
              <a:gd name="connsiteX21" fmla="*/ 3194930 w 4107620"/>
              <a:gd name="connsiteY21" fmla="*/ 3300692 h 4330718"/>
              <a:gd name="connsiteX22" fmla="*/ 3972695 w 4107620"/>
              <a:gd name="connsiteY22" fmla="*/ 3122016 h 4330718"/>
              <a:gd name="connsiteX23" fmla="*/ 3909633 w 4107620"/>
              <a:gd name="connsiteY23" fmla="*/ 1818733 h 4330718"/>
              <a:gd name="connsiteX24" fmla="*/ 4046268 w 4107620"/>
              <a:gd name="connsiteY24" fmla="*/ 904333 h 4330718"/>
              <a:gd name="connsiteX25" fmla="*/ 3962185 w 4107620"/>
              <a:gd name="connsiteY25" fmla="*/ 147588 h 4330718"/>
              <a:gd name="connsiteX26" fmla="*/ 2480226 w 4107620"/>
              <a:gd name="connsiteY26" fmla="*/ 63505 h 4330718"/>
              <a:gd name="connsiteX27" fmla="*/ 2133385 w 4107620"/>
              <a:gd name="connsiteY27" fmla="*/ 872802 h 4330718"/>
              <a:gd name="connsiteX28" fmla="*/ 2238488 w 4107620"/>
              <a:gd name="connsiteY28" fmla="*/ 1230154 h 4330718"/>
              <a:gd name="connsiteX29" fmla="*/ 2112364 w 4107620"/>
              <a:gd name="connsiteY29" fmla="*/ 1261685 h 4330718"/>
              <a:gd name="connsiteX0-1" fmla="*/ 1996750 w 4107620"/>
              <a:gd name="connsiteY0-2" fmla="*/ 1366789 h 4330718"/>
              <a:gd name="connsiteX1-3" fmla="*/ 1712971 w 4107620"/>
              <a:gd name="connsiteY1-4" fmla="*/ 1293216 h 4330718"/>
              <a:gd name="connsiteX2-5" fmla="*/ 1387150 w 4107620"/>
              <a:gd name="connsiteY2-6" fmla="*/ 904333 h 4330718"/>
              <a:gd name="connsiteX3-7" fmla="*/ 1134902 w 4107620"/>
              <a:gd name="connsiteY3-8" fmla="*/ 568002 h 4330718"/>
              <a:gd name="connsiteX4-9" fmla="*/ 840612 w 4107620"/>
              <a:gd name="connsiteY4-10" fmla="*/ 851781 h 4330718"/>
              <a:gd name="connsiteX5-11" fmla="*/ 703978 w 4107620"/>
              <a:gd name="connsiteY5-12" fmla="*/ 1356278 h 4330718"/>
              <a:gd name="connsiteX6-13" fmla="*/ 1240006 w 4107620"/>
              <a:gd name="connsiteY6-14" fmla="*/ 1955368 h 4330718"/>
              <a:gd name="connsiteX7-15" fmla="*/ 1303068 w 4107620"/>
              <a:gd name="connsiteY7-16" fmla="*/ 2375781 h 4330718"/>
              <a:gd name="connsiteX8-17" fmla="*/ 220502 w 4107620"/>
              <a:gd name="connsiteY8-18" fmla="*/ 2302209 h 4330718"/>
              <a:gd name="connsiteX9-19" fmla="*/ 83868 w 4107620"/>
              <a:gd name="connsiteY9-20" fmla="*/ 2943340 h 4330718"/>
              <a:gd name="connsiteX10-21" fmla="*/ 1218985 w 4107620"/>
              <a:gd name="connsiteY10-22" fmla="*/ 3258650 h 4330718"/>
              <a:gd name="connsiteX11-23" fmla="*/ 1124392 w 4107620"/>
              <a:gd name="connsiteY11-24" fmla="*/ 3647533 h 4330718"/>
              <a:gd name="connsiteX12-25" fmla="*/ 924695 w 4107620"/>
              <a:gd name="connsiteY12-26" fmla="*/ 3763147 h 4330718"/>
              <a:gd name="connsiteX13-27" fmla="*/ 1324088 w 4107620"/>
              <a:gd name="connsiteY13-28" fmla="*/ 3962843 h 4330718"/>
              <a:gd name="connsiteX14-29" fmla="*/ 1576337 w 4107620"/>
              <a:gd name="connsiteY14-30" fmla="*/ 3899781 h 4330718"/>
              <a:gd name="connsiteX15-31" fmla="*/ 1818075 w 4107620"/>
              <a:gd name="connsiteY15-32" fmla="*/ 4036416 h 4330718"/>
              <a:gd name="connsiteX16-33" fmla="*/ 1996750 w 4107620"/>
              <a:gd name="connsiteY16-34" fmla="*/ 4299174 h 4330718"/>
              <a:gd name="connsiteX17-35" fmla="*/ 2448695 w 4107620"/>
              <a:gd name="connsiteY17-36" fmla="*/ 4299174 h 4330718"/>
              <a:gd name="connsiteX18-37" fmla="*/ 2764006 w 4107620"/>
              <a:gd name="connsiteY18-38" fmla="*/ 4057436 h 4330718"/>
              <a:gd name="connsiteX19-39" fmla="*/ 2995233 w 4107620"/>
              <a:gd name="connsiteY19-40" fmla="*/ 4025905 h 4330718"/>
              <a:gd name="connsiteX20-41" fmla="*/ 3016254 w 4107620"/>
              <a:gd name="connsiteY20-42" fmla="*/ 3731616 h 4330718"/>
              <a:gd name="connsiteX21-43" fmla="*/ 3194930 w 4107620"/>
              <a:gd name="connsiteY21-44" fmla="*/ 3300692 h 4330718"/>
              <a:gd name="connsiteX22-45" fmla="*/ 3972695 w 4107620"/>
              <a:gd name="connsiteY22-46" fmla="*/ 3122016 h 4330718"/>
              <a:gd name="connsiteX23-47" fmla="*/ 3909633 w 4107620"/>
              <a:gd name="connsiteY23-48" fmla="*/ 1818733 h 4330718"/>
              <a:gd name="connsiteX24-49" fmla="*/ 4046268 w 4107620"/>
              <a:gd name="connsiteY24-50" fmla="*/ 904333 h 4330718"/>
              <a:gd name="connsiteX25-51" fmla="*/ 3962185 w 4107620"/>
              <a:gd name="connsiteY25-52" fmla="*/ 147588 h 4330718"/>
              <a:gd name="connsiteX26-53" fmla="*/ 2480226 w 4107620"/>
              <a:gd name="connsiteY26-54" fmla="*/ 63505 h 4330718"/>
              <a:gd name="connsiteX27-55" fmla="*/ 2133385 w 4107620"/>
              <a:gd name="connsiteY27-56" fmla="*/ 872802 h 4330718"/>
              <a:gd name="connsiteX28-57" fmla="*/ 2238488 w 4107620"/>
              <a:gd name="connsiteY28-58" fmla="*/ 1230154 h 4330718"/>
              <a:gd name="connsiteX29-59" fmla="*/ 1996750 w 4107620"/>
              <a:gd name="connsiteY29-60" fmla="*/ 1366789 h 4330718"/>
              <a:gd name="connsiteX0-61" fmla="*/ 1996750 w 4107620"/>
              <a:gd name="connsiteY0-62" fmla="*/ 1339069 h 4302998"/>
              <a:gd name="connsiteX1-63" fmla="*/ 1712971 w 4107620"/>
              <a:gd name="connsiteY1-64" fmla="*/ 1265496 h 4302998"/>
              <a:gd name="connsiteX2-65" fmla="*/ 1387150 w 4107620"/>
              <a:gd name="connsiteY2-66" fmla="*/ 876613 h 4302998"/>
              <a:gd name="connsiteX3-67" fmla="*/ 1134902 w 4107620"/>
              <a:gd name="connsiteY3-68" fmla="*/ 540282 h 4302998"/>
              <a:gd name="connsiteX4-69" fmla="*/ 840612 w 4107620"/>
              <a:gd name="connsiteY4-70" fmla="*/ 824061 h 4302998"/>
              <a:gd name="connsiteX5-71" fmla="*/ 703978 w 4107620"/>
              <a:gd name="connsiteY5-72" fmla="*/ 1328558 h 4302998"/>
              <a:gd name="connsiteX6-73" fmla="*/ 1240006 w 4107620"/>
              <a:gd name="connsiteY6-74" fmla="*/ 1927648 h 4302998"/>
              <a:gd name="connsiteX7-75" fmla="*/ 1303068 w 4107620"/>
              <a:gd name="connsiteY7-76" fmla="*/ 2348061 h 4302998"/>
              <a:gd name="connsiteX8-77" fmla="*/ 220502 w 4107620"/>
              <a:gd name="connsiteY8-78" fmla="*/ 2274489 h 4302998"/>
              <a:gd name="connsiteX9-79" fmla="*/ 83868 w 4107620"/>
              <a:gd name="connsiteY9-80" fmla="*/ 2915620 h 4302998"/>
              <a:gd name="connsiteX10-81" fmla="*/ 1218985 w 4107620"/>
              <a:gd name="connsiteY10-82" fmla="*/ 3230930 h 4302998"/>
              <a:gd name="connsiteX11-83" fmla="*/ 1124392 w 4107620"/>
              <a:gd name="connsiteY11-84" fmla="*/ 3619813 h 4302998"/>
              <a:gd name="connsiteX12-85" fmla="*/ 924695 w 4107620"/>
              <a:gd name="connsiteY12-86" fmla="*/ 3735427 h 4302998"/>
              <a:gd name="connsiteX13-87" fmla="*/ 1324088 w 4107620"/>
              <a:gd name="connsiteY13-88" fmla="*/ 3935123 h 4302998"/>
              <a:gd name="connsiteX14-89" fmla="*/ 1576337 w 4107620"/>
              <a:gd name="connsiteY14-90" fmla="*/ 3872061 h 4302998"/>
              <a:gd name="connsiteX15-91" fmla="*/ 1818075 w 4107620"/>
              <a:gd name="connsiteY15-92" fmla="*/ 4008696 h 4302998"/>
              <a:gd name="connsiteX16-93" fmla="*/ 1996750 w 4107620"/>
              <a:gd name="connsiteY16-94" fmla="*/ 4271454 h 4302998"/>
              <a:gd name="connsiteX17-95" fmla="*/ 2448695 w 4107620"/>
              <a:gd name="connsiteY17-96" fmla="*/ 4271454 h 4302998"/>
              <a:gd name="connsiteX18-97" fmla="*/ 2764006 w 4107620"/>
              <a:gd name="connsiteY18-98" fmla="*/ 4029716 h 4302998"/>
              <a:gd name="connsiteX19-99" fmla="*/ 2995233 w 4107620"/>
              <a:gd name="connsiteY19-100" fmla="*/ 3998185 h 4302998"/>
              <a:gd name="connsiteX20-101" fmla="*/ 3016254 w 4107620"/>
              <a:gd name="connsiteY20-102" fmla="*/ 3703896 h 4302998"/>
              <a:gd name="connsiteX21-103" fmla="*/ 3194930 w 4107620"/>
              <a:gd name="connsiteY21-104" fmla="*/ 3272972 h 4302998"/>
              <a:gd name="connsiteX22-105" fmla="*/ 3972695 w 4107620"/>
              <a:gd name="connsiteY22-106" fmla="*/ 3094296 h 4302998"/>
              <a:gd name="connsiteX23-107" fmla="*/ 3909633 w 4107620"/>
              <a:gd name="connsiteY23-108" fmla="*/ 1791013 h 4302998"/>
              <a:gd name="connsiteX24-109" fmla="*/ 4046268 w 4107620"/>
              <a:gd name="connsiteY24-110" fmla="*/ 876613 h 4302998"/>
              <a:gd name="connsiteX25-111" fmla="*/ 3962185 w 4107620"/>
              <a:gd name="connsiteY25-112" fmla="*/ 119868 h 4302998"/>
              <a:gd name="connsiteX26-113" fmla="*/ 2480226 w 4107620"/>
              <a:gd name="connsiteY26-114" fmla="*/ 35785 h 4302998"/>
              <a:gd name="connsiteX27-115" fmla="*/ 2185936 w 4107620"/>
              <a:gd name="connsiteY27-116" fmla="*/ 466709 h 4302998"/>
              <a:gd name="connsiteX28-117" fmla="*/ 2238488 w 4107620"/>
              <a:gd name="connsiteY28-118" fmla="*/ 1202434 h 4302998"/>
              <a:gd name="connsiteX29-119" fmla="*/ 1996750 w 4107620"/>
              <a:gd name="connsiteY29-120" fmla="*/ 1339069 h 4302998"/>
              <a:gd name="connsiteX0-121" fmla="*/ 1996750 w 4107620"/>
              <a:gd name="connsiteY0-122" fmla="*/ 1339069 h 4302998"/>
              <a:gd name="connsiteX1-123" fmla="*/ 1712971 w 4107620"/>
              <a:gd name="connsiteY1-124" fmla="*/ 1265496 h 4302998"/>
              <a:gd name="connsiteX2-125" fmla="*/ 1387150 w 4107620"/>
              <a:gd name="connsiteY2-126" fmla="*/ 876613 h 4302998"/>
              <a:gd name="connsiteX3-127" fmla="*/ 1134902 w 4107620"/>
              <a:gd name="connsiteY3-128" fmla="*/ 540282 h 4302998"/>
              <a:gd name="connsiteX4-129" fmla="*/ 840612 w 4107620"/>
              <a:gd name="connsiteY4-130" fmla="*/ 824061 h 4302998"/>
              <a:gd name="connsiteX5-131" fmla="*/ 703978 w 4107620"/>
              <a:gd name="connsiteY5-132" fmla="*/ 1328558 h 4302998"/>
              <a:gd name="connsiteX6-133" fmla="*/ 1240006 w 4107620"/>
              <a:gd name="connsiteY6-134" fmla="*/ 1927648 h 4302998"/>
              <a:gd name="connsiteX7-135" fmla="*/ 1303068 w 4107620"/>
              <a:gd name="connsiteY7-136" fmla="*/ 2348061 h 4302998"/>
              <a:gd name="connsiteX8-137" fmla="*/ 220502 w 4107620"/>
              <a:gd name="connsiteY8-138" fmla="*/ 2274489 h 4302998"/>
              <a:gd name="connsiteX9-139" fmla="*/ 83868 w 4107620"/>
              <a:gd name="connsiteY9-140" fmla="*/ 2915620 h 4302998"/>
              <a:gd name="connsiteX10-141" fmla="*/ 1218985 w 4107620"/>
              <a:gd name="connsiteY10-142" fmla="*/ 3230930 h 4302998"/>
              <a:gd name="connsiteX11-143" fmla="*/ 1124392 w 4107620"/>
              <a:gd name="connsiteY11-144" fmla="*/ 3619813 h 4302998"/>
              <a:gd name="connsiteX12-145" fmla="*/ 924695 w 4107620"/>
              <a:gd name="connsiteY12-146" fmla="*/ 3735427 h 4302998"/>
              <a:gd name="connsiteX13-147" fmla="*/ 1324088 w 4107620"/>
              <a:gd name="connsiteY13-148" fmla="*/ 3935123 h 4302998"/>
              <a:gd name="connsiteX14-149" fmla="*/ 1576337 w 4107620"/>
              <a:gd name="connsiteY14-150" fmla="*/ 3872061 h 4302998"/>
              <a:gd name="connsiteX15-151" fmla="*/ 1818075 w 4107620"/>
              <a:gd name="connsiteY15-152" fmla="*/ 4008696 h 4302998"/>
              <a:gd name="connsiteX16-153" fmla="*/ 1996750 w 4107620"/>
              <a:gd name="connsiteY16-154" fmla="*/ 4271454 h 4302998"/>
              <a:gd name="connsiteX17-155" fmla="*/ 2448695 w 4107620"/>
              <a:gd name="connsiteY17-156" fmla="*/ 4271454 h 4302998"/>
              <a:gd name="connsiteX18-157" fmla="*/ 2764006 w 4107620"/>
              <a:gd name="connsiteY18-158" fmla="*/ 4029716 h 4302998"/>
              <a:gd name="connsiteX19-159" fmla="*/ 2995233 w 4107620"/>
              <a:gd name="connsiteY19-160" fmla="*/ 3998185 h 4302998"/>
              <a:gd name="connsiteX20-161" fmla="*/ 3016254 w 4107620"/>
              <a:gd name="connsiteY20-162" fmla="*/ 3703896 h 4302998"/>
              <a:gd name="connsiteX21-163" fmla="*/ 3194930 w 4107620"/>
              <a:gd name="connsiteY21-164" fmla="*/ 3272972 h 4302998"/>
              <a:gd name="connsiteX22-165" fmla="*/ 3972695 w 4107620"/>
              <a:gd name="connsiteY22-166" fmla="*/ 3094296 h 4302998"/>
              <a:gd name="connsiteX23-167" fmla="*/ 3909633 w 4107620"/>
              <a:gd name="connsiteY23-168" fmla="*/ 1791013 h 4302998"/>
              <a:gd name="connsiteX24-169" fmla="*/ 4046268 w 4107620"/>
              <a:gd name="connsiteY24-170" fmla="*/ 876613 h 4302998"/>
              <a:gd name="connsiteX25-171" fmla="*/ 3962185 w 4107620"/>
              <a:gd name="connsiteY25-172" fmla="*/ 119868 h 4302998"/>
              <a:gd name="connsiteX26-173" fmla="*/ 2480226 w 4107620"/>
              <a:gd name="connsiteY26-174" fmla="*/ 35785 h 4302998"/>
              <a:gd name="connsiteX27-175" fmla="*/ 2270019 w 4107620"/>
              <a:gd name="connsiteY27-176" fmla="*/ 466709 h 4302998"/>
              <a:gd name="connsiteX28-177" fmla="*/ 2238488 w 4107620"/>
              <a:gd name="connsiteY28-178" fmla="*/ 1202434 h 4302998"/>
              <a:gd name="connsiteX29-179" fmla="*/ 1996750 w 4107620"/>
              <a:gd name="connsiteY29-180" fmla="*/ 1339069 h 4302998"/>
              <a:gd name="connsiteX0-181" fmla="*/ 1996750 w 4101062"/>
              <a:gd name="connsiteY0-182" fmla="*/ 1290412 h 4254341"/>
              <a:gd name="connsiteX1-183" fmla="*/ 1712971 w 4101062"/>
              <a:gd name="connsiteY1-184" fmla="*/ 1216839 h 4254341"/>
              <a:gd name="connsiteX2-185" fmla="*/ 1387150 w 4101062"/>
              <a:gd name="connsiteY2-186" fmla="*/ 827956 h 4254341"/>
              <a:gd name="connsiteX3-187" fmla="*/ 1134902 w 4101062"/>
              <a:gd name="connsiteY3-188" fmla="*/ 491625 h 4254341"/>
              <a:gd name="connsiteX4-189" fmla="*/ 840612 w 4101062"/>
              <a:gd name="connsiteY4-190" fmla="*/ 775404 h 4254341"/>
              <a:gd name="connsiteX5-191" fmla="*/ 703978 w 4101062"/>
              <a:gd name="connsiteY5-192" fmla="*/ 1279901 h 4254341"/>
              <a:gd name="connsiteX6-193" fmla="*/ 1240006 w 4101062"/>
              <a:gd name="connsiteY6-194" fmla="*/ 1878991 h 4254341"/>
              <a:gd name="connsiteX7-195" fmla="*/ 1303068 w 4101062"/>
              <a:gd name="connsiteY7-196" fmla="*/ 2299404 h 4254341"/>
              <a:gd name="connsiteX8-197" fmla="*/ 220502 w 4101062"/>
              <a:gd name="connsiteY8-198" fmla="*/ 2225832 h 4254341"/>
              <a:gd name="connsiteX9-199" fmla="*/ 83868 w 4101062"/>
              <a:gd name="connsiteY9-200" fmla="*/ 2866963 h 4254341"/>
              <a:gd name="connsiteX10-201" fmla="*/ 1218985 w 4101062"/>
              <a:gd name="connsiteY10-202" fmla="*/ 3182273 h 4254341"/>
              <a:gd name="connsiteX11-203" fmla="*/ 1124392 w 4101062"/>
              <a:gd name="connsiteY11-204" fmla="*/ 3571156 h 4254341"/>
              <a:gd name="connsiteX12-205" fmla="*/ 924695 w 4101062"/>
              <a:gd name="connsiteY12-206" fmla="*/ 3686770 h 4254341"/>
              <a:gd name="connsiteX13-207" fmla="*/ 1324088 w 4101062"/>
              <a:gd name="connsiteY13-208" fmla="*/ 3886466 h 4254341"/>
              <a:gd name="connsiteX14-209" fmla="*/ 1576337 w 4101062"/>
              <a:gd name="connsiteY14-210" fmla="*/ 3823404 h 4254341"/>
              <a:gd name="connsiteX15-211" fmla="*/ 1818075 w 4101062"/>
              <a:gd name="connsiteY15-212" fmla="*/ 3960039 h 4254341"/>
              <a:gd name="connsiteX16-213" fmla="*/ 1996750 w 4101062"/>
              <a:gd name="connsiteY16-214" fmla="*/ 4222797 h 4254341"/>
              <a:gd name="connsiteX17-215" fmla="*/ 2448695 w 4101062"/>
              <a:gd name="connsiteY17-216" fmla="*/ 4222797 h 4254341"/>
              <a:gd name="connsiteX18-217" fmla="*/ 2764006 w 4101062"/>
              <a:gd name="connsiteY18-218" fmla="*/ 3981059 h 4254341"/>
              <a:gd name="connsiteX19-219" fmla="*/ 2995233 w 4101062"/>
              <a:gd name="connsiteY19-220" fmla="*/ 3949528 h 4254341"/>
              <a:gd name="connsiteX20-221" fmla="*/ 3016254 w 4101062"/>
              <a:gd name="connsiteY20-222" fmla="*/ 3655239 h 4254341"/>
              <a:gd name="connsiteX21-223" fmla="*/ 3194930 w 4101062"/>
              <a:gd name="connsiteY21-224" fmla="*/ 3224315 h 4254341"/>
              <a:gd name="connsiteX22-225" fmla="*/ 3972695 w 4101062"/>
              <a:gd name="connsiteY22-226" fmla="*/ 3045639 h 4254341"/>
              <a:gd name="connsiteX23-227" fmla="*/ 3909633 w 4101062"/>
              <a:gd name="connsiteY23-228" fmla="*/ 1742356 h 4254341"/>
              <a:gd name="connsiteX24-229" fmla="*/ 4046268 w 4101062"/>
              <a:gd name="connsiteY24-230" fmla="*/ 827956 h 4254341"/>
              <a:gd name="connsiteX25-231" fmla="*/ 3962185 w 4101062"/>
              <a:gd name="connsiteY25-232" fmla="*/ 71211 h 4254341"/>
              <a:gd name="connsiteX26-233" fmla="*/ 2574819 w 4101062"/>
              <a:gd name="connsiteY26-234" fmla="*/ 71211 h 4254341"/>
              <a:gd name="connsiteX27-235" fmla="*/ 2270019 w 4101062"/>
              <a:gd name="connsiteY27-236" fmla="*/ 418052 h 4254341"/>
              <a:gd name="connsiteX28-237" fmla="*/ 2238488 w 4101062"/>
              <a:gd name="connsiteY28-238" fmla="*/ 1153777 h 4254341"/>
              <a:gd name="connsiteX29-239" fmla="*/ 1996750 w 4101062"/>
              <a:gd name="connsiteY29-240" fmla="*/ 1290412 h 42543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4101062" h="4254341">
                <a:moveTo>
                  <a:pt x="1996750" y="1290412"/>
                </a:moveTo>
                <a:cubicBezTo>
                  <a:pt x="1909164" y="1300922"/>
                  <a:pt x="1814571" y="1293915"/>
                  <a:pt x="1712971" y="1216839"/>
                </a:cubicBezTo>
                <a:cubicBezTo>
                  <a:pt x="1611371" y="1139763"/>
                  <a:pt x="1483495" y="948825"/>
                  <a:pt x="1387150" y="827956"/>
                </a:cubicBezTo>
                <a:cubicBezTo>
                  <a:pt x="1290805" y="707087"/>
                  <a:pt x="1225992" y="500384"/>
                  <a:pt x="1134902" y="491625"/>
                </a:cubicBezTo>
                <a:cubicBezTo>
                  <a:pt x="1043812" y="482866"/>
                  <a:pt x="912433" y="644025"/>
                  <a:pt x="840612" y="775404"/>
                </a:cubicBezTo>
                <a:cubicBezTo>
                  <a:pt x="768791" y="906783"/>
                  <a:pt x="637412" y="1095970"/>
                  <a:pt x="703978" y="1279901"/>
                </a:cubicBezTo>
                <a:cubicBezTo>
                  <a:pt x="770544" y="1463832"/>
                  <a:pt x="1140158" y="1709074"/>
                  <a:pt x="1240006" y="1878991"/>
                </a:cubicBezTo>
                <a:cubicBezTo>
                  <a:pt x="1339854" y="2048908"/>
                  <a:pt x="1472985" y="2241597"/>
                  <a:pt x="1303068" y="2299404"/>
                </a:cubicBezTo>
                <a:cubicBezTo>
                  <a:pt x="1133151" y="2357211"/>
                  <a:pt x="423702" y="2131239"/>
                  <a:pt x="220502" y="2225832"/>
                </a:cubicBezTo>
                <a:cubicBezTo>
                  <a:pt x="17302" y="2320425"/>
                  <a:pt x="-82546" y="2707556"/>
                  <a:pt x="83868" y="2866963"/>
                </a:cubicBezTo>
                <a:cubicBezTo>
                  <a:pt x="250282" y="3026370"/>
                  <a:pt x="1045564" y="3064908"/>
                  <a:pt x="1218985" y="3182273"/>
                </a:cubicBezTo>
                <a:cubicBezTo>
                  <a:pt x="1392406" y="3299638"/>
                  <a:pt x="1173440" y="3487073"/>
                  <a:pt x="1124392" y="3571156"/>
                </a:cubicBezTo>
                <a:cubicBezTo>
                  <a:pt x="1075344" y="3655239"/>
                  <a:pt x="891412" y="3634218"/>
                  <a:pt x="924695" y="3686770"/>
                </a:cubicBezTo>
                <a:cubicBezTo>
                  <a:pt x="957978" y="3739322"/>
                  <a:pt x="1215481" y="3863694"/>
                  <a:pt x="1324088" y="3886466"/>
                </a:cubicBezTo>
                <a:cubicBezTo>
                  <a:pt x="1432695" y="3909238"/>
                  <a:pt x="1494006" y="3811142"/>
                  <a:pt x="1576337" y="3823404"/>
                </a:cubicBezTo>
                <a:cubicBezTo>
                  <a:pt x="1658668" y="3835666"/>
                  <a:pt x="1748006" y="3893474"/>
                  <a:pt x="1818075" y="3960039"/>
                </a:cubicBezTo>
                <a:cubicBezTo>
                  <a:pt x="1888144" y="4026604"/>
                  <a:pt x="1891647" y="4179004"/>
                  <a:pt x="1996750" y="4222797"/>
                </a:cubicBezTo>
                <a:cubicBezTo>
                  <a:pt x="2101853" y="4266590"/>
                  <a:pt x="2320819" y="4263087"/>
                  <a:pt x="2448695" y="4222797"/>
                </a:cubicBezTo>
                <a:cubicBezTo>
                  <a:pt x="2576571" y="4182507"/>
                  <a:pt x="2672916" y="4026604"/>
                  <a:pt x="2764006" y="3981059"/>
                </a:cubicBezTo>
                <a:cubicBezTo>
                  <a:pt x="2855096" y="3935514"/>
                  <a:pt x="2953192" y="4003831"/>
                  <a:pt x="2995233" y="3949528"/>
                </a:cubicBezTo>
                <a:cubicBezTo>
                  <a:pt x="3037274" y="3895225"/>
                  <a:pt x="2982971" y="3776108"/>
                  <a:pt x="3016254" y="3655239"/>
                </a:cubicBezTo>
                <a:cubicBezTo>
                  <a:pt x="3049537" y="3534370"/>
                  <a:pt x="3035523" y="3325915"/>
                  <a:pt x="3194930" y="3224315"/>
                </a:cubicBezTo>
                <a:cubicBezTo>
                  <a:pt x="3354337" y="3122715"/>
                  <a:pt x="3853578" y="3292632"/>
                  <a:pt x="3972695" y="3045639"/>
                </a:cubicBezTo>
                <a:cubicBezTo>
                  <a:pt x="4091812" y="2798646"/>
                  <a:pt x="3897371" y="2111970"/>
                  <a:pt x="3909633" y="1742356"/>
                </a:cubicBezTo>
                <a:cubicBezTo>
                  <a:pt x="3921895" y="1372742"/>
                  <a:pt x="4037509" y="1106480"/>
                  <a:pt x="4046268" y="827956"/>
                </a:cubicBezTo>
                <a:cubicBezTo>
                  <a:pt x="4055027" y="549432"/>
                  <a:pt x="4207426" y="197335"/>
                  <a:pt x="3962185" y="71211"/>
                </a:cubicBezTo>
                <a:cubicBezTo>
                  <a:pt x="3716944" y="-54913"/>
                  <a:pt x="2856847" y="13404"/>
                  <a:pt x="2574819" y="71211"/>
                </a:cubicBezTo>
                <a:cubicBezTo>
                  <a:pt x="2292791" y="129018"/>
                  <a:pt x="2310309" y="223611"/>
                  <a:pt x="2270019" y="418052"/>
                </a:cubicBezTo>
                <a:cubicBezTo>
                  <a:pt x="2229729" y="612493"/>
                  <a:pt x="2284033" y="1008384"/>
                  <a:pt x="2238488" y="1153777"/>
                </a:cubicBezTo>
                <a:cubicBezTo>
                  <a:pt x="2192943" y="1299170"/>
                  <a:pt x="2084336" y="1279902"/>
                  <a:pt x="1996750" y="1290412"/>
                </a:cubicBezTo>
                <a:close/>
              </a:path>
            </a:pathLst>
          </a:custGeom>
          <a:noFill/>
          <a:ln w="28575">
            <a:solidFill>
              <a:srgbClr val="002060">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4" name="Group 791">
            <a:extLst>
              <a:ext uri="{FF2B5EF4-FFF2-40B4-BE49-F238E27FC236}">
                <a16:creationId xmlns:a16="http://schemas.microsoft.com/office/drawing/2014/main" id="{46C42CC9-A313-4A5E-A72C-8B0D28DF21A6}"/>
              </a:ext>
            </a:extLst>
          </p:cNvPr>
          <p:cNvGrpSpPr/>
          <p:nvPr/>
        </p:nvGrpSpPr>
        <p:grpSpPr>
          <a:xfrm>
            <a:off x="6826912" y="2216937"/>
            <a:ext cx="648759" cy="444532"/>
            <a:chOff x="7487144" y="3389820"/>
            <a:chExt cx="350807" cy="305517"/>
          </a:xfrm>
        </p:grpSpPr>
        <p:pic>
          <p:nvPicPr>
            <p:cNvPr id="1035" name="Picture 1115" descr="antenna_stylized">
              <a:extLst>
                <a:ext uri="{FF2B5EF4-FFF2-40B4-BE49-F238E27FC236}">
                  <a16:creationId xmlns:a16="http://schemas.microsoft.com/office/drawing/2014/main" id="{6062F8EA-AE57-49C5-8BBF-766C0F9E241A}"/>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116" descr="laptop_keyboard">
              <a:extLst>
                <a:ext uri="{FF2B5EF4-FFF2-40B4-BE49-F238E27FC236}">
                  <a16:creationId xmlns:a16="http://schemas.microsoft.com/office/drawing/2014/main" id="{A4A4AF06-4371-48B6-AF82-08CD270507E2}"/>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Freeform 1117">
              <a:extLst>
                <a:ext uri="{FF2B5EF4-FFF2-40B4-BE49-F238E27FC236}">
                  <a16:creationId xmlns:a16="http://schemas.microsoft.com/office/drawing/2014/main" id="{EC7A01B7-72F1-4F66-9B4B-39A2C59B470A}"/>
                </a:ext>
              </a:extLst>
            </p:cNvPr>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1038" name="Picture 1118" descr="screen">
              <a:extLst>
                <a:ext uri="{FF2B5EF4-FFF2-40B4-BE49-F238E27FC236}">
                  <a16:creationId xmlns:a16="http://schemas.microsoft.com/office/drawing/2014/main" id="{B0272AA0-18C3-4DD6-8FE6-B2C17E45E606}"/>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Freeform 1119">
              <a:extLst>
                <a:ext uri="{FF2B5EF4-FFF2-40B4-BE49-F238E27FC236}">
                  <a16:creationId xmlns:a16="http://schemas.microsoft.com/office/drawing/2014/main" id="{1C812DBE-C0E5-4A5E-A718-FB034604E95A}"/>
                </a:ext>
              </a:extLst>
            </p:cNvPr>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0" name="Freeform 1120">
              <a:extLst>
                <a:ext uri="{FF2B5EF4-FFF2-40B4-BE49-F238E27FC236}">
                  <a16:creationId xmlns:a16="http://schemas.microsoft.com/office/drawing/2014/main" id="{102F5851-32B1-4C91-99AB-33E9E40CB9D5}"/>
                </a:ext>
              </a:extLst>
            </p:cNvPr>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1" name="Freeform 1121">
              <a:extLst>
                <a:ext uri="{FF2B5EF4-FFF2-40B4-BE49-F238E27FC236}">
                  <a16:creationId xmlns:a16="http://schemas.microsoft.com/office/drawing/2014/main" id="{76235CB6-AC9A-4F56-B2B4-6C22A1D71788}"/>
                </a:ext>
              </a:extLst>
            </p:cNvPr>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2" name="Freeform 1122">
              <a:extLst>
                <a:ext uri="{FF2B5EF4-FFF2-40B4-BE49-F238E27FC236}">
                  <a16:creationId xmlns:a16="http://schemas.microsoft.com/office/drawing/2014/main" id="{30902449-BE89-4669-B2EB-83FE8B1B1CA7}"/>
                </a:ext>
              </a:extLst>
            </p:cNvPr>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3" name="Freeform 1123">
              <a:extLst>
                <a:ext uri="{FF2B5EF4-FFF2-40B4-BE49-F238E27FC236}">
                  <a16:creationId xmlns:a16="http://schemas.microsoft.com/office/drawing/2014/main" id="{BC831B6E-F7C8-4340-A067-7095CABB8608}"/>
                </a:ext>
              </a:extLst>
            </p:cNvPr>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4" name="Freeform 1124">
              <a:extLst>
                <a:ext uri="{FF2B5EF4-FFF2-40B4-BE49-F238E27FC236}">
                  <a16:creationId xmlns:a16="http://schemas.microsoft.com/office/drawing/2014/main" id="{2D395575-8180-4AB7-8B0C-E0223D3635B7}"/>
                </a:ext>
              </a:extLst>
            </p:cNvPr>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1045" name="Group 1125">
              <a:extLst>
                <a:ext uri="{FF2B5EF4-FFF2-40B4-BE49-F238E27FC236}">
                  <a16:creationId xmlns:a16="http://schemas.microsoft.com/office/drawing/2014/main" id="{650AC681-3A04-4607-AB8E-56E07249D929}"/>
                </a:ext>
              </a:extLst>
            </p:cNvPr>
            <p:cNvGrpSpPr/>
            <p:nvPr/>
          </p:nvGrpSpPr>
          <p:grpSpPr bwMode="auto">
            <a:xfrm>
              <a:off x="7593395" y="3625649"/>
              <a:ext cx="64747" cy="27592"/>
              <a:chOff x="1740" y="2642"/>
              <a:chExt cx="752" cy="327"/>
            </a:xfrm>
          </p:grpSpPr>
          <p:sp>
            <p:nvSpPr>
              <p:cNvPr id="1052" name="Freeform 1126">
                <a:extLst>
                  <a:ext uri="{FF2B5EF4-FFF2-40B4-BE49-F238E27FC236}">
                    <a16:creationId xmlns:a16="http://schemas.microsoft.com/office/drawing/2014/main" id="{6A5C2647-B4D0-456F-8D81-F7D2A82DA058}"/>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3" name="Freeform 1127">
                <a:extLst>
                  <a:ext uri="{FF2B5EF4-FFF2-40B4-BE49-F238E27FC236}">
                    <a16:creationId xmlns:a16="http://schemas.microsoft.com/office/drawing/2014/main" id="{E5405FE3-21B2-440A-910F-013EC850E291}"/>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4" name="Freeform 1128">
                <a:extLst>
                  <a:ext uri="{FF2B5EF4-FFF2-40B4-BE49-F238E27FC236}">
                    <a16:creationId xmlns:a16="http://schemas.microsoft.com/office/drawing/2014/main" id="{AF436CF6-3A91-45A2-A6EF-48D0BC9D5A1C}"/>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5" name="Freeform 1129">
                <a:extLst>
                  <a:ext uri="{FF2B5EF4-FFF2-40B4-BE49-F238E27FC236}">
                    <a16:creationId xmlns:a16="http://schemas.microsoft.com/office/drawing/2014/main" id="{6CE9D320-30D4-4D2B-916A-033CC8AB8DE0}"/>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6" name="Freeform 1130">
                <a:extLst>
                  <a:ext uri="{FF2B5EF4-FFF2-40B4-BE49-F238E27FC236}">
                    <a16:creationId xmlns:a16="http://schemas.microsoft.com/office/drawing/2014/main" id="{19B96921-5F2D-46A2-844A-F53434D41C71}"/>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7" name="Freeform 1131">
                <a:extLst>
                  <a:ext uri="{FF2B5EF4-FFF2-40B4-BE49-F238E27FC236}">
                    <a16:creationId xmlns:a16="http://schemas.microsoft.com/office/drawing/2014/main" id="{B2462E14-F8BD-46B7-B8A6-99D2F6F81CE9}"/>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1046" name="Freeform 1132">
              <a:extLst>
                <a:ext uri="{FF2B5EF4-FFF2-40B4-BE49-F238E27FC236}">
                  <a16:creationId xmlns:a16="http://schemas.microsoft.com/office/drawing/2014/main" id="{FC2574D7-AB47-438C-9150-D883DBE6F6D4}"/>
                </a:ext>
              </a:extLst>
            </p:cNvPr>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7" name="Freeform 1133">
              <a:extLst>
                <a:ext uri="{FF2B5EF4-FFF2-40B4-BE49-F238E27FC236}">
                  <a16:creationId xmlns:a16="http://schemas.microsoft.com/office/drawing/2014/main" id="{D420525A-C4FC-47DA-8DE0-A9E604E0A2D5}"/>
                </a:ext>
              </a:extLst>
            </p:cNvPr>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8" name="Freeform 1134">
              <a:extLst>
                <a:ext uri="{FF2B5EF4-FFF2-40B4-BE49-F238E27FC236}">
                  <a16:creationId xmlns:a16="http://schemas.microsoft.com/office/drawing/2014/main" id="{D89BC50B-F75D-4331-A7E4-D3D4E8EDFDEE}"/>
                </a:ext>
              </a:extLst>
            </p:cNvPr>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9" name="Freeform 1135">
              <a:extLst>
                <a:ext uri="{FF2B5EF4-FFF2-40B4-BE49-F238E27FC236}">
                  <a16:creationId xmlns:a16="http://schemas.microsoft.com/office/drawing/2014/main" id="{8C975224-4A0F-4AD3-8D7E-303927CE2276}"/>
                </a:ext>
              </a:extLst>
            </p:cNvPr>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0" name="Freeform 1136">
              <a:extLst>
                <a:ext uri="{FF2B5EF4-FFF2-40B4-BE49-F238E27FC236}">
                  <a16:creationId xmlns:a16="http://schemas.microsoft.com/office/drawing/2014/main" id="{9976A349-1239-496C-801A-EAE82A042461}"/>
                </a:ext>
              </a:extLst>
            </p:cNvPr>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1" name="Freeform 1137">
              <a:extLst>
                <a:ext uri="{FF2B5EF4-FFF2-40B4-BE49-F238E27FC236}">
                  <a16:creationId xmlns:a16="http://schemas.microsoft.com/office/drawing/2014/main" id="{99687FEB-92A8-4997-8F66-7C3DFA7C1B53}"/>
                </a:ext>
              </a:extLst>
            </p:cNvPr>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cxnSp>
        <p:nvCxnSpPr>
          <p:cNvPr id="1058" name="Straight Connector 563">
            <a:extLst>
              <a:ext uri="{FF2B5EF4-FFF2-40B4-BE49-F238E27FC236}">
                <a16:creationId xmlns:a16="http://schemas.microsoft.com/office/drawing/2014/main" id="{EB83B77B-89EE-48C0-B80C-AA6FD395778C}"/>
              </a:ext>
            </a:extLst>
          </p:cNvPr>
          <p:cNvCxnSpPr>
            <a:cxnSpLocks/>
            <a:endCxn id="949" idx="0"/>
          </p:cNvCxnSpPr>
          <p:nvPr/>
        </p:nvCxnSpPr>
        <p:spPr>
          <a:xfrm>
            <a:off x="10167254" y="2199942"/>
            <a:ext cx="477617" cy="286992"/>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97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044F-F6D3-40F6-BC01-2FD1A154BFA9}"/>
              </a:ext>
            </a:extLst>
          </p:cNvPr>
          <p:cNvSpPr>
            <a:spLocks noGrp="1"/>
          </p:cNvSpPr>
          <p:nvPr>
            <p:ph type="title"/>
          </p:nvPr>
        </p:nvSpPr>
        <p:spPr/>
        <p:txBody>
          <a:bodyPr/>
          <a:lstStyle/>
          <a:p>
            <a:r>
              <a:rPr lang="zh-CN" altLang="en-US" dirty="0"/>
              <a:t>课程目标</a:t>
            </a:r>
          </a:p>
        </p:txBody>
      </p:sp>
      <p:sp>
        <p:nvSpPr>
          <p:cNvPr id="3" name="内容占位符 2">
            <a:extLst>
              <a:ext uri="{FF2B5EF4-FFF2-40B4-BE49-F238E27FC236}">
                <a16:creationId xmlns:a16="http://schemas.microsoft.com/office/drawing/2014/main" id="{6F4CF35A-B793-4E4B-83FF-BB1082CF1FA1}"/>
              </a:ext>
            </a:extLst>
          </p:cNvPr>
          <p:cNvSpPr>
            <a:spLocks noGrp="1"/>
          </p:cNvSpPr>
          <p:nvPr>
            <p:ph idx="1"/>
          </p:nvPr>
        </p:nvSpPr>
        <p:spPr/>
        <p:txBody>
          <a:bodyPr/>
          <a:lstStyle/>
          <a:p>
            <a:pPr>
              <a:lnSpc>
                <a:spcPct val="120000"/>
              </a:lnSpc>
            </a:pPr>
            <a:r>
              <a:rPr lang="zh-CN" altLang="en-US" dirty="0"/>
              <a:t>掌握计算机网络的基本概念</a:t>
            </a:r>
          </a:p>
          <a:p>
            <a:pPr>
              <a:lnSpc>
                <a:spcPct val="120000"/>
              </a:lnSpc>
            </a:pPr>
            <a:r>
              <a:rPr lang="zh-CN" altLang="en-US" dirty="0"/>
              <a:t>掌握典型计算机网络（即以</a:t>
            </a:r>
            <a:r>
              <a:rPr lang="en-US" altLang="zh-CN" dirty="0"/>
              <a:t>TCP/IP</a:t>
            </a:r>
            <a:r>
              <a:rPr lang="zh-CN" altLang="en-US" dirty="0"/>
              <a:t>为核心的</a:t>
            </a:r>
            <a:r>
              <a:rPr lang="en-US" altLang="zh-CN" dirty="0"/>
              <a:t>Internet</a:t>
            </a:r>
            <a:r>
              <a:rPr lang="zh-CN" altLang="en-US" dirty="0"/>
              <a:t>）各层协议的基本工作原理</a:t>
            </a:r>
          </a:p>
          <a:p>
            <a:pPr>
              <a:lnSpc>
                <a:spcPct val="120000"/>
              </a:lnSpc>
            </a:pPr>
            <a:r>
              <a:rPr lang="zh-CN" altLang="en-US" dirty="0"/>
              <a:t>掌握计算机网络的一些基本设计方法</a:t>
            </a:r>
          </a:p>
          <a:p>
            <a:pPr>
              <a:lnSpc>
                <a:spcPct val="120000"/>
              </a:lnSpc>
            </a:pPr>
            <a:r>
              <a:rPr lang="zh-CN" altLang="en-US" dirty="0"/>
              <a:t>通过网络实验，掌握计算机网络协议的基本实现技术</a:t>
            </a:r>
          </a:p>
          <a:p>
            <a:pPr>
              <a:lnSpc>
                <a:spcPct val="120000"/>
              </a:lnSpc>
            </a:pPr>
            <a:r>
              <a:rPr lang="zh-CN" altLang="en-US" dirty="0"/>
              <a:t>为以后计算机网络及其应用的专题学习和研究奠定基础</a:t>
            </a:r>
          </a:p>
        </p:txBody>
      </p:sp>
      <p:sp>
        <p:nvSpPr>
          <p:cNvPr id="4" name="灯片编号占位符 3">
            <a:extLst>
              <a:ext uri="{FF2B5EF4-FFF2-40B4-BE49-F238E27FC236}">
                <a16:creationId xmlns:a16="http://schemas.microsoft.com/office/drawing/2014/main" id="{1BD32326-C975-4BF6-85BE-18E6CFA1BA1C}"/>
              </a:ext>
            </a:extLst>
          </p:cNvPr>
          <p:cNvSpPr>
            <a:spLocks noGrp="1"/>
          </p:cNvSpPr>
          <p:nvPr>
            <p:ph type="sldNum" sz="quarter" idx="11"/>
          </p:nvPr>
        </p:nvSpPr>
        <p:spPr/>
        <p:txBody>
          <a:bodyPr/>
          <a:lstStyle/>
          <a:p>
            <a:pPr>
              <a:defRPr/>
            </a:pPr>
            <a:fld id="{3FFE790D-BCFB-4008-9260-CA63AEE325FD}" type="slidenum">
              <a:rPr lang="en-US" smtClean="0"/>
              <a:pPr>
                <a:defRPr/>
              </a:pPr>
              <a:t>3</a:t>
            </a:fld>
            <a:endParaRPr lang="en-US" dirty="0"/>
          </a:p>
        </p:txBody>
      </p:sp>
    </p:spTree>
    <p:extLst>
      <p:ext uri="{BB962C8B-B14F-4D97-AF65-F5344CB8AC3E}">
        <p14:creationId xmlns:p14="http://schemas.microsoft.com/office/powerpoint/2010/main" val="2555935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ea"/>
              </a:rPr>
              <a:t>Internet</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 与 </a:t>
            </a: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ea"/>
              </a:rPr>
              <a:t>internet</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灯片编号占位符 4">
            <a:extLst>
              <a:ext uri="{FF2B5EF4-FFF2-40B4-BE49-F238E27FC236}">
                <a16:creationId xmlns:a16="http://schemas.microsoft.com/office/drawing/2014/main" id="{87275946-2F97-FA49-BE7F-51E971ED7F47}"/>
              </a:ext>
            </a:extLst>
          </p:cNvPr>
          <p:cNvSpPr>
            <a:spLocks noGrp="1"/>
          </p:cNvSpPr>
          <p:nvPr>
            <p:ph type="sldNum" sz="quarter" idx="4294967295"/>
          </p:nvPr>
        </p:nvSpPr>
        <p:spPr/>
        <p:txBody>
          <a:bodyPr/>
          <a:lstStyle/>
          <a:p>
            <a:fld id="{8D4D1E41-7A09-AB4A-A4E1-09765ADA2698}" type="slidenum">
              <a:rPr kumimoji="1" lang="zh-CN" altLang="en-US" smtClean="0"/>
              <a:t>30</a:t>
            </a:fld>
            <a:endParaRPr kumimoji="1" lang="zh-CN" altLang="en-US" dirty="0"/>
          </a:p>
        </p:txBody>
      </p:sp>
      <p:graphicFrame>
        <p:nvGraphicFramePr>
          <p:cNvPr id="12" name="表格 11">
            <a:extLst>
              <a:ext uri="{FF2B5EF4-FFF2-40B4-BE49-F238E27FC236}">
                <a16:creationId xmlns:a16="http://schemas.microsoft.com/office/drawing/2014/main" id="{9AC77744-1B62-B74D-910A-CC3FE7D08FF9}"/>
              </a:ext>
            </a:extLst>
          </p:cNvPr>
          <p:cNvGraphicFramePr>
            <a:graphicFrameLocks noGrp="1"/>
          </p:cNvGraphicFramePr>
          <p:nvPr>
            <p:extLst/>
          </p:nvPr>
        </p:nvGraphicFramePr>
        <p:xfrm>
          <a:off x="1143000" y="1828800"/>
          <a:ext cx="9787001" cy="4062997"/>
        </p:xfrm>
        <a:graphic>
          <a:graphicData uri="http://schemas.openxmlformats.org/drawingml/2006/table">
            <a:tbl>
              <a:tblPr/>
              <a:tblGrid>
                <a:gridCol w="4908935">
                  <a:extLst>
                    <a:ext uri="{9D8B030D-6E8A-4147-A177-3AD203B41FA5}">
                      <a16:colId xmlns:a16="http://schemas.microsoft.com/office/drawing/2014/main" val="2514713391"/>
                    </a:ext>
                  </a:extLst>
                </a:gridCol>
                <a:gridCol w="4878066">
                  <a:extLst>
                    <a:ext uri="{9D8B030D-6E8A-4147-A177-3AD203B41FA5}">
                      <a16:colId xmlns:a16="http://schemas.microsoft.com/office/drawing/2014/main" val="3802589556"/>
                    </a:ext>
                  </a:extLst>
                </a:gridCol>
              </a:tblGrid>
              <a:tr h="741677">
                <a:tc>
                  <a:txBody>
                    <a:bodyPr/>
                    <a:lstStyle/>
                    <a:p>
                      <a:pPr algn="ctr" fontAlgn="t"/>
                      <a:r>
                        <a:rPr lang="zh-CN" altLang="en-US" sz="2000" b="0" i="0" u="none" strike="noStrike" dirty="0">
                          <a:solidFill>
                            <a:schemeClr val="tx1"/>
                          </a:solidFill>
                          <a:effectLst/>
                          <a:latin typeface="Microsoft YaHei" panose="020B0503020204020204" pitchFamily="34" charset="-122"/>
                          <a:ea typeface="Microsoft YaHei" panose="020B0503020204020204" pitchFamily="34" charset="-122"/>
                        </a:rPr>
                        <a:t>互联网（</a:t>
                      </a:r>
                      <a:r>
                        <a:rPr lang="en" sz="2000" b="0" i="0" u="none" strike="noStrike" dirty="0">
                          <a:solidFill>
                            <a:srgbClr val="C00000"/>
                          </a:solidFill>
                          <a:effectLst/>
                          <a:latin typeface="Microsoft YaHei" panose="020B0503020204020204" pitchFamily="34" charset="-122"/>
                          <a:ea typeface="Microsoft YaHei" panose="020B0503020204020204" pitchFamily="34" charset="-122"/>
                        </a:rPr>
                        <a:t>I</a:t>
                      </a:r>
                      <a:r>
                        <a:rPr lang="en" sz="2000" b="0" i="0" u="none" strike="noStrike" dirty="0">
                          <a:solidFill>
                            <a:schemeClr val="tx1"/>
                          </a:solidFill>
                          <a:effectLst/>
                          <a:latin typeface="Microsoft YaHei" panose="020B0503020204020204" pitchFamily="34" charset="-122"/>
                          <a:ea typeface="Microsoft YaHei" panose="020B0503020204020204" pitchFamily="34" charset="-122"/>
                        </a:rPr>
                        <a:t>nternet）</a:t>
                      </a:r>
                      <a:r>
                        <a:rPr lang="zh-CN" altLang="en-US" sz="2000" b="0" i="0" u="none" strike="noStrike" dirty="0">
                          <a:solidFill>
                            <a:schemeClr val="tx1"/>
                          </a:solidFill>
                          <a:effectLst/>
                          <a:latin typeface="Microsoft YaHei" panose="020B0503020204020204" pitchFamily="34" charset="-122"/>
                          <a:ea typeface="Microsoft YaHei" panose="020B0503020204020204" pitchFamily="34" charset="-122"/>
                        </a:rPr>
                        <a:t>，又称因特网</a:t>
                      </a:r>
                      <a:endParaRPr lang="en" sz="200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3E3FA"/>
                    </a:solidFill>
                  </a:tcPr>
                </a:tc>
                <a:tc>
                  <a:txBody>
                    <a:bodyPr/>
                    <a:lstStyle/>
                    <a:p>
                      <a:pPr algn="ctr" fontAlgn="t"/>
                      <a:r>
                        <a:rPr lang="zh-CN" altLang="en-US" sz="2000" b="0" i="0" u="none" strike="noStrike" dirty="0">
                          <a:solidFill>
                            <a:schemeClr val="tx1"/>
                          </a:solidFill>
                          <a:effectLst/>
                          <a:latin typeface="Microsoft YaHei" panose="020B0503020204020204" pitchFamily="34" charset="-122"/>
                          <a:ea typeface="Microsoft YaHei" panose="020B0503020204020204" pitchFamily="34" charset="-122"/>
                        </a:rPr>
                        <a:t>互连网（</a:t>
                      </a:r>
                      <a:r>
                        <a:rPr lang="en" sz="2000" b="0" i="0" u="none" strike="noStrike" dirty="0">
                          <a:solidFill>
                            <a:srgbClr val="C00000"/>
                          </a:solidFill>
                          <a:effectLst/>
                          <a:latin typeface="Microsoft YaHei" panose="020B0503020204020204" pitchFamily="34" charset="-122"/>
                          <a:ea typeface="Microsoft YaHei" panose="020B0503020204020204" pitchFamily="34" charset="-122"/>
                        </a:rPr>
                        <a:t>i</a:t>
                      </a:r>
                      <a:r>
                        <a:rPr lang="en" sz="2000" b="0" i="0" u="none" strike="noStrike" dirty="0">
                          <a:solidFill>
                            <a:schemeClr val="tx1"/>
                          </a:solidFill>
                          <a:effectLst/>
                          <a:latin typeface="Microsoft YaHei" panose="020B0503020204020204" pitchFamily="34" charset="-122"/>
                          <a:ea typeface="Microsoft YaHei" panose="020B0503020204020204" pitchFamily="34" charset="-122"/>
                        </a:rPr>
                        <a:t>nternet）</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3E3FA"/>
                    </a:solidFill>
                  </a:tcPr>
                </a:tc>
                <a:extLst>
                  <a:ext uri="{0D108BD9-81ED-4DB2-BD59-A6C34878D82A}">
                    <a16:rowId xmlns:a16="http://schemas.microsoft.com/office/drawing/2014/main" val="2386346331"/>
                  </a:ext>
                </a:extLst>
              </a:tr>
              <a:tr h="381599">
                <a:tc gridSpan="2">
                  <a:txBody>
                    <a:bodyPr/>
                    <a:lstStyle/>
                    <a:p>
                      <a:pPr algn="ctr" rtl="0" fontAlgn="ctr"/>
                      <a:r>
                        <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rPr>
                        <a:t>相似之处</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rtl="0" fontAlgn="ctr"/>
                      <a:endPar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endParaRP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6180216"/>
                  </a:ext>
                </a:extLst>
              </a:tr>
              <a:tr h="692529">
                <a:tc>
                  <a:txBody>
                    <a:bodyPr/>
                    <a:lstStyle/>
                    <a:p>
                      <a:pPr algn="ctr" rtl="0" fontAlgn="ctr"/>
                      <a:r>
                        <a:rPr lang="zh-CN" altLang="en-US" sz="1800" b="0" i="0" u="none" strike="noStrike" dirty="0">
                          <a:solidFill>
                            <a:srgbClr val="000000"/>
                          </a:solidFill>
                          <a:effectLst/>
                          <a:latin typeface="Microsoft YaHei" panose="020B0503020204020204" pitchFamily="34" charset="-122"/>
                          <a:ea typeface="Microsoft YaHei" panose="020B0503020204020204" pitchFamily="34" charset="-122"/>
                        </a:rPr>
                        <a:t>网络的网络</a:t>
                      </a:r>
                      <a:br>
                        <a:rPr lang="en-US" altLang="zh-CN" sz="1800" b="0" i="0" u="none" strike="noStrike" dirty="0">
                          <a:solidFill>
                            <a:srgbClr val="000000"/>
                          </a:solidFill>
                          <a:effectLst/>
                          <a:latin typeface="Microsoft YaHei" panose="020B0503020204020204" pitchFamily="34" charset="-122"/>
                          <a:ea typeface="Microsoft YaHei" panose="020B0503020204020204" pitchFamily="34" charset="-122"/>
                        </a:rPr>
                      </a:br>
                      <a:r>
                        <a:rPr lang="zh-CN" altLang="en-US" sz="1800" b="0" i="0" u="none" strike="noStrike" dirty="0">
                          <a:solidFill>
                            <a:srgbClr val="000000"/>
                          </a:solidFill>
                          <a:effectLst/>
                          <a:latin typeface="Microsoft YaHei" panose="020B0503020204020204" pitchFamily="34" charset="-122"/>
                          <a:ea typeface="Microsoft YaHei" panose="020B0503020204020204" pitchFamily="34" charset="-122"/>
                        </a:rPr>
                        <a:t>（这种类型的一个具体实例）</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rtl="0" fontAlgn="ctr"/>
                      <a:r>
                        <a:rPr lang="zh-CN" altLang="en-US" sz="18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网络的网络</a:t>
                      </a:r>
                      <a:br>
                        <a:rPr lang="en-US" altLang="zh-CN" sz="18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br>
                      <a:r>
                        <a:rPr lang="zh-CN" altLang="en-US" sz="18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（泛指这种类型）</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729679"/>
                  </a:ext>
                </a:extLst>
              </a:tr>
              <a:tr h="381599">
                <a:tc gridSpan="2">
                  <a:txBody>
                    <a:bodyPr/>
                    <a:lstStyle/>
                    <a:p>
                      <a:pPr algn="ctr" rtl="0" fontAlgn="ctr"/>
                      <a:r>
                        <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rPr>
                        <a:t>不同之处</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rtl="0" fontAlgn="ctr"/>
                      <a:endPar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endParaRP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757966"/>
                  </a:ext>
                </a:extLst>
              </a:tr>
              <a:tr h="1158929">
                <a:tc>
                  <a:txBody>
                    <a:bodyPr/>
                    <a:lstStyle/>
                    <a:p>
                      <a:pPr marL="92075" indent="0" algn="ctr" rtl="0" fontAlgn="ctr">
                        <a:tabLst/>
                      </a:pPr>
                      <a:r>
                        <a:rPr lang="zh-CN" altLang="en-US" sz="2000" b="0" i="0" u="none" strike="noStrike" dirty="0">
                          <a:solidFill>
                            <a:srgbClr val="000000"/>
                          </a:solidFill>
                          <a:effectLst/>
                          <a:latin typeface="Microsoft YaHei" panose="020B0503020204020204" pitchFamily="34" charset="-122"/>
                          <a:ea typeface="Microsoft YaHei" panose="020B0503020204020204" pitchFamily="34" charset="-122"/>
                        </a:rPr>
                        <a:t>特指遵循 </a:t>
                      </a:r>
                      <a:r>
                        <a:rPr lang="en" sz="2000" b="0" i="0" u="none" strike="noStrike" dirty="0">
                          <a:solidFill>
                            <a:srgbClr val="000000"/>
                          </a:solidFill>
                          <a:effectLst/>
                          <a:latin typeface="Microsoft YaHei" panose="020B0503020204020204" pitchFamily="34" charset="-122"/>
                          <a:ea typeface="Microsoft YaHei" panose="020B0503020204020204" pitchFamily="34" charset="-122"/>
                        </a:rPr>
                        <a:t>TCP/IP </a:t>
                      </a:r>
                      <a:r>
                        <a:rPr lang="zh-CN" altLang="en-US" sz="2000" b="0" i="0" u="none" strike="noStrike" dirty="0">
                          <a:solidFill>
                            <a:srgbClr val="000000"/>
                          </a:solidFill>
                          <a:effectLst/>
                          <a:latin typeface="Microsoft YaHei" panose="020B0503020204020204" pitchFamily="34" charset="-122"/>
                          <a:ea typeface="Microsoft YaHei" panose="020B0503020204020204" pitchFamily="34" charset="-122"/>
                        </a:rPr>
                        <a:t>标准、利用路由器将各种计算机网络互连起来而形成的、覆盖全球的、特定的互连网</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92075" indent="0" algn="ctr" rtl="0" fontAlgn="ctr">
                        <a:tabLst/>
                      </a:pPr>
                      <a:r>
                        <a:rPr lang="zh-CN" altLang="en-US" sz="2000" b="0" i="0" u="none" strike="noStrike" dirty="0">
                          <a:solidFill>
                            <a:srgbClr val="000000"/>
                          </a:solidFill>
                          <a:effectLst/>
                          <a:latin typeface="Microsoft YaHei" panose="020B0503020204020204" pitchFamily="34" charset="-122"/>
                          <a:ea typeface="Microsoft YaHei" panose="020B0503020204020204" pitchFamily="34" charset="-122"/>
                        </a:rPr>
                        <a:t>泛指由多个不同类型计算机网络互连而成的网络</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40319280"/>
                  </a:ext>
                </a:extLst>
              </a:tr>
              <a:tr h="353332">
                <a:tc>
                  <a:txBody>
                    <a:bodyPr/>
                    <a:lstStyle/>
                    <a:p>
                      <a:pPr algn="ctr" rtl="0" fontAlgn="ct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使用 </a:t>
                      </a:r>
                      <a:r>
                        <a:rPr lang="en" sz="1800" b="0" i="0" u="none" strike="noStrike">
                          <a:solidFill>
                            <a:srgbClr val="000000"/>
                          </a:solidFill>
                          <a:effectLst/>
                          <a:latin typeface="Microsoft YaHei" panose="020B0503020204020204" pitchFamily="34" charset="-122"/>
                          <a:ea typeface="Microsoft YaHei" panose="020B0503020204020204" pitchFamily="34" charset="-122"/>
                        </a:rPr>
                        <a:t>TCP/IP</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除 </a:t>
                      </a:r>
                      <a:r>
                        <a:rPr lang="en" sz="1800" b="0" i="0" u="none" strike="noStrike">
                          <a:solidFill>
                            <a:srgbClr val="000000"/>
                          </a:solidFill>
                          <a:effectLst/>
                          <a:latin typeface="Microsoft YaHei" panose="020B0503020204020204" pitchFamily="34" charset="-122"/>
                          <a:ea typeface="Microsoft YaHei" panose="020B0503020204020204" pitchFamily="34" charset="-122"/>
                        </a:rPr>
                        <a:t>TCP/IP </a:t>
                      </a: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外，还可以使用其他协议</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54038311"/>
                  </a:ext>
                </a:extLst>
              </a:tr>
              <a:tr h="353332">
                <a:tc>
                  <a:txBody>
                    <a:bodyPr/>
                    <a:lstStyle/>
                    <a:p>
                      <a:pPr algn="ctr" rtl="0" fontAlgn="ct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是一个专用名词</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800" b="0" i="0" u="none" strike="noStrike" dirty="0">
                          <a:solidFill>
                            <a:srgbClr val="000000"/>
                          </a:solidFill>
                          <a:effectLst/>
                          <a:latin typeface="Microsoft YaHei" panose="020B0503020204020204" pitchFamily="34" charset="-122"/>
                          <a:ea typeface="Microsoft YaHei" panose="020B0503020204020204" pitchFamily="34" charset="-122"/>
                        </a:rPr>
                        <a:t>是一个通用名词</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91889951"/>
                  </a:ext>
                </a:extLst>
              </a:tr>
            </a:tbl>
          </a:graphicData>
        </a:graphic>
      </p:graphicFrame>
    </p:spTree>
    <p:extLst>
      <p:ext uri="{BB962C8B-B14F-4D97-AF65-F5344CB8AC3E}">
        <p14:creationId xmlns:p14="http://schemas.microsoft.com/office/powerpoint/2010/main" val="2229510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AAF93-C9FC-4440-AF03-231695E6A6B2}"/>
              </a:ext>
            </a:extLst>
          </p:cNvPr>
          <p:cNvSpPr>
            <a:spLocks noGrp="1"/>
          </p:cNvSpPr>
          <p:nvPr>
            <p:ph type="title"/>
          </p:nvPr>
        </p:nvSpPr>
        <p:spPr/>
        <p:txBody>
          <a:bodyPr/>
          <a:lstStyle/>
          <a:p>
            <a:r>
              <a:rPr lang="zh-CN" altLang="en-US" dirty="0"/>
              <a:t>互联网规模</a:t>
            </a:r>
          </a:p>
        </p:txBody>
      </p:sp>
      <p:sp>
        <p:nvSpPr>
          <p:cNvPr id="3" name="内容占位符 2">
            <a:extLst>
              <a:ext uri="{FF2B5EF4-FFF2-40B4-BE49-F238E27FC236}">
                <a16:creationId xmlns:a16="http://schemas.microsoft.com/office/drawing/2014/main" id="{40C666DF-7753-4956-889C-A5937F74A2FF}"/>
              </a:ext>
            </a:extLst>
          </p:cNvPr>
          <p:cNvSpPr>
            <a:spLocks noGrp="1"/>
          </p:cNvSpPr>
          <p:nvPr>
            <p:ph idx="1"/>
          </p:nvPr>
        </p:nvSpPr>
        <p:spPr>
          <a:xfrm>
            <a:off x="609600" y="6056309"/>
            <a:ext cx="10972800" cy="182566"/>
          </a:xfrm>
        </p:spPr>
        <p:txBody>
          <a:bodyPr/>
          <a:lstStyle/>
          <a:p>
            <a:pPr algn="ctr"/>
            <a:r>
              <a:rPr lang="en-US" altLang="zh-CN" sz="2000" b="1" dirty="0">
                <a:hlinkClick r:id="rId2"/>
              </a:rPr>
              <a:t>https://en.wikipedia.org/wiki/Global_Internet_usage</a:t>
            </a:r>
            <a:r>
              <a:rPr lang="en-US" altLang="zh-CN" sz="2000" b="1" dirty="0"/>
              <a:t> </a:t>
            </a:r>
            <a:endParaRPr lang="zh-CN" altLang="en-US" sz="2000" dirty="0"/>
          </a:p>
        </p:txBody>
      </p:sp>
      <p:sp>
        <p:nvSpPr>
          <p:cNvPr id="4" name="灯片编号占位符 3">
            <a:extLst>
              <a:ext uri="{FF2B5EF4-FFF2-40B4-BE49-F238E27FC236}">
                <a16:creationId xmlns:a16="http://schemas.microsoft.com/office/drawing/2014/main" id="{EA35FB0C-3F27-4A2D-BBC4-85479256D151}"/>
              </a:ext>
            </a:extLst>
          </p:cNvPr>
          <p:cNvSpPr>
            <a:spLocks noGrp="1"/>
          </p:cNvSpPr>
          <p:nvPr>
            <p:ph type="sldNum" sz="quarter" idx="11"/>
          </p:nvPr>
        </p:nvSpPr>
        <p:spPr/>
        <p:txBody>
          <a:bodyPr/>
          <a:lstStyle/>
          <a:p>
            <a:pPr>
              <a:defRPr/>
            </a:pPr>
            <a:fld id="{3FFE790D-BCFB-4008-9260-CA63AEE325FD}" type="slidenum">
              <a:rPr lang="en-US" smtClean="0"/>
              <a:pPr>
                <a:defRPr/>
              </a:pPr>
              <a:t>31</a:t>
            </a:fld>
            <a:endParaRPr lang="en-US" dirty="0"/>
          </a:p>
        </p:txBody>
      </p:sp>
      <p:pic>
        <p:nvPicPr>
          <p:cNvPr id="5" name="图片 4">
            <a:extLst>
              <a:ext uri="{FF2B5EF4-FFF2-40B4-BE49-F238E27FC236}">
                <a16:creationId xmlns:a16="http://schemas.microsoft.com/office/drawing/2014/main" id="{F1D205F0-F1E1-45C5-87D1-7E5191A6B6A7}"/>
              </a:ext>
            </a:extLst>
          </p:cNvPr>
          <p:cNvPicPr>
            <a:picLocks noChangeAspect="1"/>
          </p:cNvPicPr>
          <p:nvPr/>
        </p:nvPicPr>
        <p:blipFill>
          <a:blip r:embed="rId3"/>
          <a:stretch>
            <a:fillRect/>
          </a:stretch>
        </p:blipFill>
        <p:spPr>
          <a:xfrm>
            <a:off x="3124200" y="1295400"/>
            <a:ext cx="5943600" cy="4679176"/>
          </a:xfrm>
          <a:prstGeom prst="rect">
            <a:avLst/>
          </a:prstGeom>
        </p:spPr>
      </p:pic>
    </p:spTree>
    <p:extLst>
      <p:ext uri="{BB962C8B-B14F-4D97-AF65-F5344CB8AC3E}">
        <p14:creationId xmlns:p14="http://schemas.microsoft.com/office/powerpoint/2010/main" val="2552766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D4D82-E0D5-40A7-AC43-FCE0116F859F}"/>
              </a:ext>
            </a:extLst>
          </p:cNvPr>
          <p:cNvSpPr>
            <a:spLocks noGrp="1"/>
          </p:cNvSpPr>
          <p:nvPr>
            <p:ph type="title"/>
          </p:nvPr>
        </p:nvSpPr>
        <p:spPr/>
        <p:txBody>
          <a:bodyPr>
            <a:normAutofit/>
          </a:bodyPr>
          <a:lstStyle/>
          <a:p>
            <a:r>
              <a:rPr lang="zh-CN" altLang="en-US" dirty="0"/>
              <a:t>我国的互联网发展情况</a:t>
            </a:r>
          </a:p>
        </p:txBody>
      </p:sp>
      <p:sp>
        <p:nvSpPr>
          <p:cNvPr id="3" name="内容占位符 2">
            <a:extLst>
              <a:ext uri="{FF2B5EF4-FFF2-40B4-BE49-F238E27FC236}">
                <a16:creationId xmlns:a16="http://schemas.microsoft.com/office/drawing/2014/main" id="{B2165E99-B732-4222-A51B-E931AF8AE4A9}"/>
              </a:ext>
            </a:extLst>
          </p:cNvPr>
          <p:cNvSpPr>
            <a:spLocks noGrp="1"/>
          </p:cNvSpPr>
          <p:nvPr>
            <p:ph idx="1"/>
          </p:nvPr>
        </p:nvSpPr>
        <p:spPr>
          <a:xfrm>
            <a:off x="609600" y="1600203"/>
            <a:ext cx="6994378" cy="4267197"/>
          </a:xfrm>
        </p:spPr>
        <p:txBody>
          <a:bodyPr>
            <a:noAutofit/>
          </a:bodyPr>
          <a:lstStyle/>
          <a:p>
            <a:r>
              <a:rPr lang="zh-CN" altLang="en-US" sz="2000" i="0" dirty="0">
                <a:solidFill>
                  <a:srgbClr val="121212"/>
                </a:solidFill>
                <a:effectLst/>
                <a:latin typeface="微软雅黑" panose="020B0503020204020204" pitchFamily="34" charset="-122"/>
                <a:ea typeface="微软雅黑" panose="020B0503020204020204" pitchFamily="34" charset="-122"/>
              </a:rPr>
              <a:t>起步阶段</a:t>
            </a:r>
            <a:endParaRPr lang="en-US" altLang="zh-CN" sz="2000" i="0" dirty="0">
              <a:solidFill>
                <a:srgbClr val="121212"/>
              </a:solidFill>
              <a:effectLst/>
              <a:latin typeface="微软雅黑" panose="020B0503020204020204" pitchFamily="34" charset="-122"/>
              <a:ea typeface="微软雅黑" panose="020B0503020204020204" pitchFamily="34" charset="-122"/>
            </a:endParaRPr>
          </a:p>
          <a:p>
            <a:pPr lvl="1"/>
            <a:r>
              <a:rPr lang="en-US" altLang="zh-CN" b="0" i="0" dirty="0">
                <a:solidFill>
                  <a:srgbClr val="121212"/>
                </a:solidFill>
                <a:effectLst/>
                <a:latin typeface="微软雅黑" panose="020B0503020204020204" pitchFamily="34" charset="-122"/>
                <a:ea typeface="微软雅黑" panose="020B0503020204020204" pitchFamily="34" charset="-122"/>
              </a:rPr>
              <a:t>1987</a:t>
            </a:r>
            <a:r>
              <a:rPr lang="zh-CN" altLang="en-US" b="0" i="0" dirty="0">
                <a:solidFill>
                  <a:srgbClr val="121212"/>
                </a:solidFill>
                <a:effectLst/>
                <a:latin typeface="微软雅黑" panose="020B0503020204020204" pitchFamily="34" charset="-122"/>
                <a:ea typeface="微软雅黑" panose="020B0503020204020204" pitchFamily="34" charset="-122"/>
              </a:rPr>
              <a:t>年，建成第一个电子邮件节点，从北京向德国发送第一封邮件</a:t>
            </a:r>
            <a:r>
              <a:rPr lang="zh-CN" altLang="en-US" dirty="0">
                <a:solidFill>
                  <a:srgbClr val="121212"/>
                </a:solidFill>
                <a:latin typeface="微软雅黑" panose="020B0503020204020204" pitchFamily="34" charset="-122"/>
                <a:ea typeface="微软雅黑" panose="020B0503020204020204" pitchFamily="34" charset="-122"/>
              </a:rPr>
              <a:t>成功（</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越过长城，走向世界</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lvl="1"/>
            <a:r>
              <a:rPr lang="en-US" altLang="zh-CN" dirty="0">
                <a:solidFill>
                  <a:srgbClr val="121212"/>
                </a:solidFill>
                <a:latin typeface="微软雅黑" panose="020B0503020204020204" pitchFamily="34" charset="-122"/>
                <a:ea typeface="微软雅黑" panose="020B0503020204020204" pitchFamily="34" charset="-122"/>
              </a:rPr>
              <a:t>1994</a:t>
            </a:r>
            <a:r>
              <a:rPr lang="zh-CN" altLang="en-US" dirty="0">
                <a:solidFill>
                  <a:srgbClr val="121212"/>
                </a:solidFill>
                <a:latin typeface="微软雅黑" panose="020B0503020204020204" pitchFamily="34" charset="-122"/>
                <a:ea typeface="微软雅黑" panose="020B0503020204020204" pitchFamily="34" charset="-122"/>
              </a:rPr>
              <a:t>年，我国通过</a:t>
            </a:r>
            <a:r>
              <a:rPr lang="en-US" altLang="zh-CN" dirty="0">
                <a:solidFill>
                  <a:srgbClr val="C00000"/>
                </a:solidFill>
                <a:latin typeface="微软雅黑" panose="020B0503020204020204" pitchFamily="34" charset="-122"/>
                <a:ea typeface="微软雅黑" panose="020B0503020204020204" pitchFamily="34" charset="-122"/>
              </a:rPr>
              <a:t>64K</a:t>
            </a:r>
            <a:r>
              <a:rPr lang="zh-CN" altLang="en-US" dirty="0">
                <a:solidFill>
                  <a:srgbClr val="121212"/>
                </a:solidFill>
                <a:latin typeface="微软雅黑" panose="020B0503020204020204" pitchFamily="34" charset="-122"/>
                <a:ea typeface="微软雅黑" panose="020B0503020204020204" pitchFamily="34" charset="-122"/>
              </a:rPr>
              <a:t>专线接入互联网，全功能连接</a:t>
            </a:r>
            <a:endParaRPr lang="en-US" altLang="zh-CN" dirty="0">
              <a:solidFill>
                <a:srgbClr val="121212"/>
              </a:solidFill>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“宽带中国”的国家战略</a:t>
            </a:r>
            <a:endParaRPr lang="en-US" altLang="zh-CN" sz="20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三个阶段：全面提速（</a:t>
            </a:r>
            <a:r>
              <a:rPr lang="en-US" altLang="zh-CN" dirty="0">
                <a:latin typeface="微软雅黑" panose="020B0503020204020204" pitchFamily="34" charset="-122"/>
                <a:ea typeface="微软雅黑" panose="020B0503020204020204" pitchFamily="34" charset="-122"/>
              </a:rPr>
              <a:t>2013</a:t>
            </a:r>
            <a:r>
              <a:rPr lang="zh-CN" altLang="en-US" dirty="0">
                <a:latin typeface="微软雅黑" panose="020B0503020204020204" pitchFamily="34" charset="-122"/>
                <a:ea typeface="微软雅黑" panose="020B0503020204020204" pitchFamily="34" charset="-122"/>
              </a:rPr>
              <a:t>年）、推广普及（</a:t>
            </a:r>
            <a:r>
              <a:rPr lang="en-US" altLang="zh-CN" dirty="0">
                <a:latin typeface="微软雅黑" panose="020B0503020204020204" pitchFamily="34" charset="-122"/>
                <a:ea typeface="微软雅黑" panose="020B0503020204020204" pitchFamily="34" charset="-122"/>
              </a:rPr>
              <a:t>2014-2015</a:t>
            </a:r>
            <a:r>
              <a:rPr lang="zh-CN" altLang="en-US" dirty="0">
                <a:latin typeface="微软雅黑" panose="020B0503020204020204" pitchFamily="34" charset="-122"/>
                <a:ea typeface="微软雅黑" panose="020B0503020204020204" pitchFamily="34" charset="-122"/>
              </a:rPr>
              <a:t>）、优化升级（</a:t>
            </a:r>
            <a:r>
              <a:rPr lang="en-US" altLang="zh-CN" dirty="0">
                <a:latin typeface="微软雅黑" panose="020B0503020204020204" pitchFamily="34" charset="-122"/>
                <a:ea typeface="微软雅黑" panose="020B0503020204020204" pitchFamily="34" charset="-122"/>
              </a:rPr>
              <a:t>2016-2020</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技术变革：拨号上网</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双绞线上网</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光纤入户</a:t>
            </a:r>
            <a:endParaRPr lang="en-US" altLang="zh-CN" dirty="0">
              <a:latin typeface="微软雅黑" panose="020B0503020204020204" pitchFamily="34" charset="-122"/>
              <a:ea typeface="微软雅黑" panose="020B0503020204020204" pitchFamily="34" charset="-122"/>
            </a:endParaRPr>
          </a:p>
          <a:p>
            <a:r>
              <a:rPr lang="zh-CN" altLang="en-US" sz="2000" dirty="0"/>
              <a:t>工信部颁发</a:t>
            </a:r>
            <a:r>
              <a:rPr lang="zh-CN" altLang="en-US" sz="2000" dirty="0">
                <a:latin typeface="微软雅黑" panose="020B0503020204020204" pitchFamily="34" charset="-122"/>
                <a:ea typeface="微软雅黑" panose="020B0503020204020204" pitchFamily="34" charset="-122"/>
              </a:rPr>
              <a:t>移动通信牌照</a:t>
            </a:r>
            <a:endParaRPr lang="en-US" altLang="zh-CN" sz="2000" dirty="0">
              <a:latin typeface="微软雅黑" panose="020B0503020204020204" pitchFamily="34" charset="-122"/>
              <a:ea typeface="微软雅黑" panose="020B0503020204020204" pitchFamily="34" charset="-122"/>
            </a:endParaRPr>
          </a:p>
          <a:p>
            <a:pPr lvl="1"/>
            <a:r>
              <a:rPr lang="en-US" altLang="zh-CN" dirty="0"/>
              <a:t>2009</a:t>
            </a:r>
            <a:r>
              <a:rPr lang="zh-CN" altLang="en-US" dirty="0"/>
              <a:t>年，三大运营商（中国移动、中国电信、</a:t>
            </a:r>
            <a:br>
              <a:rPr lang="en-US" altLang="zh-CN" dirty="0"/>
            </a:br>
            <a:r>
              <a:rPr lang="zh-CN" altLang="en-US" dirty="0"/>
              <a:t>中国联通）获</a:t>
            </a:r>
            <a:r>
              <a:rPr lang="en-US" altLang="zh-CN" dirty="0"/>
              <a:t>3G</a:t>
            </a:r>
            <a:r>
              <a:rPr lang="zh-CN" altLang="en-US" dirty="0"/>
              <a:t>牌照（移动负责</a:t>
            </a:r>
            <a:r>
              <a:rPr lang="en-US" altLang="zh-CN" dirty="0"/>
              <a:t>TD-SCDMA</a:t>
            </a:r>
            <a:r>
              <a:rPr lang="zh-CN" altLang="en-US" dirty="0"/>
              <a:t>）</a:t>
            </a:r>
            <a:endParaRPr lang="en-US" altLang="zh-CN" dirty="0"/>
          </a:p>
          <a:p>
            <a:pPr lvl="1"/>
            <a:r>
              <a:rPr lang="en-US" altLang="zh-CN" dirty="0"/>
              <a:t>2013</a:t>
            </a:r>
            <a:r>
              <a:rPr lang="zh-CN" altLang="en-US" dirty="0"/>
              <a:t>年，三大运营商获</a:t>
            </a:r>
            <a:r>
              <a:rPr lang="en-US" altLang="zh-CN" dirty="0"/>
              <a:t>4G</a:t>
            </a:r>
            <a:r>
              <a:rPr lang="zh-CN" altLang="en-US" dirty="0"/>
              <a:t>牌照（</a:t>
            </a:r>
            <a:r>
              <a:rPr lang="en-US" altLang="zh-CN" dirty="0"/>
              <a:t>TD-LTE</a:t>
            </a:r>
            <a:r>
              <a:rPr lang="zh-CN" altLang="en-US" dirty="0"/>
              <a:t>）</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zh-CN" altLang="en-US" dirty="0"/>
              <a:t>三大运营商和</a:t>
            </a:r>
            <a:r>
              <a:rPr lang="zh-CN" altLang="en-US" dirty="0">
                <a:latin typeface="微软雅黑" panose="020B0503020204020204" pitchFamily="34" charset="-122"/>
                <a:ea typeface="微软雅黑" panose="020B0503020204020204" pitchFamily="34" charset="-122"/>
              </a:rPr>
              <a:t>中国广电获</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商用牌照</a:t>
            </a:r>
            <a:endParaRPr lang="en-US" altLang="zh-CN" dirty="0">
              <a:solidFill>
                <a:srgbClr val="000000"/>
              </a:solidFill>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p:txBody>
      </p:sp>
      <p:sp>
        <p:nvSpPr>
          <p:cNvPr id="13" name="灯片编号占位符 12">
            <a:extLst>
              <a:ext uri="{FF2B5EF4-FFF2-40B4-BE49-F238E27FC236}">
                <a16:creationId xmlns:a16="http://schemas.microsoft.com/office/drawing/2014/main" id="{99C2A135-3EC8-394F-8CD9-F0E5FE936240}"/>
              </a:ext>
            </a:extLst>
          </p:cNvPr>
          <p:cNvSpPr>
            <a:spLocks noGrp="1"/>
          </p:cNvSpPr>
          <p:nvPr>
            <p:ph type="sldNum" sz="quarter" idx="4294967295"/>
          </p:nvPr>
        </p:nvSpPr>
        <p:spPr/>
        <p:txBody>
          <a:bodyPr/>
          <a:lstStyle/>
          <a:p>
            <a:fld id="{8D4D1E41-7A09-AB4A-A4E1-09765ADA2698}" type="slidenum">
              <a:rPr kumimoji="1" lang="zh-CN" altLang="en-US" smtClean="0"/>
              <a:t>32</a:t>
            </a:fld>
            <a:endParaRPr kumimoji="1" lang="zh-CN" altLang="en-US" dirty="0"/>
          </a:p>
        </p:txBody>
      </p:sp>
      <p:pic>
        <p:nvPicPr>
          <p:cNvPr id="15" name="Picture 2">
            <a:extLst>
              <a:ext uri="{FF2B5EF4-FFF2-40B4-BE49-F238E27FC236}">
                <a16:creationId xmlns:a16="http://schemas.microsoft.com/office/drawing/2014/main" id="{F771257D-FF05-41A1-9605-ACB4EC1AC11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34200" y="2286000"/>
            <a:ext cx="507513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017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402ED-B444-4D19-AB91-061573230F04}"/>
              </a:ext>
            </a:extLst>
          </p:cNvPr>
          <p:cNvSpPr>
            <a:spLocks noGrp="1"/>
          </p:cNvSpPr>
          <p:nvPr>
            <p:ph type="title"/>
          </p:nvPr>
        </p:nvSpPr>
        <p:spPr/>
        <p:txBody>
          <a:bodyPr/>
          <a:lstStyle/>
          <a:p>
            <a:r>
              <a:rPr lang="zh-CN" altLang="en-US" dirty="0"/>
              <a:t>我国的互联网发展情况</a:t>
            </a:r>
          </a:p>
        </p:txBody>
      </p:sp>
      <p:sp>
        <p:nvSpPr>
          <p:cNvPr id="3" name="内容占位符 2">
            <a:extLst>
              <a:ext uri="{FF2B5EF4-FFF2-40B4-BE49-F238E27FC236}">
                <a16:creationId xmlns:a16="http://schemas.microsoft.com/office/drawing/2014/main" id="{DD9F9686-8308-42E7-A1AC-79FCD04E5649}"/>
              </a:ext>
            </a:extLst>
          </p:cNvPr>
          <p:cNvSpPr>
            <a:spLocks noGrp="1"/>
          </p:cNvSpPr>
          <p:nvPr>
            <p:ph idx="1"/>
          </p:nvPr>
        </p:nvSpPr>
        <p:spPr>
          <a:xfrm>
            <a:off x="609600" y="1600203"/>
            <a:ext cx="6860408" cy="4525963"/>
          </a:xfrm>
        </p:spPr>
        <p:txBody>
          <a:bodyPr/>
          <a:lstStyle/>
          <a:p>
            <a:r>
              <a:rPr lang="zh-CN" altLang="en-US" sz="2400" dirty="0">
                <a:latin typeface="微软雅黑" panose="020B0503020204020204" pitchFamily="34" charset="-122"/>
                <a:ea typeface="微软雅黑" panose="020B0503020204020204" pitchFamily="34" charset="-122"/>
              </a:rPr>
              <a:t>我国网络发展规模</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五大网络：</a:t>
            </a:r>
            <a:endParaRPr lang="en-US" altLang="zh-CN" sz="2000" dirty="0">
              <a:latin typeface="微软雅黑" panose="020B0503020204020204" pitchFamily="34" charset="-122"/>
              <a:ea typeface="微软雅黑" panose="020B0503020204020204" pitchFamily="34" charset="-122"/>
            </a:endParaRPr>
          </a:p>
          <a:p>
            <a:pPr lvl="2"/>
            <a:r>
              <a:rPr lang="en-US" altLang="zh-CN" sz="1700" dirty="0">
                <a:latin typeface="微软雅黑" panose="020B0503020204020204" pitchFamily="34" charset="-122"/>
                <a:ea typeface="微软雅黑" panose="020B0503020204020204" pitchFamily="34" charset="-122"/>
              </a:rPr>
              <a:t>CHINANET</a:t>
            </a:r>
            <a:r>
              <a:rPr lang="zh-CN" altLang="en-US" sz="1700" dirty="0">
                <a:latin typeface="微软雅黑" panose="020B0503020204020204" pitchFamily="34" charset="-122"/>
                <a:ea typeface="微软雅黑" panose="020B0503020204020204" pitchFamily="34" charset="-122"/>
              </a:rPr>
              <a:t>电信</a:t>
            </a:r>
            <a:endParaRPr lang="en-US" altLang="zh-CN" sz="1700" dirty="0">
              <a:latin typeface="微软雅黑" panose="020B0503020204020204" pitchFamily="34" charset="-122"/>
              <a:ea typeface="微软雅黑" panose="020B0503020204020204" pitchFamily="34" charset="-122"/>
            </a:endParaRPr>
          </a:p>
          <a:p>
            <a:pPr lvl="2"/>
            <a:r>
              <a:rPr lang="en-US" altLang="zh-CN" sz="1700" dirty="0">
                <a:latin typeface="微软雅黑" panose="020B0503020204020204" pitchFamily="34" charset="-122"/>
                <a:ea typeface="微软雅黑" panose="020B0503020204020204" pitchFamily="34" charset="-122"/>
              </a:rPr>
              <a:t>UNINET</a:t>
            </a:r>
            <a:r>
              <a:rPr lang="zh-CN" altLang="en-US" sz="1700" dirty="0">
                <a:latin typeface="微软雅黑" panose="020B0503020204020204" pitchFamily="34" charset="-122"/>
                <a:ea typeface="微软雅黑" panose="020B0503020204020204" pitchFamily="34" charset="-122"/>
              </a:rPr>
              <a:t>联通</a:t>
            </a:r>
            <a:endParaRPr lang="en-US" altLang="zh-CN" sz="1700" dirty="0">
              <a:latin typeface="微软雅黑" panose="020B0503020204020204" pitchFamily="34" charset="-122"/>
              <a:ea typeface="微软雅黑" panose="020B0503020204020204" pitchFamily="34" charset="-122"/>
            </a:endParaRPr>
          </a:p>
          <a:p>
            <a:pPr lvl="2"/>
            <a:r>
              <a:rPr lang="en-US" altLang="zh-CN" sz="1700" dirty="0">
                <a:latin typeface="微软雅黑" panose="020B0503020204020204" pitchFamily="34" charset="-122"/>
                <a:ea typeface="微软雅黑" panose="020B0503020204020204" pitchFamily="34" charset="-122"/>
              </a:rPr>
              <a:t>CMNET</a:t>
            </a:r>
            <a:r>
              <a:rPr lang="zh-CN" altLang="en-US" sz="1700" dirty="0">
                <a:latin typeface="微软雅黑" panose="020B0503020204020204" pitchFamily="34" charset="-122"/>
                <a:ea typeface="微软雅黑" panose="020B0503020204020204" pitchFamily="34" charset="-122"/>
              </a:rPr>
              <a:t>移动</a:t>
            </a:r>
            <a:endParaRPr lang="en-US" altLang="zh-CN" sz="1700" dirty="0">
              <a:latin typeface="微软雅黑" panose="020B0503020204020204" pitchFamily="34" charset="-122"/>
              <a:ea typeface="微软雅黑" panose="020B0503020204020204" pitchFamily="34" charset="-122"/>
            </a:endParaRPr>
          </a:p>
          <a:p>
            <a:pPr lvl="2"/>
            <a:r>
              <a:rPr lang="en-US" altLang="zh-CN" sz="1700" dirty="0">
                <a:latin typeface="微软雅黑" panose="020B0503020204020204" pitchFamily="34" charset="-122"/>
                <a:ea typeface="微软雅黑" panose="020B0503020204020204" pitchFamily="34" charset="-122"/>
              </a:rPr>
              <a:t>CERNET</a:t>
            </a:r>
            <a:r>
              <a:rPr lang="zh-CN" altLang="en-US" sz="1700" dirty="0">
                <a:latin typeface="微软雅黑" panose="020B0503020204020204" pitchFamily="34" charset="-122"/>
                <a:ea typeface="微软雅黑" panose="020B0503020204020204" pitchFamily="34" charset="-122"/>
              </a:rPr>
              <a:t>教育网</a:t>
            </a:r>
            <a:endParaRPr lang="en-US" altLang="zh-CN" sz="1700" dirty="0">
              <a:latin typeface="微软雅黑" panose="020B0503020204020204" pitchFamily="34" charset="-122"/>
              <a:ea typeface="微软雅黑" panose="020B0503020204020204" pitchFamily="34" charset="-122"/>
            </a:endParaRPr>
          </a:p>
          <a:p>
            <a:pPr lvl="2"/>
            <a:r>
              <a:rPr lang="en-US" altLang="zh-CN" sz="1700" dirty="0">
                <a:latin typeface="微软雅黑" panose="020B0503020204020204" pitchFamily="34" charset="-122"/>
                <a:ea typeface="微软雅黑" panose="020B0503020204020204" pitchFamily="34" charset="-122"/>
              </a:rPr>
              <a:t>CSTNET</a:t>
            </a:r>
            <a:r>
              <a:rPr lang="zh-CN" altLang="en-US" sz="1700" dirty="0">
                <a:latin typeface="微软雅黑" panose="020B0503020204020204" pitchFamily="34" charset="-122"/>
                <a:ea typeface="微软雅黑" panose="020B0503020204020204" pitchFamily="34" charset="-122"/>
              </a:rPr>
              <a:t>科技网</a:t>
            </a:r>
            <a:endParaRPr lang="en-US" altLang="zh-CN" sz="17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年底，我国国际出口带宽超过</a:t>
            </a:r>
            <a:r>
              <a:rPr lang="en-US" altLang="zh-CN" sz="2000" dirty="0">
                <a:latin typeface="微软雅黑" panose="020B0503020204020204" pitchFamily="34" charset="-122"/>
                <a:ea typeface="微软雅黑" panose="020B0503020204020204" pitchFamily="34" charset="-122"/>
              </a:rPr>
              <a:t>8.8T</a:t>
            </a:r>
          </a:p>
          <a:p>
            <a:pPr lvl="1"/>
            <a:r>
              <a:rPr lang="en-US" altLang="zh-CN" sz="2000" dirty="0">
                <a:latin typeface="微软雅黑" panose="020B0503020204020204" pitchFamily="34" charset="-122"/>
                <a:ea typeface="微软雅黑" panose="020B0503020204020204" pitchFamily="34" charset="-122"/>
              </a:rPr>
              <a:t>4G</a:t>
            </a:r>
            <a:r>
              <a:rPr lang="zh-CN" altLang="en-US" sz="2000" dirty="0">
                <a:latin typeface="微软雅黑" panose="020B0503020204020204" pitchFamily="34" charset="-122"/>
                <a:ea typeface="微软雅黑" panose="020B0503020204020204" pitchFamily="34" charset="-122"/>
              </a:rPr>
              <a:t>基站</a:t>
            </a:r>
            <a:r>
              <a:rPr lang="en-US" altLang="zh-CN" sz="2000" dirty="0">
                <a:latin typeface="微软雅黑" panose="020B0503020204020204" pitchFamily="34" charset="-122"/>
                <a:ea typeface="微软雅黑" panose="020B0503020204020204" pitchFamily="34" charset="-122"/>
              </a:rPr>
              <a:t>551</a:t>
            </a:r>
            <a:r>
              <a:rPr lang="zh-CN" altLang="en-US" sz="2000" dirty="0">
                <a:latin typeface="微软雅黑" panose="020B0503020204020204" pitchFamily="34" charset="-122"/>
                <a:ea typeface="微软雅黑" panose="020B0503020204020204" pitchFamily="34" charset="-122"/>
              </a:rPr>
              <a:t>万个（</a:t>
            </a:r>
            <a:r>
              <a:rPr lang="zh-CN" altLang="en-US" sz="2000" dirty="0">
                <a:solidFill>
                  <a:srgbClr val="333333"/>
                </a:solidFill>
                <a:latin typeface="微软雅黑" panose="020B0503020204020204" pitchFamily="34" charset="-122"/>
                <a:ea typeface="微软雅黑" panose="020B0503020204020204" pitchFamily="34" charset="-122"/>
              </a:rPr>
              <a:t>全球</a:t>
            </a:r>
            <a:r>
              <a:rPr lang="en-US" altLang="zh-CN" sz="2000" dirty="0">
                <a:solidFill>
                  <a:srgbClr val="333333"/>
                </a:solidFill>
                <a:latin typeface="微软雅黑" panose="020B0503020204020204" pitchFamily="34" charset="-122"/>
                <a:ea typeface="微软雅黑" panose="020B0503020204020204" pitchFamily="34" charset="-122"/>
              </a:rPr>
              <a:t>4G</a:t>
            </a:r>
            <a:r>
              <a:rPr lang="zh-CN" altLang="en-US" sz="2000" dirty="0">
                <a:solidFill>
                  <a:srgbClr val="333333"/>
                </a:solidFill>
                <a:latin typeface="微软雅黑" panose="020B0503020204020204" pitchFamily="34" charset="-122"/>
                <a:ea typeface="微软雅黑" panose="020B0503020204020204" pitchFamily="34" charset="-122"/>
              </a:rPr>
              <a:t>基站总数不超过</a:t>
            </a:r>
            <a:r>
              <a:rPr lang="en-US" altLang="zh-CN" sz="2000" dirty="0">
                <a:solidFill>
                  <a:srgbClr val="333333"/>
                </a:solidFill>
                <a:latin typeface="微软雅黑" panose="020B0503020204020204" pitchFamily="34" charset="-122"/>
                <a:ea typeface="微软雅黑" panose="020B0503020204020204" pitchFamily="34" charset="-122"/>
              </a:rPr>
              <a:t>900</a:t>
            </a:r>
            <a:r>
              <a:rPr lang="zh-CN" altLang="en-US" sz="2000" dirty="0">
                <a:solidFill>
                  <a:srgbClr val="333333"/>
                </a:solidFill>
                <a:latin typeface="微软雅黑" panose="020B0503020204020204" pitchFamily="34" charset="-122"/>
                <a:ea typeface="微软雅黑" panose="020B0503020204020204" pitchFamily="34" charset="-122"/>
              </a:rPr>
              <a:t>万）</a:t>
            </a:r>
            <a:endParaRPr lang="en-US" altLang="zh-CN" sz="2000" dirty="0">
              <a:solidFill>
                <a:srgbClr val="333333"/>
              </a:solidFill>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2020</a:t>
            </a:r>
            <a:r>
              <a:rPr lang="zh-CN" altLang="en-US" sz="2000" dirty="0">
                <a:latin typeface="微软雅黑" panose="020B0503020204020204" pitchFamily="34" charset="-122"/>
                <a:ea typeface="微软雅黑" panose="020B0503020204020204" pitchFamily="34" charset="-122"/>
              </a:rPr>
              <a:t>年底，</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基站达</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万个，占全球比重近</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成</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IPv4</a:t>
            </a:r>
            <a:r>
              <a:rPr lang="zh-CN" altLang="en-US" sz="2000" dirty="0">
                <a:latin typeface="微软雅黑" panose="020B0503020204020204" pitchFamily="34" charset="-122"/>
                <a:ea typeface="微软雅黑" panose="020B0503020204020204" pitchFamily="34" charset="-122"/>
              </a:rPr>
              <a:t>地址</a:t>
            </a:r>
            <a:r>
              <a:rPr lang="en-US" altLang="zh-CN" sz="2000" dirty="0">
                <a:latin typeface="微软雅黑" panose="020B0503020204020204" pitchFamily="34" charset="-122"/>
                <a:ea typeface="微软雅黑" panose="020B0503020204020204" pitchFamily="34" charset="-122"/>
              </a:rPr>
              <a:t>3.8</a:t>
            </a:r>
            <a:r>
              <a:rPr lang="zh-CN" altLang="en-US" sz="2000" dirty="0">
                <a:latin typeface="微软雅黑" panose="020B0503020204020204" pitchFamily="34" charset="-122"/>
                <a:ea typeface="微软雅黑" panose="020B0503020204020204" pitchFamily="34" charset="-122"/>
              </a:rPr>
              <a:t>亿个；</a:t>
            </a:r>
            <a:r>
              <a:rPr lang="en-US" altLang="zh-CN" sz="2000" dirty="0">
                <a:latin typeface="微软雅黑" panose="020B0503020204020204" pitchFamily="34" charset="-122"/>
                <a:ea typeface="微软雅黑" panose="020B0503020204020204" pitchFamily="34" charset="-122"/>
              </a:rPr>
              <a:t>IPv6</a:t>
            </a:r>
            <a:r>
              <a:rPr lang="zh-CN" altLang="en-US" sz="2000" dirty="0">
                <a:latin typeface="微软雅黑" panose="020B0503020204020204" pitchFamily="34" charset="-122"/>
                <a:ea typeface="微软雅黑" panose="020B0503020204020204" pitchFamily="34" charset="-122"/>
              </a:rPr>
              <a:t>地址</a:t>
            </a:r>
            <a:r>
              <a:rPr lang="en-US" altLang="zh-CN" sz="2000" dirty="0">
                <a:latin typeface="微软雅黑" panose="020B0503020204020204" pitchFamily="34" charset="-122"/>
                <a:ea typeface="微软雅黑" panose="020B0503020204020204" pitchFamily="34" charset="-122"/>
              </a:rPr>
              <a:t>50903</a:t>
            </a:r>
            <a:r>
              <a:rPr lang="zh-CN" altLang="en-US" sz="2000" dirty="0">
                <a:latin typeface="微软雅黑" panose="020B0503020204020204" pitchFamily="34" charset="-122"/>
                <a:ea typeface="微软雅黑" panose="020B0503020204020204" pitchFamily="34" charset="-122"/>
              </a:rPr>
              <a:t>块</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，居世界第二</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.CN</a:t>
            </a:r>
            <a:r>
              <a:rPr lang="zh-CN" altLang="en-US" sz="2000" dirty="0">
                <a:latin typeface="微软雅黑" panose="020B0503020204020204" pitchFamily="34" charset="-122"/>
                <a:ea typeface="微软雅黑" panose="020B0503020204020204" pitchFamily="34" charset="-122"/>
              </a:rPr>
              <a:t>域名数</a:t>
            </a:r>
            <a:r>
              <a:rPr lang="en-US" altLang="zh-CN" sz="2000" dirty="0">
                <a:latin typeface="微软雅黑" panose="020B0503020204020204" pitchFamily="34" charset="-122"/>
                <a:ea typeface="微软雅黑" panose="020B0503020204020204" pitchFamily="34" charset="-122"/>
              </a:rPr>
              <a:t>2304</a:t>
            </a:r>
            <a:r>
              <a:rPr lang="zh-CN" altLang="en-US" sz="2000" dirty="0">
                <a:latin typeface="微软雅黑" panose="020B0503020204020204" pitchFamily="34" charset="-122"/>
                <a:ea typeface="微软雅黑" panose="020B0503020204020204" pitchFamily="34" charset="-122"/>
              </a:rPr>
              <a:t>万个，全球第一</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应用</a:t>
            </a:r>
            <a:r>
              <a:rPr lang="en-US" altLang="zh-CN" sz="2000" dirty="0">
                <a:latin typeface="微软雅黑" panose="020B0503020204020204" pitchFamily="34" charset="-122"/>
                <a:ea typeface="微软雅黑" panose="020B0503020204020204" pitchFamily="34" charset="-122"/>
              </a:rPr>
              <a:t>APP</a:t>
            </a:r>
            <a:r>
              <a:rPr lang="zh-CN" altLang="en-US" sz="2000" dirty="0">
                <a:latin typeface="微软雅黑" panose="020B0503020204020204" pitchFamily="34" charset="-122"/>
                <a:ea typeface="微软雅黑" panose="020B0503020204020204" pitchFamily="34" charset="-122"/>
              </a:rPr>
              <a:t>在架数量达到</a:t>
            </a:r>
            <a:r>
              <a:rPr lang="en-US" altLang="zh-CN" sz="2000" dirty="0">
                <a:latin typeface="微软雅黑" panose="020B0503020204020204" pitchFamily="34" charset="-122"/>
                <a:ea typeface="微软雅黑" panose="020B0503020204020204" pitchFamily="34" charset="-122"/>
              </a:rPr>
              <a:t>359</a:t>
            </a:r>
            <a:r>
              <a:rPr lang="zh-CN" altLang="en-US" sz="2000" dirty="0">
                <a:latin typeface="微软雅黑" panose="020B0503020204020204" pitchFamily="34" charset="-122"/>
                <a:ea typeface="微软雅黑" panose="020B0503020204020204" pitchFamily="34" charset="-122"/>
              </a:rPr>
              <a:t>万款</a:t>
            </a:r>
            <a:endParaRPr lang="zh-CN" altLang="en-US" dirty="0"/>
          </a:p>
        </p:txBody>
      </p:sp>
      <p:sp>
        <p:nvSpPr>
          <p:cNvPr id="4" name="灯片编号占位符 3">
            <a:extLst>
              <a:ext uri="{FF2B5EF4-FFF2-40B4-BE49-F238E27FC236}">
                <a16:creationId xmlns:a16="http://schemas.microsoft.com/office/drawing/2014/main" id="{172BF3DE-E34C-46C6-AFF4-9DACFEC5E4E6}"/>
              </a:ext>
            </a:extLst>
          </p:cNvPr>
          <p:cNvSpPr>
            <a:spLocks noGrp="1"/>
          </p:cNvSpPr>
          <p:nvPr>
            <p:ph type="sldNum" sz="quarter" idx="11"/>
          </p:nvPr>
        </p:nvSpPr>
        <p:spPr/>
        <p:txBody>
          <a:bodyPr/>
          <a:lstStyle/>
          <a:p>
            <a:pPr>
              <a:defRPr/>
            </a:pPr>
            <a:fld id="{3FFE790D-BCFB-4008-9260-CA63AEE325FD}" type="slidenum">
              <a:rPr lang="en-US" smtClean="0"/>
              <a:pPr>
                <a:defRPr/>
              </a:pPr>
              <a:t>33</a:t>
            </a:fld>
            <a:endParaRPr lang="en-US" dirty="0"/>
          </a:p>
        </p:txBody>
      </p:sp>
      <p:pic>
        <p:nvPicPr>
          <p:cNvPr id="5" name="图片 4">
            <a:extLst>
              <a:ext uri="{FF2B5EF4-FFF2-40B4-BE49-F238E27FC236}">
                <a16:creationId xmlns:a16="http://schemas.microsoft.com/office/drawing/2014/main" id="{1D173BEE-8C0E-4EE3-89E8-5BB4D4AC8F12}"/>
              </a:ext>
            </a:extLst>
          </p:cNvPr>
          <p:cNvPicPr>
            <a:picLocks noChangeAspect="1"/>
          </p:cNvPicPr>
          <p:nvPr/>
        </p:nvPicPr>
        <p:blipFill>
          <a:blip r:embed="rId2"/>
          <a:stretch>
            <a:fillRect/>
          </a:stretch>
        </p:blipFill>
        <p:spPr>
          <a:xfrm>
            <a:off x="7660025" y="1860154"/>
            <a:ext cx="3973497" cy="1601083"/>
          </a:xfrm>
          <a:prstGeom prst="rect">
            <a:avLst/>
          </a:prstGeom>
        </p:spPr>
      </p:pic>
      <p:sp>
        <p:nvSpPr>
          <p:cNvPr id="6" name="矩形: 圆角 5">
            <a:extLst>
              <a:ext uri="{FF2B5EF4-FFF2-40B4-BE49-F238E27FC236}">
                <a16:creationId xmlns:a16="http://schemas.microsoft.com/office/drawing/2014/main" id="{0D213B3C-9215-497E-A47B-909EE520C0B7}"/>
              </a:ext>
            </a:extLst>
          </p:cNvPr>
          <p:cNvSpPr/>
          <p:nvPr/>
        </p:nvSpPr>
        <p:spPr>
          <a:xfrm>
            <a:off x="7570658" y="1326368"/>
            <a:ext cx="4163514" cy="2261563"/>
          </a:xfrm>
          <a:prstGeom prst="roundRect">
            <a:avLst/>
          </a:prstGeom>
          <a:noFill/>
          <a:ln w="19050">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18253AD7-41D0-4EBF-93F6-4EA7635964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82327" y="4212702"/>
            <a:ext cx="3973497" cy="2169429"/>
          </a:xfrm>
          <a:prstGeom prst="rect">
            <a:avLst/>
          </a:prstGeom>
        </p:spPr>
      </p:pic>
      <p:sp>
        <p:nvSpPr>
          <p:cNvPr id="8" name="文本框 7">
            <a:extLst>
              <a:ext uri="{FF2B5EF4-FFF2-40B4-BE49-F238E27FC236}">
                <a16:creationId xmlns:a16="http://schemas.microsoft.com/office/drawing/2014/main" id="{7949338D-8CA2-4D45-9D5E-172B5420DDF6}"/>
              </a:ext>
            </a:extLst>
          </p:cNvPr>
          <p:cNvSpPr txBox="1"/>
          <p:nvPr/>
        </p:nvSpPr>
        <p:spPr>
          <a:xfrm>
            <a:off x="8007402" y="1418966"/>
            <a:ext cx="3323346" cy="400110"/>
          </a:xfrm>
          <a:prstGeom prst="rect">
            <a:avLst/>
          </a:prstGeom>
          <a:noFill/>
          <a:ln>
            <a:noFill/>
          </a:ln>
        </p:spPr>
        <p:txBody>
          <a:bodyPr wrap="non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网民约</a:t>
            </a:r>
            <a:r>
              <a:rPr lang="en-US" altLang="zh-CN" sz="2000" dirty="0">
                <a:solidFill>
                  <a:srgbClr val="C00000"/>
                </a:solidFill>
                <a:latin typeface="微软雅黑" panose="020B0503020204020204" pitchFamily="34" charset="-122"/>
                <a:ea typeface="微软雅黑" panose="020B0503020204020204" pitchFamily="34" charset="-122"/>
              </a:rPr>
              <a:t>10</a:t>
            </a:r>
            <a:r>
              <a:rPr lang="zh-CN" altLang="en-US" sz="2000" dirty="0">
                <a:solidFill>
                  <a:srgbClr val="C00000"/>
                </a:solidFill>
                <a:latin typeface="微软雅黑" panose="020B0503020204020204" pitchFamily="34" charset="-122"/>
                <a:ea typeface="微软雅黑" panose="020B0503020204020204" pitchFamily="34" charset="-122"/>
              </a:rPr>
              <a:t>亿人，普及率</a:t>
            </a:r>
            <a:r>
              <a:rPr lang="en-US" altLang="zh-CN" sz="2000" dirty="0">
                <a:solidFill>
                  <a:srgbClr val="C00000"/>
                </a:solidFill>
                <a:latin typeface="微软雅黑" panose="020B0503020204020204" pitchFamily="34" charset="-122"/>
                <a:ea typeface="微软雅黑" panose="020B0503020204020204" pitchFamily="34" charset="-122"/>
              </a:rPr>
              <a:t>70%</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8D5FA78-78C1-4715-B01F-C0C36BEDF73B}"/>
              </a:ext>
            </a:extLst>
          </p:cNvPr>
          <p:cNvSpPr txBox="1"/>
          <p:nvPr/>
        </p:nvSpPr>
        <p:spPr>
          <a:xfrm>
            <a:off x="8229600" y="3812592"/>
            <a:ext cx="3005951" cy="400110"/>
          </a:xfrm>
          <a:prstGeom prst="rect">
            <a:avLst/>
          </a:prstGeom>
          <a:noFill/>
          <a:ln>
            <a:noFill/>
          </a:ln>
        </p:spPr>
        <p:txBody>
          <a:bodyPr wrap="non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移动互联网极高的涵盖率</a:t>
            </a:r>
          </a:p>
        </p:txBody>
      </p:sp>
      <p:sp>
        <p:nvSpPr>
          <p:cNvPr id="10" name="矩形: 圆角 9">
            <a:extLst>
              <a:ext uri="{FF2B5EF4-FFF2-40B4-BE49-F238E27FC236}">
                <a16:creationId xmlns:a16="http://schemas.microsoft.com/office/drawing/2014/main" id="{BC6D7279-39A9-4038-89FC-F51E55828B47}"/>
              </a:ext>
            </a:extLst>
          </p:cNvPr>
          <p:cNvSpPr/>
          <p:nvPr/>
        </p:nvSpPr>
        <p:spPr>
          <a:xfrm>
            <a:off x="7587318" y="3771664"/>
            <a:ext cx="4163514" cy="2687757"/>
          </a:xfrm>
          <a:prstGeom prst="roundRect">
            <a:avLst/>
          </a:prstGeom>
          <a:noFill/>
          <a:ln w="19050">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1143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FC862-3E3E-4915-93F2-F4F7815BBE32}"/>
              </a:ext>
            </a:extLst>
          </p:cNvPr>
          <p:cNvSpPr>
            <a:spLocks noGrp="1"/>
          </p:cNvSpPr>
          <p:nvPr>
            <p:ph type="title"/>
          </p:nvPr>
        </p:nvSpPr>
        <p:spPr>
          <a:xfrm>
            <a:off x="609600" y="295687"/>
            <a:ext cx="10972800" cy="1143000"/>
          </a:xfrm>
        </p:spPr>
        <p:txBody>
          <a:bodyPr>
            <a:normAutofit/>
          </a:bodyPr>
          <a:lstStyle/>
          <a:p>
            <a:r>
              <a:rPr lang="zh-CN" altLang="en-US" dirty="0"/>
              <a:t>网络设备商</a:t>
            </a:r>
            <a:r>
              <a:rPr lang="en-US" altLang="zh-CN" dirty="0"/>
              <a:t>: </a:t>
            </a:r>
            <a:r>
              <a:rPr lang="zh-CN" altLang="en-US" dirty="0"/>
              <a:t>华为</a:t>
            </a:r>
          </a:p>
        </p:txBody>
      </p:sp>
      <p:sp>
        <p:nvSpPr>
          <p:cNvPr id="3" name="内容占位符 2">
            <a:extLst>
              <a:ext uri="{FF2B5EF4-FFF2-40B4-BE49-F238E27FC236}">
                <a16:creationId xmlns:a16="http://schemas.microsoft.com/office/drawing/2014/main" id="{04FB5DCB-1587-4EC2-B0D6-18F0FA3E247B}"/>
              </a:ext>
            </a:extLst>
          </p:cNvPr>
          <p:cNvSpPr>
            <a:spLocks noGrp="1"/>
          </p:cNvSpPr>
          <p:nvPr>
            <p:ph idx="1"/>
          </p:nvPr>
        </p:nvSpPr>
        <p:spPr/>
        <p:txBody>
          <a:bodyPr>
            <a:noAutofit/>
          </a:bodyPr>
          <a:lstStyle/>
          <a:p>
            <a:r>
              <a:rPr lang="zh-CN" altLang="en-US" sz="2000" dirty="0">
                <a:latin typeface="微软雅黑" panose="020B0503020204020204" pitchFamily="34" charset="-122"/>
                <a:ea typeface="微软雅黑" panose="020B0503020204020204" pitchFamily="34" charset="-122"/>
              </a:rPr>
              <a:t>华为现状</a:t>
            </a:r>
            <a:endParaRPr lang="en-US" altLang="zh-CN" sz="2000"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1987</a:t>
            </a:r>
            <a:r>
              <a:rPr lang="zh-CN" altLang="en-US" dirty="0">
                <a:latin typeface="微软雅黑" panose="020B0503020204020204" pitchFamily="34" charset="-122"/>
                <a:ea typeface="微软雅黑" panose="020B0503020204020204" pitchFamily="34" charset="-122"/>
              </a:rPr>
              <a:t>年成立，全球</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万人，多个产品线全球第一：</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宽带接入、光传输、移动接入网、移动核心网</a:t>
            </a:r>
            <a:endParaRPr lang="en-US" altLang="zh-CN"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居安思危</a:t>
            </a:r>
            <a:endParaRPr lang="en-US" altLang="zh-CN" sz="2000" dirty="0">
              <a:latin typeface="微软雅黑" panose="020B0503020204020204" pitchFamily="34" charset="-122"/>
              <a:ea typeface="微软雅黑" panose="020B0503020204020204" pitchFamily="34" charset="-122"/>
            </a:endParaRPr>
          </a:p>
          <a:p>
            <a:pPr lvl="1"/>
            <a:r>
              <a:rPr lang="en-US" altLang="zh-CN" dirty="0">
                <a:solidFill>
                  <a:srgbClr val="000000"/>
                </a:solidFill>
                <a:latin typeface="微软雅黑" panose="020B0503020204020204" pitchFamily="34" charset="-122"/>
                <a:ea typeface="微软雅黑" panose="020B0503020204020204" pitchFamily="34" charset="-122"/>
              </a:rPr>
              <a:t>2000</a:t>
            </a:r>
            <a:r>
              <a:rPr lang="zh-CN" altLang="en-US" dirty="0">
                <a:solidFill>
                  <a:srgbClr val="000000"/>
                </a:solidFill>
                <a:latin typeface="微软雅黑" panose="020B0503020204020204" pitchFamily="34" charset="-122"/>
                <a:ea typeface="微软雅黑" panose="020B0503020204020204" pitchFamily="34" charset="-122"/>
              </a:rPr>
              <a:t>年全国电子百强首位，任正非：华为的冬天</a:t>
            </a:r>
            <a:br>
              <a:rPr lang="en-US" altLang="zh-CN" dirty="0">
                <a:solidFill>
                  <a:srgbClr val="000000"/>
                </a:solidFill>
                <a:latin typeface="微软雅黑" panose="020B0503020204020204" pitchFamily="34" charset="-122"/>
                <a:ea typeface="微软雅黑" panose="020B0503020204020204" pitchFamily="34" charset="-122"/>
              </a:rPr>
            </a:b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2000</a:t>
            </a:r>
            <a:r>
              <a:rPr lang="zh-CN" altLang="en-US" dirty="0">
                <a:solidFill>
                  <a:srgbClr val="000000"/>
                </a:solidFill>
                <a:latin typeface="微软雅黑" panose="020B0503020204020204" pitchFamily="34" charset="-122"/>
                <a:ea typeface="微软雅黑" panose="020B0503020204020204" pitchFamily="34" charset="-122"/>
              </a:rPr>
              <a:t>年互联网泡沫来临，设备商巨头朗讯倒下）</a:t>
            </a:r>
            <a:endParaRPr lang="en-US" altLang="zh-CN" dirty="0">
              <a:solidFill>
                <a:srgbClr val="000000"/>
              </a:solidFill>
              <a:latin typeface="微软雅黑" panose="020B0503020204020204" pitchFamily="34" charset="-122"/>
              <a:ea typeface="微软雅黑" panose="020B0503020204020204" pitchFamily="34" charset="-122"/>
            </a:endParaRPr>
          </a:p>
          <a:p>
            <a:pPr lvl="1"/>
            <a:r>
              <a:rPr lang="zh-CN" altLang="en-US" dirty="0">
                <a:solidFill>
                  <a:srgbClr val="000000"/>
                </a:solidFill>
                <a:latin typeface="微软雅黑" panose="020B0503020204020204" pitchFamily="34" charset="-122"/>
                <a:ea typeface="微软雅黑" panose="020B0503020204020204" pitchFamily="34" charset="-122"/>
              </a:rPr>
              <a:t>长期坚持超大研发投入，从幕后走到前台</a:t>
            </a:r>
            <a:endParaRPr lang="en-US" altLang="zh-CN" dirty="0">
              <a:solidFill>
                <a:srgbClr val="000000"/>
              </a:solidFill>
              <a:latin typeface="微软雅黑" panose="020B0503020204020204" pitchFamily="34" charset="-122"/>
              <a:ea typeface="微软雅黑" panose="020B0503020204020204" pitchFamily="34" charset="-122"/>
            </a:endParaRPr>
          </a:p>
          <a:p>
            <a:pPr lvl="1"/>
            <a:r>
              <a:rPr lang="zh-CN" altLang="en-US" dirty="0">
                <a:solidFill>
                  <a:srgbClr val="000000"/>
                </a:solidFill>
                <a:latin typeface="微软雅黑" panose="020B0503020204020204" pitchFamily="34" charset="-122"/>
                <a:ea typeface="微软雅黑" panose="020B0503020204020204" pitchFamily="34" charset="-122"/>
              </a:rPr>
              <a:t>长期受美国打压，难进全球最大市场美国</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rPr>
              <a:t>美国科技封锁，自研芯片等备胎转正，焉知非福？</a:t>
            </a:r>
            <a:endParaRPr lang="en-US" altLang="zh-CN" dirty="0">
              <a:solidFill>
                <a:srgbClr val="C00000"/>
              </a:solidFill>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技术领先、标准引领，秉持开放共赢</a:t>
            </a:r>
            <a:endParaRPr lang="en-US" altLang="zh-CN" sz="20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学术：活跃于</a:t>
            </a:r>
            <a:r>
              <a:rPr lang="en-US" altLang="zh-CN" dirty="0">
                <a:latin typeface="微软雅黑" panose="020B0503020204020204" pitchFamily="34" charset="-122"/>
                <a:ea typeface="微软雅黑" panose="020B0503020204020204" pitchFamily="34" charset="-122"/>
              </a:rPr>
              <a:t>SIGCOMM</a:t>
            </a:r>
            <a:r>
              <a:rPr lang="zh-CN" altLang="en-US" dirty="0">
                <a:latin typeface="微软雅黑" panose="020B0503020204020204" pitchFamily="34" charset="-122"/>
                <a:ea typeface="微软雅黑" panose="020B0503020204020204" pitchFamily="34" charset="-122"/>
              </a:rPr>
              <a:t>等顶级学术会议</a:t>
            </a:r>
            <a:endParaRPr lang="zh-CN" altLang="en-US" dirty="0"/>
          </a:p>
          <a:p>
            <a:pPr lvl="1"/>
            <a:r>
              <a:rPr lang="zh-CN" altLang="en-US" dirty="0">
                <a:latin typeface="微软雅黑" panose="020B0503020204020204" pitchFamily="34" charset="-122"/>
                <a:ea typeface="微软雅黑" panose="020B0503020204020204" pitchFamily="34" charset="-122"/>
              </a:rPr>
              <a:t>专利：专利申请全球第一，从数量到质量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标准：</a:t>
            </a:r>
            <a:r>
              <a:rPr lang="en-US" altLang="zh-CN" dirty="0">
                <a:latin typeface="微软雅黑" panose="020B0503020204020204" pitchFamily="34" charset="-122"/>
                <a:ea typeface="微软雅黑" panose="020B0503020204020204" pitchFamily="34" charset="-122"/>
              </a:rPr>
              <a:t>3GPP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ITU-T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IETF</a:t>
            </a:r>
            <a:r>
              <a:rPr lang="zh-CN" altLang="en-US" dirty="0">
                <a:latin typeface="微软雅黑" panose="020B0503020204020204" pitchFamily="34" charset="-122"/>
                <a:ea typeface="微软雅黑" panose="020B0503020204020204" pitchFamily="34" charset="-122"/>
              </a:rPr>
              <a:t>等标准主要贡献者</a:t>
            </a:r>
            <a:endParaRPr lang="en-US" altLang="zh-CN"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3A39A3-F45D-7A43-9080-DC61AD044A21}"/>
              </a:ext>
            </a:extLst>
          </p:cNvPr>
          <p:cNvSpPr>
            <a:spLocks noGrp="1"/>
          </p:cNvSpPr>
          <p:nvPr>
            <p:ph type="sldNum" sz="quarter" idx="4294967295"/>
          </p:nvPr>
        </p:nvSpPr>
        <p:spPr/>
        <p:txBody>
          <a:bodyPr/>
          <a:lstStyle/>
          <a:p>
            <a:fld id="{8D4D1E41-7A09-AB4A-A4E1-09765ADA2698}" type="slidenum">
              <a:rPr kumimoji="1" lang="zh-CN" altLang="en-US" smtClean="0"/>
              <a:t>34</a:t>
            </a:fld>
            <a:endParaRPr kumimoji="1" lang="zh-CN" altLang="en-US" dirty="0"/>
          </a:p>
        </p:txBody>
      </p:sp>
      <p:pic>
        <p:nvPicPr>
          <p:cNvPr id="24" name="图片 23">
            <a:extLst>
              <a:ext uri="{FF2B5EF4-FFF2-40B4-BE49-F238E27FC236}">
                <a16:creationId xmlns:a16="http://schemas.microsoft.com/office/drawing/2014/main" id="{D27CB475-D63D-478E-8879-E64CECF99BD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614"/>
          <a:stretch/>
        </p:blipFill>
        <p:spPr>
          <a:xfrm>
            <a:off x="7349298" y="1311401"/>
            <a:ext cx="4609532" cy="3056325"/>
          </a:xfrm>
          <a:prstGeom prst="rect">
            <a:avLst/>
          </a:prstGeom>
          <a:ln>
            <a:solidFill>
              <a:schemeClr val="tx1"/>
            </a:solidFill>
          </a:ln>
        </p:spPr>
      </p:pic>
      <p:grpSp>
        <p:nvGrpSpPr>
          <p:cNvPr id="25" name="组合 24">
            <a:extLst>
              <a:ext uri="{FF2B5EF4-FFF2-40B4-BE49-F238E27FC236}">
                <a16:creationId xmlns:a16="http://schemas.microsoft.com/office/drawing/2014/main" id="{FA7A43CF-BAD8-444E-B0A6-EEB648CB0698}"/>
              </a:ext>
            </a:extLst>
          </p:cNvPr>
          <p:cNvGrpSpPr/>
          <p:nvPr/>
        </p:nvGrpSpPr>
        <p:grpSpPr>
          <a:xfrm>
            <a:off x="7847792" y="4593022"/>
            <a:ext cx="3744006" cy="1797521"/>
            <a:chOff x="6865" y="1525"/>
            <a:chExt cx="5563" cy="2831"/>
          </a:xfrm>
        </p:grpSpPr>
        <p:pic>
          <p:nvPicPr>
            <p:cNvPr id="26" name="图片 25">
              <a:extLst>
                <a:ext uri="{FF2B5EF4-FFF2-40B4-BE49-F238E27FC236}">
                  <a16:creationId xmlns:a16="http://schemas.microsoft.com/office/drawing/2014/main" id="{9E2E61B7-F701-4B91-966D-5971C801148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556" y="1652"/>
              <a:ext cx="1696" cy="2432"/>
            </a:xfrm>
            <a:prstGeom prst="rect">
              <a:avLst/>
            </a:prstGeom>
          </p:spPr>
        </p:pic>
        <p:sp>
          <p:nvSpPr>
            <p:cNvPr id="27" name="文本框 26">
              <a:extLst>
                <a:ext uri="{FF2B5EF4-FFF2-40B4-BE49-F238E27FC236}">
                  <a16:creationId xmlns:a16="http://schemas.microsoft.com/office/drawing/2014/main" id="{B478D104-F879-45CA-BFBA-3F54AB804753}"/>
                </a:ext>
              </a:extLst>
            </p:cNvPr>
            <p:cNvSpPr txBox="1"/>
            <p:nvPr/>
          </p:nvSpPr>
          <p:spPr>
            <a:xfrm>
              <a:off x="6933" y="1525"/>
              <a:ext cx="3608" cy="2831"/>
            </a:xfrm>
            <a:prstGeom prst="rect">
              <a:avLst/>
            </a:prstGeom>
            <a:noFill/>
          </p:spPr>
          <p:txBody>
            <a:bodyPr wrap="square" rtlCol="0">
              <a:spAutoFit/>
            </a:bodyPr>
            <a:lstStyle/>
            <a:p>
              <a:pPr algn="ctr">
                <a:lnSpc>
                  <a:spcPct val="100000"/>
                </a:lnSpc>
                <a:spcAft>
                  <a:spcPts val="600"/>
                </a:spcAft>
              </a:pP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任正非</a:t>
              </a:r>
              <a:endParaRPr lang="en-US" altLang="zh-CN" sz="2400" dirty="0">
                <a:solidFill>
                  <a:srgbClr val="C00000"/>
                </a:solidFill>
                <a:latin typeface="微软雅黑" panose="020B0503020204020204" charset="-122"/>
                <a:ea typeface="微软雅黑" panose="020B0503020204020204" charset="-122"/>
                <a:cs typeface="微软雅黑" panose="020B0503020204020204" charset="-122"/>
              </a:endParaRPr>
            </a:p>
            <a:p>
              <a:pPr algn="just">
                <a:lnSpc>
                  <a:spcPct val="110000"/>
                </a:lnSpc>
              </a:pPr>
              <a:r>
                <a:rPr lang="zh-CN" altLang="en-US" dirty="0">
                  <a:latin typeface="微软雅黑" panose="020B0503020204020204" charset="-122"/>
                  <a:ea typeface="微软雅黑" panose="020B0503020204020204" charset="-122"/>
                  <a:cs typeface="微软雅黑" panose="020B0503020204020204" charset="-122"/>
                </a:rPr>
                <a:t>随着逐步逼近香农定理、摩尔定律的极限</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面对</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大流量、低延时</a:t>
              </a:r>
              <a:r>
                <a:rPr lang="zh-CN" altLang="en-US" dirty="0">
                  <a:latin typeface="微软雅黑" panose="020B0503020204020204" charset="-122"/>
                  <a:ea typeface="微软雅黑" panose="020B0503020204020204" charset="-122"/>
                  <a:cs typeface="微软雅黑" panose="020B0503020204020204" charset="-122"/>
                </a:rPr>
                <a:t>的理论还未创造出来</a:t>
              </a:r>
              <a:endParaRPr lang="zh-CN" altLang="en-US"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8" name="圆角矩形 9">
              <a:extLst>
                <a:ext uri="{FF2B5EF4-FFF2-40B4-BE49-F238E27FC236}">
                  <a16:creationId xmlns:a16="http://schemas.microsoft.com/office/drawing/2014/main" id="{81993B38-95C0-45E8-9A2B-75A6159C2E63}"/>
                </a:ext>
              </a:extLst>
            </p:cNvPr>
            <p:cNvSpPr/>
            <p:nvPr/>
          </p:nvSpPr>
          <p:spPr>
            <a:xfrm>
              <a:off x="6865" y="1541"/>
              <a:ext cx="5563" cy="2653"/>
            </a:xfrm>
            <a:prstGeom prst="roundRect">
              <a:avLst>
                <a:gd name="adj" fmla="val 10892"/>
              </a:avLst>
            </a:prstGeom>
            <a:noFill/>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350"/>
            </a:p>
          </p:txBody>
        </p:sp>
      </p:grpSp>
      <p:cxnSp>
        <p:nvCxnSpPr>
          <p:cNvPr id="15" name="直接箭头连接符 14">
            <a:extLst>
              <a:ext uri="{FF2B5EF4-FFF2-40B4-BE49-F238E27FC236}">
                <a16:creationId xmlns:a16="http://schemas.microsoft.com/office/drawing/2014/main" id="{5C733CEC-EB02-4F6C-9321-DB77ED470BAB}"/>
              </a:ext>
            </a:extLst>
          </p:cNvPr>
          <p:cNvCxnSpPr>
            <a:cxnSpLocks/>
          </p:cNvCxnSpPr>
          <p:nvPr/>
        </p:nvCxnSpPr>
        <p:spPr>
          <a:xfrm>
            <a:off x="9998650" y="1890108"/>
            <a:ext cx="180705" cy="2152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6EBFE02-945C-40EB-9480-64899C5264F6}"/>
              </a:ext>
            </a:extLst>
          </p:cNvPr>
          <p:cNvSpPr txBox="1"/>
          <p:nvPr/>
        </p:nvSpPr>
        <p:spPr>
          <a:xfrm>
            <a:off x="8173714" y="1496950"/>
            <a:ext cx="2656115" cy="707886"/>
          </a:xfrm>
          <a:prstGeom prst="rect">
            <a:avLst/>
          </a:prstGeom>
          <a:noFill/>
        </p:spPr>
        <p:txBody>
          <a:bodyPr wrap="square" rtlCol="0">
            <a:spAutoFit/>
          </a:bodyPr>
          <a:lstStyle/>
          <a:p>
            <a:r>
              <a:rPr lang="en-US" altLang="zh-CN" sz="2000" dirty="0">
                <a:solidFill>
                  <a:srgbClr val="C00000"/>
                </a:solidFill>
                <a:latin typeface="微软雅黑" panose="020B0503020204020204" pitchFamily="34" charset="-122"/>
                <a:ea typeface="微软雅黑" panose="020B0503020204020204" pitchFamily="34" charset="-122"/>
              </a:rPr>
              <a:t>2014</a:t>
            </a:r>
            <a:r>
              <a:rPr lang="zh-CN" altLang="en-US" sz="2000" dirty="0">
                <a:solidFill>
                  <a:srgbClr val="C00000"/>
                </a:solidFill>
                <a:latin typeface="微软雅黑" panose="020B0503020204020204" pitchFamily="34" charset="-122"/>
                <a:ea typeface="微软雅黑" panose="020B0503020204020204" pitchFamily="34" charset="-122"/>
              </a:rPr>
              <a:t>年以后华为开始甩开竞争对手</a:t>
            </a:r>
          </a:p>
        </p:txBody>
      </p:sp>
      <p:cxnSp>
        <p:nvCxnSpPr>
          <p:cNvPr id="37" name="直接箭头连接符 36">
            <a:extLst>
              <a:ext uri="{FF2B5EF4-FFF2-40B4-BE49-F238E27FC236}">
                <a16:creationId xmlns:a16="http://schemas.microsoft.com/office/drawing/2014/main" id="{E83D2C88-5F0E-4F1B-AAD3-AC6D66EF38D6}"/>
              </a:ext>
            </a:extLst>
          </p:cNvPr>
          <p:cNvCxnSpPr>
            <a:cxnSpLocks/>
          </p:cNvCxnSpPr>
          <p:nvPr/>
        </p:nvCxnSpPr>
        <p:spPr>
          <a:xfrm>
            <a:off x="10637630" y="2121068"/>
            <a:ext cx="0" cy="557348"/>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5B88E10-276D-4D9B-9261-C01F65C250CB}"/>
              </a:ext>
            </a:extLst>
          </p:cNvPr>
          <p:cNvSpPr txBox="1"/>
          <p:nvPr/>
        </p:nvSpPr>
        <p:spPr>
          <a:xfrm>
            <a:off x="10637630" y="2156113"/>
            <a:ext cx="1366102" cy="400110"/>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遥遥领先</a:t>
            </a:r>
          </a:p>
        </p:txBody>
      </p:sp>
      <p:pic>
        <p:nvPicPr>
          <p:cNvPr id="4" name="图片 3">
            <a:extLst>
              <a:ext uri="{FF2B5EF4-FFF2-40B4-BE49-F238E27FC236}">
                <a16:creationId xmlns:a16="http://schemas.microsoft.com/office/drawing/2014/main" id="{79C26E10-406E-4F6F-9523-51F56813C401}"/>
              </a:ext>
            </a:extLst>
          </p:cNvPr>
          <p:cNvPicPr>
            <a:picLocks noChangeAspect="1"/>
          </p:cNvPicPr>
          <p:nvPr/>
        </p:nvPicPr>
        <p:blipFill>
          <a:blip r:embed="rId5"/>
          <a:stretch>
            <a:fillRect/>
          </a:stretch>
        </p:blipFill>
        <p:spPr>
          <a:xfrm>
            <a:off x="318014" y="640161"/>
            <a:ext cx="11685718" cy="2254289"/>
          </a:xfrm>
          <a:prstGeom prst="rect">
            <a:avLst/>
          </a:prstGeom>
        </p:spPr>
      </p:pic>
      <p:sp>
        <p:nvSpPr>
          <p:cNvPr id="16" name="矩形 15">
            <a:extLst>
              <a:ext uri="{FF2B5EF4-FFF2-40B4-BE49-F238E27FC236}">
                <a16:creationId xmlns:a16="http://schemas.microsoft.com/office/drawing/2014/main" id="{89BB1CD9-DAAC-49E5-95CD-152ACEC2FE89}"/>
              </a:ext>
            </a:extLst>
          </p:cNvPr>
          <p:cNvSpPr/>
          <p:nvPr/>
        </p:nvSpPr>
        <p:spPr>
          <a:xfrm>
            <a:off x="3200400" y="616521"/>
            <a:ext cx="6178294" cy="369332"/>
          </a:xfrm>
          <a:prstGeom prst="rect">
            <a:avLst/>
          </a:prstGeom>
        </p:spPr>
        <p:txBody>
          <a:bodyPr wrap="none">
            <a:spAutoFit/>
          </a:bodyPr>
          <a:lstStyle/>
          <a:p>
            <a:r>
              <a:rPr lang="en-US" altLang="zh-CN" dirty="0">
                <a:solidFill>
                  <a:srgbClr val="0070C0"/>
                </a:solidFill>
                <a:latin typeface="Arial" panose="020B0604020202020204" pitchFamily="34" charset="0"/>
              </a:rPr>
              <a:t>2017</a:t>
            </a:r>
            <a:r>
              <a:rPr lang="zh-CN" altLang="en-US" dirty="0">
                <a:solidFill>
                  <a:srgbClr val="0070C0"/>
                </a:solidFill>
                <a:latin typeface="Arial" panose="020B0604020202020204" pitchFamily="34" charset="0"/>
              </a:rPr>
              <a:t>年，华为理论实验室首次在</a:t>
            </a:r>
            <a:r>
              <a:rPr lang="en-US" altLang="zh-CN" dirty="0">
                <a:solidFill>
                  <a:srgbClr val="0070C0"/>
                </a:solidFill>
                <a:latin typeface="Arial" panose="020B0604020202020204" pitchFamily="34" charset="0"/>
              </a:rPr>
              <a:t>SIGCOMM</a:t>
            </a:r>
            <a:r>
              <a:rPr lang="zh-CN" altLang="en-US" dirty="0">
                <a:solidFill>
                  <a:srgbClr val="0070C0"/>
                </a:solidFill>
                <a:latin typeface="Arial" panose="020B0604020202020204" pitchFamily="34" charset="0"/>
              </a:rPr>
              <a:t>上取得论文突破</a:t>
            </a:r>
            <a:endParaRPr lang="zh-CN" altLang="en-US" dirty="0">
              <a:solidFill>
                <a:srgbClr val="0070C0"/>
              </a:solidFill>
            </a:endParaRPr>
          </a:p>
        </p:txBody>
      </p:sp>
      <p:pic>
        <p:nvPicPr>
          <p:cNvPr id="6" name="图片 5">
            <a:extLst>
              <a:ext uri="{FF2B5EF4-FFF2-40B4-BE49-F238E27FC236}">
                <a16:creationId xmlns:a16="http://schemas.microsoft.com/office/drawing/2014/main" id="{C7A3ED29-EB67-4B71-BD5D-94F21C01C857}"/>
              </a:ext>
            </a:extLst>
          </p:cNvPr>
          <p:cNvPicPr>
            <a:picLocks noChangeAspect="1"/>
          </p:cNvPicPr>
          <p:nvPr/>
        </p:nvPicPr>
        <p:blipFill>
          <a:blip r:embed="rId6"/>
          <a:stretch>
            <a:fillRect/>
          </a:stretch>
        </p:blipFill>
        <p:spPr>
          <a:xfrm>
            <a:off x="600202" y="2777951"/>
            <a:ext cx="11434959" cy="4060226"/>
          </a:xfrm>
          <a:prstGeom prst="rect">
            <a:avLst/>
          </a:prstGeom>
        </p:spPr>
      </p:pic>
      <p:sp>
        <p:nvSpPr>
          <p:cNvPr id="19" name="矩形 18">
            <a:extLst>
              <a:ext uri="{FF2B5EF4-FFF2-40B4-BE49-F238E27FC236}">
                <a16:creationId xmlns:a16="http://schemas.microsoft.com/office/drawing/2014/main" id="{3387DB40-29B7-4EBD-89B8-BC9CD5A6CB77}"/>
              </a:ext>
            </a:extLst>
          </p:cNvPr>
          <p:cNvSpPr/>
          <p:nvPr/>
        </p:nvSpPr>
        <p:spPr>
          <a:xfrm>
            <a:off x="3048000" y="4214699"/>
            <a:ext cx="6699270" cy="369332"/>
          </a:xfrm>
          <a:prstGeom prst="rect">
            <a:avLst/>
          </a:prstGeom>
        </p:spPr>
        <p:txBody>
          <a:bodyPr wrap="none">
            <a:spAutoFit/>
          </a:bodyPr>
          <a:lstStyle/>
          <a:p>
            <a:r>
              <a:rPr lang="en-US" altLang="zh-CN" dirty="0">
                <a:solidFill>
                  <a:srgbClr val="0070C0"/>
                </a:solidFill>
                <a:latin typeface="Arial" panose="020B0604020202020204" pitchFamily="34" charset="0"/>
              </a:rPr>
              <a:t>2022</a:t>
            </a:r>
            <a:r>
              <a:rPr lang="zh-CN" altLang="en-US" dirty="0">
                <a:solidFill>
                  <a:srgbClr val="0070C0"/>
                </a:solidFill>
                <a:latin typeface="Arial" panose="020B0604020202020204" pitchFamily="34" charset="0"/>
              </a:rPr>
              <a:t>年，华为理论实验室获得中国首个</a:t>
            </a:r>
            <a:r>
              <a:rPr lang="en-US" altLang="zh-CN" dirty="0">
                <a:solidFill>
                  <a:srgbClr val="0070C0"/>
                </a:solidFill>
                <a:latin typeface="Arial" panose="020B0604020202020204" pitchFamily="34" charset="0"/>
              </a:rPr>
              <a:t>SIGCOMM</a:t>
            </a:r>
            <a:r>
              <a:rPr lang="zh-CN" altLang="en-US" dirty="0">
                <a:solidFill>
                  <a:srgbClr val="0070C0"/>
                </a:solidFill>
                <a:latin typeface="Arial" panose="020B0604020202020204" pitchFamily="34" charset="0"/>
              </a:rPr>
              <a:t>最佳论文奖</a:t>
            </a:r>
            <a:endParaRPr lang="zh-CN" altLang="en-US" dirty="0">
              <a:solidFill>
                <a:srgbClr val="0070C0"/>
              </a:solidFill>
            </a:endParaRPr>
          </a:p>
        </p:txBody>
      </p:sp>
      <p:sp>
        <p:nvSpPr>
          <p:cNvPr id="7" name="矩形 6">
            <a:extLst>
              <a:ext uri="{FF2B5EF4-FFF2-40B4-BE49-F238E27FC236}">
                <a16:creationId xmlns:a16="http://schemas.microsoft.com/office/drawing/2014/main" id="{FB4682F3-C521-480D-BFEF-FADC0D02F107}"/>
              </a:ext>
            </a:extLst>
          </p:cNvPr>
          <p:cNvSpPr/>
          <p:nvPr/>
        </p:nvSpPr>
        <p:spPr bwMode="auto">
          <a:xfrm>
            <a:off x="685800" y="2105369"/>
            <a:ext cx="2590800" cy="409231"/>
          </a:xfrm>
          <a:prstGeom prst="rect">
            <a:avLst/>
          </a:prstGeom>
          <a:noFill/>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1" name="矩形 20">
            <a:extLst>
              <a:ext uri="{FF2B5EF4-FFF2-40B4-BE49-F238E27FC236}">
                <a16:creationId xmlns:a16="http://schemas.microsoft.com/office/drawing/2014/main" id="{FD49F235-B6F6-49AB-8E26-DA8306A0206D}"/>
              </a:ext>
            </a:extLst>
          </p:cNvPr>
          <p:cNvSpPr/>
          <p:nvPr/>
        </p:nvSpPr>
        <p:spPr bwMode="auto">
          <a:xfrm>
            <a:off x="9789218" y="2106471"/>
            <a:ext cx="1716978" cy="409231"/>
          </a:xfrm>
          <a:prstGeom prst="rect">
            <a:avLst/>
          </a:prstGeom>
          <a:noFill/>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2" name="矩形 21">
            <a:extLst>
              <a:ext uri="{FF2B5EF4-FFF2-40B4-BE49-F238E27FC236}">
                <a16:creationId xmlns:a16="http://schemas.microsoft.com/office/drawing/2014/main" id="{A0090FFF-29ED-4588-A5F4-239E8E5B5092}"/>
              </a:ext>
            </a:extLst>
          </p:cNvPr>
          <p:cNvSpPr/>
          <p:nvPr/>
        </p:nvSpPr>
        <p:spPr bwMode="auto">
          <a:xfrm>
            <a:off x="4562575" y="4831017"/>
            <a:ext cx="1716978" cy="326130"/>
          </a:xfrm>
          <a:prstGeom prst="rect">
            <a:avLst/>
          </a:prstGeom>
          <a:noFill/>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442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7" grpId="0" animBg="1"/>
      <p:bldP spid="21"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4458D-5BFF-4142-93A5-09D10C5238F2}"/>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D4DCFB3E-4340-498C-AF10-81B89B362A56}"/>
              </a:ext>
            </a:extLst>
          </p:cNvPr>
          <p:cNvSpPr>
            <a:spLocks noGrp="1"/>
          </p:cNvSpPr>
          <p:nvPr>
            <p:ph idx="1"/>
          </p:nvPr>
        </p:nvSpPr>
        <p:spPr/>
        <p:txBody>
          <a:bodyPr/>
          <a:lstStyle/>
          <a:p>
            <a:r>
              <a:rPr lang="zh-CN" altLang="en-US" dirty="0"/>
              <a:t>计算机网络的发展历史</a:t>
            </a:r>
            <a:endParaRPr lang="en-US" altLang="zh-CN" dirty="0"/>
          </a:p>
          <a:p>
            <a:endParaRPr lang="en-US" altLang="zh-CN" dirty="0"/>
          </a:p>
          <a:p>
            <a:r>
              <a:rPr lang="zh-CN" altLang="en-US" dirty="0">
                <a:solidFill>
                  <a:srgbClr val="FF0000"/>
                </a:solidFill>
              </a:rPr>
              <a:t>当前计算机网络存在的问题</a:t>
            </a:r>
            <a:endParaRPr lang="en-US" altLang="zh-CN" dirty="0">
              <a:solidFill>
                <a:srgbClr val="FF0000"/>
              </a:solidFill>
            </a:endParaRPr>
          </a:p>
          <a:p>
            <a:endParaRPr lang="en-US" altLang="zh-CN" dirty="0"/>
          </a:p>
          <a:p>
            <a:r>
              <a:rPr lang="zh-CN" altLang="en-US" dirty="0"/>
              <a:t>当今计算机网络的发展</a:t>
            </a:r>
            <a:endParaRPr lang="en-US" altLang="zh-CN" dirty="0"/>
          </a:p>
          <a:p>
            <a:endParaRPr lang="en-US" altLang="zh-CN" dirty="0"/>
          </a:p>
          <a:p>
            <a:r>
              <a:rPr lang="zh-CN" altLang="en-US" dirty="0"/>
              <a:t>标准化组织与学术会议</a:t>
            </a:r>
          </a:p>
        </p:txBody>
      </p:sp>
      <p:sp>
        <p:nvSpPr>
          <p:cNvPr id="4" name="灯片编号占位符 3">
            <a:extLst>
              <a:ext uri="{FF2B5EF4-FFF2-40B4-BE49-F238E27FC236}">
                <a16:creationId xmlns:a16="http://schemas.microsoft.com/office/drawing/2014/main" id="{F19AF2F0-8213-4AF2-B3CE-2E2CB7B8205B}"/>
              </a:ext>
            </a:extLst>
          </p:cNvPr>
          <p:cNvSpPr>
            <a:spLocks noGrp="1"/>
          </p:cNvSpPr>
          <p:nvPr>
            <p:ph type="sldNum" sz="quarter" idx="11"/>
          </p:nvPr>
        </p:nvSpPr>
        <p:spPr/>
        <p:txBody>
          <a:bodyPr/>
          <a:lstStyle/>
          <a:p>
            <a:pPr>
              <a:defRPr/>
            </a:pPr>
            <a:fld id="{3FFE790D-BCFB-4008-9260-CA63AEE325FD}" type="slidenum">
              <a:rPr lang="en-US" smtClean="0"/>
              <a:pPr>
                <a:defRPr/>
              </a:pPr>
              <a:t>35</a:t>
            </a:fld>
            <a:endParaRPr lang="en-US" dirty="0"/>
          </a:p>
        </p:txBody>
      </p:sp>
    </p:spTree>
    <p:extLst>
      <p:ext uri="{BB962C8B-B14F-4D97-AF65-F5344CB8AC3E}">
        <p14:creationId xmlns:p14="http://schemas.microsoft.com/office/powerpoint/2010/main" val="1716934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B5F8D-D906-4504-AC46-D2CB77D30D26}"/>
              </a:ext>
            </a:extLst>
          </p:cNvPr>
          <p:cNvSpPr>
            <a:spLocks noGrp="1"/>
          </p:cNvSpPr>
          <p:nvPr>
            <p:ph type="title"/>
          </p:nvPr>
        </p:nvSpPr>
        <p:spPr/>
        <p:txBody>
          <a:bodyPr/>
          <a:lstStyle/>
          <a:p>
            <a:r>
              <a:rPr lang="zh-CN" altLang="en-US" dirty="0"/>
              <a:t>现有互联网存在问题</a:t>
            </a:r>
          </a:p>
        </p:txBody>
      </p:sp>
      <p:sp>
        <p:nvSpPr>
          <p:cNvPr id="3" name="内容占位符 2">
            <a:extLst>
              <a:ext uri="{FF2B5EF4-FFF2-40B4-BE49-F238E27FC236}">
                <a16:creationId xmlns:a16="http://schemas.microsoft.com/office/drawing/2014/main" id="{DB7D6A0C-BAAE-4187-951C-569D50EA5637}"/>
              </a:ext>
            </a:extLst>
          </p:cNvPr>
          <p:cNvSpPr>
            <a:spLocks noGrp="1"/>
          </p:cNvSpPr>
          <p:nvPr>
            <p:ph idx="1"/>
          </p:nvPr>
        </p:nvSpPr>
        <p:spPr/>
        <p:txBody>
          <a:bodyPr/>
          <a:lstStyle/>
          <a:p>
            <a:r>
              <a:rPr lang="zh-CN" altLang="en-US" sz="2400" dirty="0">
                <a:latin typeface="+mn-ea"/>
              </a:rPr>
              <a:t>现有计算机网络</a:t>
            </a:r>
            <a:endParaRPr lang="en-US" altLang="zh-CN" sz="2400" dirty="0">
              <a:latin typeface="+mn-ea"/>
            </a:endParaRPr>
          </a:p>
          <a:p>
            <a:pPr lvl="1"/>
            <a:r>
              <a:rPr lang="zh-CN" altLang="en-US" sz="2100" dirty="0">
                <a:latin typeface="+mn-ea"/>
              </a:rPr>
              <a:t>没有预先蓝图</a:t>
            </a:r>
            <a:endParaRPr lang="en-US" altLang="zh-CN" sz="2100" dirty="0">
              <a:latin typeface="+mn-ea"/>
            </a:endParaRPr>
          </a:p>
          <a:p>
            <a:pPr lvl="1"/>
            <a:r>
              <a:rPr lang="zh-CN" altLang="en-US" sz="2100" dirty="0">
                <a:latin typeface="+mn-ea"/>
              </a:rPr>
              <a:t>以军用为最初目标</a:t>
            </a:r>
            <a:endParaRPr lang="en-US" altLang="zh-CN" sz="2100" dirty="0">
              <a:latin typeface="+mn-ea"/>
            </a:endParaRPr>
          </a:p>
          <a:p>
            <a:pPr lvl="1"/>
            <a:r>
              <a:rPr lang="zh-CN" altLang="en-US" sz="2100" dirty="0">
                <a:latin typeface="+mn-ea"/>
              </a:rPr>
              <a:t>没有预计到用户、数据、应用规模</a:t>
            </a:r>
            <a:endParaRPr lang="en-US" altLang="zh-CN" sz="2100" dirty="0">
              <a:latin typeface="+mn-ea"/>
            </a:endParaRPr>
          </a:p>
          <a:p>
            <a:pPr lvl="1"/>
            <a:endParaRPr lang="en-US" altLang="zh-CN" sz="2100" dirty="0">
              <a:latin typeface="+mn-ea"/>
            </a:endParaRPr>
          </a:p>
          <a:p>
            <a:r>
              <a:rPr lang="zh-CN" altLang="en-US" sz="2400" dirty="0">
                <a:latin typeface="+mn-ea"/>
              </a:rPr>
              <a:t>当前网络的主要问题</a:t>
            </a:r>
            <a:endParaRPr lang="en-US" altLang="zh-CN" sz="2400" dirty="0">
              <a:latin typeface="+mn-ea"/>
            </a:endParaRPr>
          </a:p>
          <a:p>
            <a:pPr lvl="1"/>
            <a:r>
              <a:rPr lang="zh-CN" altLang="en-US" sz="2100" dirty="0">
                <a:latin typeface="+mn-ea"/>
              </a:rPr>
              <a:t>安全漏洞与隐私泄露</a:t>
            </a:r>
            <a:endParaRPr lang="en-US" altLang="zh-CN" sz="2100" dirty="0">
              <a:latin typeface="+mn-ea"/>
            </a:endParaRPr>
          </a:p>
          <a:p>
            <a:pPr lvl="1"/>
            <a:r>
              <a:rPr lang="zh-CN" altLang="en-US" sz="2100" dirty="0">
                <a:latin typeface="+mn-ea"/>
              </a:rPr>
              <a:t>性能瓶颈</a:t>
            </a:r>
            <a:endParaRPr lang="en-US" altLang="zh-CN" sz="2100" dirty="0">
              <a:latin typeface="+mn-ea"/>
            </a:endParaRPr>
          </a:p>
          <a:p>
            <a:pPr lvl="1"/>
            <a:r>
              <a:rPr lang="zh-CN" altLang="en-US" sz="2100" dirty="0">
                <a:latin typeface="+mn-ea"/>
              </a:rPr>
              <a:t>管理困难</a:t>
            </a:r>
            <a:endParaRPr lang="en-US" altLang="zh-CN" sz="2100" dirty="0">
              <a:latin typeface="+mn-ea"/>
            </a:endParaRPr>
          </a:p>
          <a:p>
            <a:pPr lvl="1"/>
            <a:r>
              <a:rPr lang="zh-CN" altLang="en-US" sz="2100" dirty="0">
                <a:latin typeface="+mn-ea"/>
              </a:rPr>
              <a:t>政策法规与伦理道德</a:t>
            </a:r>
            <a:endParaRPr lang="en-US" altLang="zh-CN" sz="2100" dirty="0">
              <a:latin typeface="+mn-ea"/>
            </a:endParaRPr>
          </a:p>
        </p:txBody>
      </p:sp>
      <p:sp>
        <p:nvSpPr>
          <p:cNvPr id="4" name="灯片编号占位符 3">
            <a:extLst>
              <a:ext uri="{FF2B5EF4-FFF2-40B4-BE49-F238E27FC236}">
                <a16:creationId xmlns:a16="http://schemas.microsoft.com/office/drawing/2014/main" id="{2C3C81D4-6AA8-4503-942C-6BB17F1CF8BC}"/>
              </a:ext>
            </a:extLst>
          </p:cNvPr>
          <p:cNvSpPr>
            <a:spLocks noGrp="1"/>
          </p:cNvSpPr>
          <p:nvPr>
            <p:ph type="sldNum" sz="quarter" idx="11"/>
          </p:nvPr>
        </p:nvSpPr>
        <p:spPr/>
        <p:txBody>
          <a:bodyPr/>
          <a:lstStyle/>
          <a:p>
            <a:pPr>
              <a:defRPr/>
            </a:pPr>
            <a:fld id="{3FFE790D-BCFB-4008-9260-CA63AEE325FD}" type="slidenum">
              <a:rPr lang="en-US" smtClean="0"/>
              <a:pPr>
                <a:defRPr/>
              </a:pPr>
              <a:t>36</a:t>
            </a:fld>
            <a:endParaRPr lang="en-US" dirty="0"/>
          </a:p>
        </p:txBody>
      </p:sp>
    </p:spTree>
    <p:extLst>
      <p:ext uri="{BB962C8B-B14F-4D97-AF65-F5344CB8AC3E}">
        <p14:creationId xmlns:p14="http://schemas.microsoft.com/office/powerpoint/2010/main" val="3718487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网络安全与威胁</a:t>
            </a:r>
          </a:p>
        </p:txBody>
      </p:sp>
      <p:sp>
        <p:nvSpPr>
          <p:cNvPr id="7" name="内容占位符 6"/>
          <p:cNvSpPr>
            <a:spLocks noGrp="1"/>
          </p:cNvSpPr>
          <p:nvPr>
            <p:ph idx="1"/>
          </p:nvPr>
        </p:nvSpPr>
        <p:spPr>
          <a:xfrm>
            <a:off x="609600" y="1600203"/>
            <a:ext cx="6019800" cy="4525963"/>
          </a:xfrm>
        </p:spPr>
        <p:txBody>
          <a:bodyPr>
            <a:normAutofit/>
          </a:bodyPr>
          <a:lstStyle/>
          <a:p>
            <a:pPr marL="360680" indent="-360680" fontAlgn="auto">
              <a:lnSpc>
                <a:spcPct val="120000"/>
              </a:lnSpc>
            </a:pPr>
            <a:r>
              <a:rPr kumimoji="1" dirty="0"/>
              <a:t>互联网最初设计时没有考虑到安全性</a:t>
            </a:r>
            <a:r>
              <a:rPr kumimoji="1" lang="zh-CN" altLang="en-US" dirty="0"/>
              <a:t> </a:t>
            </a:r>
            <a:endParaRPr kumimoji="1" lang="en-US" altLang="zh-CN" dirty="0"/>
          </a:p>
          <a:p>
            <a:pPr lvl="1">
              <a:lnSpc>
                <a:spcPct val="120000"/>
              </a:lnSpc>
            </a:pPr>
            <a:r>
              <a:rPr kumimoji="1" dirty="0"/>
              <a:t>最初的设想：“</a:t>
            </a:r>
            <a:r>
              <a:rPr kumimoji="1" dirty="0" err="1"/>
              <a:t>一组</a:t>
            </a:r>
            <a:r>
              <a:rPr kumimoji="1" dirty="0" err="1">
                <a:solidFill>
                  <a:srgbClr val="C00000"/>
                </a:solidFill>
              </a:rPr>
              <a:t>相互信任的用户</a:t>
            </a:r>
            <a:r>
              <a:rPr kumimoji="1" dirty="0" err="1"/>
              <a:t>连接</a:t>
            </a:r>
            <a:br>
              <a:rPr kumimoji="1" lang="en-US" dirty="0"/>
            </a:br>
            <a:r>
              <a:rPr kumimoji="1" dirty="0" err="1"/>
              <a:t>到一个透明的网络</a:t>
            </a:r>
            <a:r>
              <a:rPr kumimoji="1" dirty="0"/>
              <a:t>”</a:t>
            </a:r>
          </a:p>
          <a:p>
            <a:pPr marL="360680" indent="-360680">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网络空间（Cyberspace）</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6117" lvl="1" indent="-360680">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已发展成为</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继陆、海、空、天之后</a:t>
            </a:r>
            <a:br>
              <a:rPr lang="en-US"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第五大战略空间！</a:t>
            </a:r>
          </a:p>
          <a:p>
            <a:pPr marL="360680" indent="-360680" fontAlgn="auto">
              <a:lnSpc>
                <a:spcPct val="120000"/>
              </a:lnSpc>
            </a:pPr>
            <a:r>
              <a:rPr kumimoji="1" lang="zh-CN" altLang="en-US" dirty="0"/>
              <a:t>关注问题</a:t>
            </a:r>
            <a:endParaRPr kumimoji="1" dirty="0"/>
          </a:p>
          <a:p>
            <a:pPr lvl="1" fontAlgn="auto">
              <a:lnSpc>
                <a:spcPct val="120000"/>
              </a:lnSpc>
            </a:pPr>
            <a:r>
              <a:rPr kumimoji="1" dirty="0"/>
              <a:t>坏人如何攻击计算机网络</a:t>
            </a:r>
          </a:p>
          <a:p>
            <a:pPr lvl="1" fontAlgn="auto">
              <a:lnSpc>
                <a:spcPct val="120000"/>
              </a:lnSpc>
            </a:pPr>
            <a:r>
              <a:rPr kumimoji="1" dirty="0"/>
              <a:t>如何防御网络攻击</a:t>
            </a:r>
          </a:p>
          <a:p>
            <a:pPr lvl="1" fontAlgn="auto">
              <a:lnSpc>
                <a:spcPct val="120000"/>
              </a:lnSpc>
            </a:pPr>
            <a:r>
              <a:rPr kumimoji="1" dirty="0" err="1"/>
              <a:t>如何设计对攻击免疫的体系结构</a:t>
            </a:r>
            <a:endParaRPr kumimoji="1" lang="en-US" dirty="0"/>
          </a:p>
          <a:p>
            <a:pPr lvl="1" fontAlgn="auto">
              <a:lnSpc>
                <a:spcPct val="120000"/>
              </a:lnSpc>
            </a:pPr>
            <a:endParaRPr kumimoji="1" dirty="0"/>
          </a:p>
          <a:p>
            <a:pPr marL="457200" lvl="1" indent="0" fontAlgn="auto">
              <a:lnSpc>
                <a:spcPct val="120000"/>
              </a:lnSpc>
              <a:buNone/>
            </a:pPr>
            <a:endParaRPr kumimoji="1" lang="en-US" altLang="zh-CN" dirty="0"/>
          </a:p>
        </p:txBody>
      </p:sp>
      <p:sp>
        <p:nvSpPr>
          <p:cNvPr id="3" name="灯片编号占位符 2">
            <a:extLst>
              <a:ext uri="{FF2B5EF4-FFF2-40B4-BE49-F238E27FC236}">
                <a16:creationId xmlns:a16="http://schemas.microsoft.com/office/drawing/2014/main" id="{5A8F5577-5276-494F-A0BD-E8322DA614A6}"/>
              </a:ext>
            </a:extLst>
          </p:cNvPr>
          <p:cNvSpPr>
            <a:spLocks noGrp="1"/>
          </p:cNvSpPr>
          <p:nvPr>
            <p:ph type="sldNum" sz="quarter" idx="4294967295"/>
          </p:nvPr>
        </p:nvSpPr>
        <p:spPr/>
        <p:txBody>
          <a:bodyPr/>
          <a:lstStyle/>
          <a:p>
            <a:fld id="{8D4D1E41-7A09-AB4A-A4E1-09765ADA2698}" type="slidenum">
              <a:rPr kumimoji="1" lang="zh-CN" altLang="en-US" smtClean="0"/>
              <a:t>37</a:t>
            </a:fld>
            <a:endParaRPr kumimoji="1" lang="zh-CN" altLang="en-US" dirty="0"/>
          </a:p>
        </p:txBody>
      </p:sp>
      <p:pic>
        <p:nvPicPr>
          <p:cNvPr id="10" name="图片 9">
            <a:extLst>
              <a:ext uri="{FF2B5EF4-FFF2-40B4-BE49-F238E27FC236}">
                <a16:creationId xmlns:a16="http://schemas.microsoft.com/office/drawing/2014/main" id="{5C9B4AC4-C1C5-5D49-A63D-CCAC222999B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82345" y="1821029"/>
            <a:ext cx="2743200" cy="2013508"/>
          </a:xfrm>
          <a:prstGeom prst="rect">
            <a:avLst/>
          </a:prstGeom>
        </p:spPr>
      </p:pic>
      <p:sp>
        <p:nvSpPr>
          <p:cNvPr id="11" name="文本框 10">
            <a:extLst>
              <a:ext uri="{FF2B5EF4-FFF2-40B4-BE49-F238E27FC236}">
                <a16:creationId xmlns:a16="http://schemas.microsoft.com/office/drawing/2014/main" id="{75B95446-995C-664F-9AD6-3C65B571021C}"/>
              </a:ext>
            </a:extLst>
          </p:cNvPr>
          <p:cNvSpPr txBox="1"/>
          <p:nvPr/>
        </p:nvSpPr>
        <p:spPr>
          <a:xfrm>
            <a:off x="6733460" y="4406106"/>
            <a:ext cx="4640971" cy="1053558"/>
          </a:xfrm>
          <a:prstGeom prst="rect">
            <a:avLst/>
          </a:prstGeom>
          <a:noFill/>
          <a:ln>
            <a:solidFill>
              <a:srgbClr val="C00000"/>
            </a:solidFill>
          </a:ln>
        </p:spPr>
        <p:txBody>
          <a:bodyPr wrap="square" rtlCol="0">
            <a:spAutoFit/>
          </a:bodyPr>
          <a:lstStyle/>
          <a:p>
            <a:pPr lvl="0">
              <a:lnSpc>
                <a:spcPct val="150000"/>
              </a:lnSpc>
              <a:defRPr/>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没有网络安全，就没有国家安全</a:t>
            </a:r>
          </a:p>
          <a:p>
            <a:pPr lvl="0">
              <a:lnSpc>
                <a:spcPct val="150000"/>
              </a:lnSpc>
              <a:defRPr/>
            </a:pP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习近平总书记在网信工作会议讲话</a:t>
            </a:r>
            <a:endPar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98264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blinds(horizontal)">
                                      <p:cBhvr>
                                        <p:cTn id="7" dur="500"/>
                                        <p:tgtEl>
                                          <p:spTgt spid="7">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blinds(horizontal)">
                                      <p:cBhvr>
                                        <p:cTn id="10" dur="500"/>
                                        <p:tgtEl>
                                          <p:spTgt spid="7">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blinds(horizontal)">
                                      <p:cBhvr>
                                        <p:cTn id="13" dur="500"/>
                                        <p:tgtEl>
                                          <p:spTgt spid="7">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par>
                                <p:cTn id="20" presetID="3"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恶意软件</a:t>
            </a:r>
            <a:endParaRPr kumimoji="1" lang="zh-CN" altLang="en-US" sz="3600" dirty="0"/>
          </a:p>
        </p:txBody>
      </p:sp>
      <p:sp>
        <p:nvSpPr>
          <p:cNvPr id="5" name="内容占位符 4">
            <a:extLst>
              <a:ext uri="{FF2B5EF4-FFF2-40B4-BE49-F238E27FC236}">
                <a16:creationId xmlns:a16="http://schemas.microsoft.com/office/drawing/2014/main" id="{BCC7463D-EB03-BD44-8CB5-33FE1DE39AF4}"/>
              </a:ext>
            </a:extLst>
          </p:cNvPr>
          <p:cNvSpPr>
            <a:spLocks noGrp="1"/>
          </p:cNvSpPr>
          <p:nvPr>
            <p:ph idx="1"/>
          </p:nvPr>
        </p:nvSpPr>
        <p:spPr>
          <a:xfrm>
            <a:off x="609600" y="1600203"/>
            <a:ext cx="5199445" cy="4525963"/>
          </a:xfrm>
        </p:spPr>
        <p:txBody>
          <a:bodyPr>
            <a:noAutofit/>
          </a:bodyPr>
          <a:lstStyle/>
          <a:p>
            <a:pPr marL="285750" lvl="0" indent="-285750">
              <a:spcBef>
                <a:spcPts val="400"/>
              </a:spcBef>
              <a:buFont typeface="Wingdings" panose="05000000000000000000" charset="0"/>
              <a:buChar char="Ø"/>
              <a:defRPr/>
            </a:pPr>
            <a:r>
              <a:rPr lang="zh-CN" altLang="en-US" sz="2400" dirty="0">
                <a:solidFill>
                  <a:srgbClr val="C00000"/>
                </a:solidFill>
              </a:rPr>
              <a:t>病毒（</a:t>
            </a:r>
            <a:r>
              <a:rPr lang="en-US" altLang="zh-CN" sz="2400" dirty="0">
                <a:solidFill>
                  <a:srgbClr val="C00000"/>
                </a:solidFill>
              </a:rPr>
              <a:t>Virus</a:t>
            </a:r>
            <a:r>
              <a:rPr lang="zh-CN" altLang="en-US" sz="2400" dirty="0">
                <a:solidFill>
                  <a:srgbClr val="C00000"/>
                </a:solidFill>
              </a:rPr>
              <a:t>）</a:t>
            </a:r>
            <a:endParaRPr lang="en-US" altLang="zh-CN" sz="2400" dirty="0">
              <a:solidFill>
                <a:srgbClr val="C00000"/>
              </a:solidFill>
            </a:endParaRPr>
          </a:p>
          <a:p>
            <a:pPr lvl="1">
              <a:spcBef>
                <a:spcPts val="400"/>
              </a:spcBef>
              <a:buFont typeface="Arial" panose="020B0604020202020204" pitchFamily="34" charset="0"/>
              <a:buChar char="•"/>
              <a:defRPr/>
            </a:pPr>
            <a:r>
              <a:rPr lang="zh-CN" altLang="en-US" sz="2000" dirty="0">
                <a:solidFill>
                  <a:prstClr val="black"/>
                </a:solidFill>
              </a:rPr>
              <a:t>需要某种形式的用户交互来不断传播的恶意软件</a:t>
            </a:r>
            <a:endParaRPr lang="en-US" altLang="zh-CN" sz="2000" dirty="0">
              <a:solidFill>
                <a:prstClr val="black"/>
              </a:solidFill>
            </a:endParaRPr>
          </a:p>
          <a:p>
            <a:pPr lvl="1">
              <a:spcBef>
                <a:spcPts val="400"/>
              </a:spcBef>
              <a:buFont typeface="Arial" panose="020B0604020202020204" pitchFamily="34" charset="0"/>
              <a:buChar char="•"/>
              <a:defRPr/>
            </a:pPr>
            <a:r>
              <a:rPr lang="zh-CN" altLang="en-US" sz="2000" dirty="0">
                <a:solidFill>
                  <a:prstClr val="black"/>
                </a:solidFill>
              </a:rPr>
              <a:t>如含可执行代码的</a:t>
            </a:r>
            <a:r>
              <a:rPr lang="en-US" altLang="zh-CN" sz="2000" dirty="0">
                <a:solidFill>
                  <a:prstClr val="black"/>
                </a:solidFill>
              </a:rPr>
              <a:t>email</a:t>
            </a:r>
            <a:r>
              <a:rPr lang="zh-CN" altLang="en-US" sz="2000" dirty="0">
                <a:solidFill>
                  <a:prstClr val="black"/>
                </a:solidFill>
              </a:rPr>
              <a:t>附件（打开后会给通信录所有再次用户发送）</a:t>
            </a:r>
            <a:endParaRPr lang="en-US" altLang="zh-CN" sz="2000" dirty="0">
              <a:solidFill>
                <a:prstClr val="black"/>
              </a:solidFill>
            </a:endParaRPr>
          </a:p>
          <a:p>
            <a:pPr marL="285750" lvl="0" indent="-285750">
              <a:spcBef>
                <a:spcPts val="400"/>
              </a:spcBef>
              <a:buFont typeface="Wingdings" panose="05000000000000000000" charset="0"/>
              <a:buChar char="Ø"/>
              <a:defRPr/>
            </a:pPr>
            <a:endParaRPr lang="en-US" altLang="zh-CN" sz="2400" dirty="0">
              <a:solidFill>
                <a:srgbClr val="C00000"/>
              </a:solidFill>
            </a:endParaRPr>
          </a:p>
          <a:p>
            <a:pPr marL="285750" lvl="0" indent="-285750">
              <a:spcBef>
                <a:spcPts val="400"/>
              </a:spcBef>
              <a:buFont typeface="Wingdings" panose="05000000000000000000" charset="0"/>
              <a:buChar char="Ø"/>
              <a:defRPr/>
            </a:pPr>
            <a:r>
              <a:rPr lang="zh-CN" altLang="en-US" sz="2400" dirty="0">
                <a:solidFill>
                  <a:srgbClr val="C00000"/>
                </a:solidFill>
              </a:rPr>
              <a:t>蠕虫（</a:t>
            </a:r>
            <a:r>
              <a:rPr lang="en-US" altLang="zh-CN" sz="2400" dirty="0">
                <a:solidFill>
                  <a:srgbClr val="C00000"/>
                </a:solidFill>
              </a:rPr>
              <a:t>Worm</a:t>
            </a:r>
            <a:r>
              <a:rPr lang="zh-CN" altLang="en-US" sz="2400" dirty="0">
                <a:solidFill>
                  <a:srgbClr val="C00000"/>
                </a:solidFill>
              </a:rPr>
              <a:t>）</a:t>
            </a:r>
            <a:endParaRPr lang="en-US" altLang="zh-CN" sz="2400" dirty="0">
              <a:solidFill>
                <a:prstClr val="black"/>
              </a:solidFill>
            </a:endParaRPr>
          </a:p>
          <a:p>
            <a:pPr lvl="1">
              <a:spcBef>
                <a:spcPts val="400"/>
              </a:spcBef>
              <a:defRPr/>
            </a:pPr>
            <a:r>
              <a:rPr lang="zh-CN" altLang="en-US" sz="2000" dirty="0">
                <a:solidFill>
                  <a:prstClr val="black"/>
                </a:solidFill>
              </a:rPr>
              <a:t>一种无须用户明显交互即可运行和传播的独立程序</a:t>
            </a:r>
            <a:endParaRPr lang="en-US" altLang="zh-CN" sz="2000" dirty="0">
              <a:solidFill>
                <a:prstClr val="black"/>
              </a:solidFill>
            </a:endParaRPr>
          </a:p>
          <a:p>
            <a:pPr lvl="1">
              <a:spcBef>
                <a:spcPts val="400"/>
              </a:spcBef>
              <a:defRPr/>
            </a:pPr>
            <a:r>
              <a:rPr lang="zh-CN" altLang="en-US" sz="2000" dirty="0">
                <a:solidFill>
                  <a:prstClr val="black"/>
                </a:solidFill>
              </a:rPr>
              <a:t>通过不断扫描网络中存在漏洞的计算机，进行传播</a:t>
            </a:r>
          </a:p>
        </p:txBody>
      </p:sp>
      <p:sp>
        <p:nvSpPr>
          <p:cNvPr id="8" name="灯片编号占位符 7">
            <a:extLst>
              <a:ext uri="{FF2B5EF4-FFF2-40B4-BE49-F238E27FC236}">
                <a16:creationId xmlns:a16="http://schemas.microsoft.com/office/drawing/2014/main" id="{3F9AE929-860B-A540-A1E7-9BAE330238D2}"/>
              </a:ext>
            </a:extLst>
          </p:cNvPr>
          <p:cNvSpPr>
            <a:spLocks noGrp="1"/>
          </p:cNvSpPr>
          <p:nvPr>
            <p:ph type="sldNum" sz="quarter" idx="4294967295"/>
          </p:nvPr>
        </p:nvSpPr>
        <p:spPr/>
        <p:txBody>
          <a:bodyPr/>
          <a:lstStyle/>
          <a:p>
            <a:fld id="{8D4D1E41-7A09-AB4A-A4E1-09765ADA2698}" type="slidenum">
              <a:rPr kumimoji="1" lang="zh-CN" altLang="en-US" smtClean="0"/>
              <a:t>38</a:t>
            </a:fld>
            <a:endParaRPr kumimoji="1" lang="zh-CN" altLang="en-US" dirty="0"/>
          </a:p>
        </p:txBody>
      </p:sp>
      <p:pic>
        <p:nvPicPr>
          <p:cNvPr id="3" name="屏幕录制2021-01-18 上午9.14.30">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5929630" y="2024380"/>
            <a:ext cx="6139800" cy="4204970"/>
          </a:xfrm>
          <a:prstGeom prst="rect">
            <a:avLst/>
          </a:prstGeom>
          <a:ln w="9525">
            <a:solidFill>
              <a:schemeClr val="bg2"/>
            </a:solidFill>
          </a:ln>
        </p:spPr>
      </p:pic>
      <p:sp>
        <p:nvSpPr>
          <p:cNvPr id="6" name="文本框 5"/>
          <p:cNvSpPr txBox="1"/>
          <p:nvPr/>
        </p:nvSpPr>
        <p:spPr>
          <a:xfrm>
            <a:off x="5809045" y="1437005"/>
            <a:ext cx="6139799" cy="430887"/>
          </a:xfrm>
          <a:prstGeom prst="rect">
            <a:avLst/>
          </a:prstGeom>
          <a:noFill/>
        </p:spPr>
        <p:txBody>
          <a:bodyPr wrap="square" rtlCol="0">
            <a:spAutoFit/>
          </a:bodyPr>
          <a:lstStyle/>
          <a:p>
            <a:pPr algn="ctr">
              <a:defRPr/>
            </a:pPr>
            <a:r>
              <a:rPr lang="zh-CN" altLang="en-US"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“蠕虫式”的勒索病毒软件</a:t>
            </a:r>
            <a:r>
              <a:rPr kumimoji="0" lang="en-US" altLang="zh-CN" sz="2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WannaCry</a:t>
            </a:r>
            <a:r>
              <a:rPr kumimoji="0" lang="zh-CN" altLang="en-US" sz="2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覆盖地区</a:t>
            </a:r>
          </a:p>
        </p:txBody>
      </p:sp>
      <p:sp>
        <p:nvSpPr>
          <p:cNvPr id="4" name="矩形 3">
            <a:extLst>
              <a:ext uri="{FF2B5EF4-FFF2-40B4-BE49-F238E27FC236}">
                <a16:creationId xmlns:a16="http://schemas.microsoft.com/office/drawing/2014/main" id="{D353CBF2-BF1B-E14E-90F5-020B9AB7F122}"/>
              </a:ext>
            </a:extLst>
          </p:cNvPr>
          <p:cNvSpPr/>
          <p:nvPr/>
        </p:nvSpPr>
        <p:spPr>
          <a:xfrm>
            <a:off x="8610600" y="6167994"/>
            <a:ext cx="1492716" cy="369332"/>
          </a:xfrm>
          <a:prstGeom prst="rect">
            <a:avLst/>
          </a:prstGeom>
        </p:spPr>
        <p:txBody>
          <a:bodyPr wrap="none">
            <a:spAutoFit/>
          </a:bodyPr>
          <a:lstStyle/>
          <a:p>
            <a:r>
              <a:rPr lang="zh-CN" altLang="en-US" dirty="0">
                <a:solidFill>
                  <a:schemeClr val="bg1">
                    <a:lumMod val="65000"/>
                  </a:schemeClr>
                </a:solidFill>
              </a:rPr>
              <a:t>视频选自</a:t>
            </a:r>
            <a:r>
              <a:rPr lang="en-US" altLang="zh-CN" dirty="0">
                <a:solidFill>
                  <a:schemeClr val="bg1">
                    <a:lumMod val="65000"/>
                  </a:schemeClr>
                </a:solidFill>
              </a:rPr>
              <a:t>B</a:t>
            </a:r>
            <a:r>
              <a:rPr lang="zh-CN" altLang="en-US" dirty="0">
                <a:solidFill>
                  <a:schemeClr val="bg1">
                    <a:lumMod val="65000"/>
                  </a:schemeClr>
                </a:solidFill>
              </a:rPr>
              <a:t>站</a:t>
            </a:r>
          </a:p>
        </p:txBody>
      </p:sp>
    </p:spTree>
    <p:extLst>
      <p:ext uri="{BB962C8B-B14F-4D97-AF65-F5344CB8AC3E}">
        <p14:creationId xmlns:p14="http://schemas.microsoft.com/office/powerpoint/2010/main" val="421567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blinds(horizontal)">
                                      <p:cBhvr>
                                        <p:cTn id="16" dur="500"/>
                                        <p:tgtEl>
                                          <p:spTgt spid="5">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blinds(horizontal)">
                                      <p:cBhvr>
                                        <p:cTn id="19" dur="500"/>
                                        <p:tgtEl>
                                          <p:spTgt spid="5">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blinds(horizontal)">
                                      <p:cBhvr>
                                        <p:cTn id="22" dur="500"/>
                                        <p:tgtEl>
                                          <p:spTgt spid="5">
                                            <p:txEl>
                                              <p:pRg st="6" end="6"/>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par>
                          <p:cTn id="26" fill="hold">
                            <p:stCondLst>
                              <p:cond delay="500"/>
                            </p:stCondLst>
                            <p:childTnLst>
                              <p:par>
                                <p:cTn id="27" presetID="1" presetClass="mediacall" presetSubtype="0" fill="hold" nodeType="afterEffect">
                                  <p:stCondLst>
                                    <p:cond delay="0"/>
                                  </p:stCondLst>
                                  <p:childTnLst>
                                    <p:cmd type="call" cmd="playFrom(0.0)">
                                      <p:cBhvr additive="base">
                                        <p:cTn id="28" dur="51883" fill="hold"/>
                                        <p:tgtEl>
                                          <p:spTgt spid="3"/>
                                        </p:tgtEl>
                                      </p:cBhvr>
                                    </p:cmd>
                                  </p:childTnLst>
                                </p:cTn>
                              </p:par>
                              <p:par>
                                <p:cTn id="29" presetID="3" presetClass="entr" presetSubtype="1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showWhenStopped="0">
                <p:cTn id="32" repeatCount="indefinite" fill="remove" display="1">
                  <p:stCondLst>
                    <p:cond delay="indefinite"/>
                  </p:stCondLst>
                  <p:endCondLst>
                    <p:cond evt="onPrev" delay="0">
                      <p:tgtEl>
                        <p:sldTgt/>
                      </p:tgtEl>
                    </p:cond>
                  </p:endCondLst>
                </p:cTn>
                <p:tgtEl>
                  <p:spTgt spid="3"/>
                </p:tgtEl>
              </p:cMediaNode>
            </p:video>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网络安全与威胁</a:t>
            </a:r>
            <a:endParaRPr kumimoji="1" lang="zh-CN" altLang="en-US" dirty="0"/>
          </a:p>
        </p:txBody>
      </p:sp>
      <p:sp>
        <p:nvSpPr>
          <p:cNvPr id="3" name="灯片编号占位符 2">
            <a:extLst>
              <a:ext uri="{FF2B5EF4-FFF2-40B4-BE49-F238E27FC236}">
                <a16:creationId xmlns:a16="http://schemas.microsoft.com/office/drawing/2014/main" id="{EE573050-C77D-7046-B800-4D28DE465511}"/>
              </a:ext>
            </a:extLst>
          </p:cNvPr>
          <p:cNvSpPr>
            <a:spLocks noGrp="1"/>
          </p:cNvSpPr>
          <p:nvPr>
            <p:ph type="sldNum" sz="quarter" idx="12"/>
          </p:nvPr>
        </p:nvSpPr>
        <p:spPr/>
        <p:txBody>
          <a:bodyPr/>
          <a:lstStyle/>
          <a:p>
            <a:fld id="{8D4D1E41-7A09-AB4A-A4E1-09765ADA2698}" type="slidenum">
              <a:rPr kumimoji="1" lang="zh-CN" altLang="en-US" smtClean="0"/>
              <a:t>39</a:t>
            </a:fld>
            <a:endParaRPr kumimoji="1" lang="zh-CN" altLang="en-US" dirty="0"/>
          </a:p>
        </p:txBody>
      </p:sp>
      <p:grpSp>
        <p:nvGrpSpPr>
          <p:cNvPr id="8" name="组合 7"/>
          <p:cNvGrpSpPr/>
          <p:nvPr/>
        </p:nvGrpSpPr>
        <p:grpSpPr>
          <a:xfrm>
            <a:off x="0" y="3810"/>
            <a:ext cx="12192000" cy="6854190"/>
            <a:chOff x="0" y="6"/>
            <a:chExt cx="19200" cy="10794"/>
          </a:xfrm>
        </p:grpSpPr>
        <p:pic>
          <p:nvPicPr>
            <p:cNvPr id="6" name="图片 5" descr="勒索病毒"/>
            <p:cNvPicPr>
              <a:picLocks noChangeAspect="1"/>
            </p:cNvPicPr>
            <p:nvPr/>
          </p:nvPicPr>
          <p:blipFill>
            <a:blip r:embed="rId3"/>
            <a:stretch>
              <a:fillRect/>
            </a:stretch>
          </p:blipFill>
          <p:spPr>
            <a:xfrm>
              <a:off x="0" y="6"/>
              <a:ext cx="19200" cy="10794"/>
            </a:xfrm>
            <a:prstGeom prst="rect">
              <a:avLst/>
            </a:prstGeom>
          </p:spPr>
        </p:pic>
        <p:sp>
          <p:nvSpPr>
            <p:cNvPr id="7" name="矩形 6"/>
            <p:cNvSpPr/>
            <p:nvPr/>
          </p:nvSpPr>
          <p:spPr>
            <a:xfrm>
              <a:off x="5764" y="1214"/>
              <a:ext cx="12950" cy="716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9" name="文本框 8"/>
          <p:cNvSpPr txBox="1"/>
          <p:nvPr/>
        </p:nvSpPr>
        <p:spPr>
          <a:xfrm>
            <a:off x="3660140" y="770890"/>
            <a:ext cx="8223885" cy="4848860"/>
          </a:xfrm>
          <a:prstGeom prst="rect">
            <a:avLst/>
          </a:prstGeom>
          <a:noFill/>
        </p:spPr>
        <p:txBody>
          <a:bodyPr wrap="square" rtlCol="0">
            <a:spAutoFit/>
          </a:bodyPr>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2400" b="0"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 这个勒索病毒会攻击哪些系统?</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答：该病毒利用Windows操作系统MS17-010漏洞在全球范围大爆发，感染了大量的计算机，几乎所有的Windows系统如果没有打补丁，都会被攻击</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2400" b="0"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 被这个勒索病毒感染后的症状是什么?</a:t>
            </a:r>
            <a:endParaRPr kumimoji="0" lang="zh-CN" altLang="en-US" sz="2400" b="1"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答：</a:t>
            </a:r>
            <a:r>
              <a:rPr kumimoji="0"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被该勒索软件入侵后，用户主机系统内的照片、图片、文档、音频、视频等几乎所有类型的文件都将被加密，加密文件的后缀名被统一修改为．WNCRY，并会在桌面弹出勒索对话框，要求受害者支付价值数百美元的比特币到攻击者的比特币钱包，且赎金金额还会随着时间的推移而增加</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2400" b="0"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 “永恒之蓝”和“勒索病毒”是什么关系?</a:t>
            </a:r>
            <a:endParaRPr kumimoji="0" lang="zh-CN" altLang="en-US" sz="2400" b="1"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答：</a:t>
            </a: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此次的勒索病毒WannaCry</a:t>
            </a: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分为蠕虫病毒和勒索病毒两部分，前者利用</a:t>
            </a: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NSA泄露的危险漏洞“EternalBlue永恒之蓝”（美国国安局开发的漏洞）进行传播和释放，后者用于攻击用户和加密文件</a:t>
            </a:r>
            <a:endPar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ts val="2300"/>
              </a:lnSpc>
              <a:spcBef>
                <a:spcPts val="0"/>
              </a:spcBef>
              <a:spcAft>
                <a:spcPts val="0"/>
              </a:spcAft>
              <a:buClrTx/>
              <a:buSzTx/>
              <a:buFontTx/>
              <a:buNone/>
              <a:tabLst/>
              <a:defRPr/>
            </a:pPr>
            <a:endPar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1494028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linds(horizontal)">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linds(horizontal)">
                                      <p:cBhvr>
                                        <p:cTn id="15" dur="500"/>
                                        <p:tgtEl>
                                          <p:spTgt spid="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blinds(horizontal)">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linds(horizontal)">
                                      <p:cBhvr>
                                        <p:cTn id="23" dur="500"/>
                                        <p:tgtEl>
                                          <p:spTgt spid="9">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blinds(horizontal)">
                                      <p:cBhvr>
                                        <p:cTn id="26"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942BD-CCB1-4410-A9D5-57379B82AB0A}"/>
              </a:ext>
            </a:extLst>
          </p:cNvPr>
          <p:cNvSpPr>
            <a:spLocks noGrp="1"/>
          </p:cNvSpPr>
          <p:nvPr>
            <p:ph type="title"/>
          </p:nvPr>
        </p:nvSpPr>
        <p:spPr/>
        <p:txBody>
          <a:bodyPr/>
          <a:lstStyle/>
          <a:p>
            <a:r>
              <a:rPr lang="zh-CN" altLang="en-US" dirty="0"/>
              <a:t>教材</a:t>
            </a:r>
          </a:p>
        </p:txBody>
      </p:sp>
      <p:sp>
        <p:nvSpPr>
          <p:cNvPr id="3" name="内容占位符 2">
            <a:extLst>
              <a:ext uri="{FF2B5EF4-FFF2-40B4-BE49-F238E27FC236}">
                <a16:creationId xmlns:a16="http://schemas.microsoft.com/office/drawing/2014/main" id="{A3258AA0-F4E1-430F-B72D-F643C4ADD0F8}"/>
              </a:ext>
            </a:extLst>
          </p:cNvPr>
          <p:cNvSpPr>
            <a:spLocks noGrp="1"/>
          </p:cNvSpPr>
          <p:nvPr>
            <p:ph idx="1"/>
          </p:nvPr>
        </p:nvSpPr>
        <p:spPr/>
        <p:txBody>
          <a:bodyPr/>
          <a:lstStyle/>
          <a:p>
            <a:r>
              <a:rPr lang="en-US" altLang="zh-CN" sz="1800" b="1" dirty="0">
                <a:solidFill>
                  <a:srgbClr val="FF0000"/>
                </a:solidFill>
              </a:rPr>
              <a:t>(</a:t>
            </a:r>
            <a:r>
              <a:rPr lang="zh-CN" altLang="en-US" sz="1800" b="1" dirty="0">
                <a:solidFill>
                  <a:srgbClr val="FF0000"/>
                </a:solidFill>
              </a:rPr>
              <a:t>主教材</a:t>
            </a:r>
            <a:r>
              <a:rPr lang="en-US" altLang="zh-CN" sz="1800" b="1" dirty="0">
                <a:solidFill>
                  <a:srgbClr val="FF0000"/>
                </a:solidFill>
              </a:rPr>
              <a:t>)《</a:t>
            </a:r>
            <a:r>
              <a:rPr lang="zh-CN" altLang="en-US" sz="1800" b="1" dirty="0">
                <a:solidFill>
                  <a:srgbClr val="FF0000"/>
                </a:solidFill>
              </a:rPr>
              <a:t>计算机网络：自顶向下方法</a:t>
            </a:r>
            <a:r>
              <a:rPr lang="en-US" altLang="zh-CN" sz="1800" b="1" dirty="0">
                <a:solidFill>
                  <a:srgbClr val="FF0000"/>
                </a:solidFill>
              </a:rPr>
              <a:t>》</a:t>
            </a:r>
            <a:r>
              <a:rPr lang="zh-CN" altLang="en-US" sz="1800" b="1" dirty="0">
                <a:solidFill>
                  <a:srgbClr val="FF0000"/>
                </a:solidFill>
              </a:rPr>
              <a:t>（原书第</a:t>
            </a:r>
            <a:r>
              <a:rPr lang="en-US" altLang="zh-CN" sz="1800" b="1" dirty="0">
                <a:solidFill>
                  <a:srgbClr val="FF0000"/>
                </a:solidFill>
              </a:rPr>
              <a:t>7</a:t>
            </a:r>
            <a:r>
              <a:rPr lang="zh-CN" altLang="en-US" sz="1800" b="1" dirty="0">
                <a:solidFill>
                  <a:srgbClr val="FF0000"/>
                </a:solidFill>
              </a:rPr>
              <a:t>版）</a:t>
            </a:r>
            <a:endParaRPr lang="en-US" altLang="zh-CN" sz="1800" b="1" dirty="0">
              <a:solidFill>
                <a:srgbClr val="FF0000"/>
              </a:solidFill>
            </a:endParaRPr>
          </a:p>
          <a:p>
            <a:pPr lvl="1"/>
            <a:r>
              <a:rPr lang="en-US" altLang="zh-CN" sz="1400" b="1" dirty="0">
                <a:solidFill>
                  <a:srgbClr val="FF0000"/>
                </a:solidFill>
              </a:rPr>
              <a:t>Computer Networking: A Top-Down Approach</a:t>
            </a:r>
            <a:r>
              <a:rPr lang="zh-CN" altLang="en-US" sz="1400" b="1" dirty="0">
                <a:solidFill>
                  <a:srgbClr val="FF0000"/>
                </a:solidFill>
              </a:rPr>
              <a:t>，</a:t>
            </a:r>
            <a:r>
              <a:rPr lang="en-US" altLang="zh-CN" sz="1400" b="1" dirty="0">
                <a:solidFill>
                  <a:srgbClr val="FF0000"/>
                </a:solidFill>
              </a:rPr>
              <a:t>7th Edition</a:t>
            </a:r>
          </a:p>
          <a:p>
            <a:pPr lvl="1"/>
            <a:r>
              <a:rPr lang="zh-CN" altLang="en-US" sz="1400" b="1" dirty="0">
                <a:solidFill>
                  <a:srgbClr val="FF0000"/>
                </a:solidFill>
              </a:rPr>
              <a:t>作者：</a:t>
            </a:r>
            <a:r>
              <a:rPr lang="en-US" altLang="zh-CN" sz="1400" b="1" dirty="0">
                <a:solidFill>
                  <a:srgbClr val="FF0000"/>
                </a:solidFill>
              </a:rPr>
              <a:t>James F. Kurose / Keith W. Ross</a:t>
            </a:r>
            <a:r>
              <a:rPr lang="zh-CN" altLang="en-US" sz="1400" b="1" dirty="0">
                <a:solidFill>
                  <a:srgbClr val="FF0000"/>
                </a:solidFill>
              </a:rPr>
              <a:t>，译者</a:t>
            </a:r>
            <a:r>
              <a:rPr lang="en-US" altLang="zh-CN" sz="1400" b="1" dirty="0">
                <a:solidFill>
                  <a:srgbClr val="FF0000"/>
                </a:solidFill>
              </a:rPr>
              <a:t>: </a:t>
            </a:r>
            <a:r>
              <a:rPr lang="zh-CN" altLang="en-US" sz="1400" b="1" dirty="0">
                <a:solidFill>
                  <a:srgbClr val="FF0000"/>
                </a:solidFill>
              </a:rPr>
              <a:t>陈鸣</a:t>
            </a:r>
          </a:p>
          <a:p>
            <a:r>
              <a:rPr lang="zh-CN" altLang="en-US" sz="1800" dirty="0"/>
              <a:t>（参考阅读）</a:t>
            </a:r>
            <a:r>
              <a:rPr lang="en-US" altLang="zh-CN" sz="1800" dirty="0"/>
              <a:t>《</a:t>
            </a:r>
            <a:r>
              <a:rPr lang="zh-CN" altLang="en-US" sz="1800" dirty="0"/>
              <a:t>计算机网络</a:t>
            </a:r>
            <a:r>
              <a:rPr lang="en-US" altLang="zh-CN" sz="1800" dirty="0"/>
              <a:t>》</a:t>
            </a:r>
            <a:r>
              <a:rPr lang="zh-CN" altLang="en-US" sz="1800" dirty="0"/>
              <a:t>（原书第</a:t>
            </a:r>
            <a:r>
              <a:rPr lang="en-US" altLang="zh-CN" sz="1800" dirty="0"/>
              <a:t>5</a:t>
            </a:r>
            <a:r>
              <a:rPr lang="zh-CN" altLang="en-US" sz="1800" dirty="0"/>
              <a:t>版）</a:t>
            </a:r>
            <a:endParaRPr lang="en-US" altLang="zh-CN" sz="1800" dirty="0"/>
          </a:p>
          <a:p>
            <a:pPr lvl="1"/>
            <a:r>
              <a:rPr lang="en-US" altLang="zh-CN" sz="1400" dirty="0"/>
              <a:t>Computer Networks, 5th Edition</a:t>
            </a:r>
          </a:p>
          <a:p>
            <a:pPr lvl="1"/>
            <a:r>
              <a:rPr lang="zh-CN" altLang="en-US" sz="1400" dirty="0"/>
              <a:t>作者：</a:t>
            </a:r>
            <a:r>
              <a:rPr lang="en-US" altLang="zh-CN" sz="1400" dirty="0"/>
              <a:t>Andrew S. Tanenbaum / David J. </a:t>
            </a:r>
            <a:r>
              <a:rPr lang="en-US" altLang="zh-CN" sz="1400" dirty="0" err="1"/>
              <a:t>Wetherall</a:t>
            </a:r>
            <a:r>
              <a:rPr lang="zh-CN" altLang="en-US" sz="1400" dirty="0"/>
              <a:t>，译者：严伟 </a:t>
            </a:r>
            <a:r>
              <a:rPr lang="en-US" altLang="zh-CN" sz="1400" dirty="0"/>
              <a:t>/ </a:t>
            </a:r>
            <a:r>
              <a:rPr lang="zh-CN" altLang="en-US" sz="1400" dirty="0"/>
              <a:t>潘爱民</a:t>
            </a:r>
            <a:endParaRPr lang="en-US" altLang="zh-CN" sz="1400" dirty="0"/>
          </a:p>
          <a:p>
            <a:r>
              <a:rPr lang="zh-CN" altLang="en-US" sz="1800" dirty="0"/>
              <a:t>（参考阅读）</a:t>
            </a:r>
            <a:r>
              <a:rPr lang="en-US" altLang="zh-CN" sz="1800" dirty="0"/>
              <a:t>《</a:t>
            </a:r>
            <a:r>
              <a:rPr lang="zh-CN" altLang="en-US" sz="1800" dirty="0"/>
              <a:t>计算机网络：系统方法</a:t>
            </a:r>
            <a:r>
              <a:rPr lang="en-US" altLang="zh-CN" sz="1800" dirty="0"/>
              <a:t>》</a:t>
            </a:r>
            <a:r>
              <a:rPr lang="zh-CN" altLang="en-US" sz="1800" dirty="0"/>
              <a:t>（原书第</a:t>
            </a:r>
            <a:r>
              <a:rPr lang="en-US" altLang="zh-CN" sz="1800" dirty="0"/>
              <a:t>5</a:t>
            </a:r>
            <a:r>
              <a:rPr lang="zh-CN" altLang="en-US" sz="1800" dirty="0"/>
              <a:t>版）</a:t>
            </a:r>
            <a:endParaRPr lang="en-US" altLang="zh-CN" sz="1800" dirty="0"/>
          </a:p>
          <a:p>
            <a:pPr lvl="1"/>
            <a:r>
              <a:rPr lang="en-US" altLang="zh-CN" sz="1400" dirty="0"/>
              <a:t>Computer Networks:</a:t>
            </a:r>
            <a:r>
              <a:rPr lang="zh-CN" altLang="en-US" sz="1400" dirty="0"/>
              <a:t> </a:t>
            </a:r>
            <a:r>
              <a:rPr lang="en-US" altLang="zh-CN" sz="1400" dirty="0"/>
              <a:t>A System Approach, 5th Edition</a:t>
            </a:r>
          </a:p>
          <a:p>
            <a:pPr lvl="1"/>
            <a:r>
              <a:rPr lang="zh-CN" altLang="en-US" sz="1400" dirty="0"/>
              <a:t>作者：</a:t>
            </a:r>
            <a:r>
              <a:rPr lang="en-US" altLang="zh-CN" sz="1400" dirty="0"/>
              <a:t>Larry L. Peterson / Bruce S. Davie</a:t>
            </a:r>
            <a:r>
              <a:rPr lang="zh-CN" altLang="en-US" sz="1400" dirty="0"/>
              <a:t>，译者：王勇 </a:t>
            </a:r>
            <a:r>
              <a:rPr lang="en-US" altLang="zh-CN" sz="1400" dirty="0"/>
              <a:t>/ </a:t>
            </a:r>
            <a:r>
              <a:rPr lang="zh-CN" altLang="en-US" sz="1400" dirty="0"/>
              <a:t>张龙飞 </a:t>
            </a:r>
            <a:r>
              <a:rPr lang="en-US" altLang="zh-CN" sz="1400" dirty="0"/>
              <a:t>/ </a:t>
            </a:r>
            <a:r>
              <a:rPr lang="zh-CN" altLang="en-US" sz="1400" dirty="0"/>
              <a:t>李明 </a:t>
            </a:r>
            <a:r>
              <a:rPr lang="en-US" altLang="zh-CN" sz="1400" dirty="0"/>
              <a:t>/ </a:t>
            </a:r>
            <a:r>
              <a:rPr lang="zh-CN" altLang="en-US" sz="1400" dirty="0"/>
              <a:t>薛静锋</a:t>
            </a:r>
            <a:endParaRPr lang="en-US" altLang="zh-CN" sz="1400" dirty="0"/>
          </a:p>
          <a:p>
            <a:endParaRPr lang="zh-CN" altLang="en-US" sz="2400" dirty="0"/>
          </a:p>
        </p:txBody>
      </p:sp>
      <p:sp>
        <p:nvSpPr>
          <p:cNvPr id="4" name="灯片编号占位符 3">
            <a:extLst>
              <a:ext uri="{FF2B5EF4-FFF2-40B4-BE49-F238E27FC236}">
                <a16:creationId xmlns:a16="http://schemas.microsoft.com/office/drawing/2014/main" id="{3F46AE7A-DBE2-40E3-8B3B-4FD242CB158A}"/>
              </a:ext>
            </a:extLst>
          </p:cNvPr>
          <p:cNvSpPr>
            <a:spLocks noGrp="1"/>
          </p:cNvSpPr>
          <p:nvPr>
            <p:ph type="sldNum" sz="quarter" idx="11"/>
          </p:nvPr>
        </p:nvSpPr>
        <p:spPr/>
        <p:txBody>
          <a:bodyPr/>
          <a:lstStyle/>
          <a:p>
            <a:pPr>
              <a:defRPr/>
            </a:pPr>
            <a:fld id="{3FFE790D-BCFB-4008-9260-CA63AEE325FD}" type="slidenum">
              <a:rPr lang="en-US" smtClean="0"/>
              <a:pPr>
                <a:defRPr/>
              </a:pPr>
              <a:t>4</a:t>
            </a:fld>
            <a:endParaRPr lang="en-US" dirty="0"/>
          </a:p>
        </p:txBody>
      </p:sp>
      <p:pic>
        <p:nvPicPr>
          <p:cNvPr id="5" name="Picture 2" descr="计算机网络（第5版）">
            <a:extLst>
              <a:ext uri="{FF2B5EF4-FFF2-40B4-BE49-F238E27FC236}">
                <a16:creationId xmlns:a16="http://schemas.microsoft.com/office/drawing/2014/main" id="{68B4AED1-E082-4B55-9020-F108EF9BE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625" y="4566285"/>
            <a:ext cx="1329203" cy="18116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计算机网络（原书第7版）">
            <a:extLst>
              <a:ext uri="{FF2B5EF4-FFF2-40B4-BE49-F238E27FC236}">
                <a16:creationId xmlns:a16="http://schemas.microsoft.com/office/drawing/2014/main" id="{E33BFF2C-F153-4092-9695-4B6A02040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834" y="4566285"/>
            <a:ext cx="1273819" cy="18116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scholarlye-reading.com/elsevier/index/cover?t=3&amp;id=40288ac8658f395701658f6a97d705ec">
            <a:extLst>
              <a:ext uri="{FF2B5EF4-FFF2-40B4-BE49-F238E27FC236}">
                <a16:creationId xmlns:a16="http://schemas.microsoft.com/office/drawing/2014/main" id="{4DC249BE-296A-4E94-AE86-431B01908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4572000"/>
            <a:ext cx="1279207" cy="1805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45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亚马逊又双</a:t>
            </a:r>
            <a:r>
              <a:rPr kumimoji="1" lang="zh-CN" altLang="en-US" b="1" dirty="0">
                <a:sym typeface="+mn-ea"/>
              </a:rPr>
              <a:t>叒叕</a:t>
            </a:r>
            <a:r>
              <a:rPr kumimoji="1" lang="zh-CN" altLang="en-US" dirty="0">
                <a:sym typeface="+mn-ea"/>
              </a:rPr>
              <a:t>宕机了！</a:t>
            </a:r>
          </a:p>
        </p:txBody>
      </p:sp>
      <p:sp>
        <p:nvSpPr>
          <p:cNvPr id="5" name="灯片编号占位符 4">
            <a:extLst>
              <a:ext uri="{FF2B5EF4-FFF2-40B4-BE49-F238E27FC236}">
                <a16:creationId xmlns:a16="http://schemas.microsoft.com/office/drawing/2014/main" id="{CE9E18B7-9470-A844-BDB1-F58A88FD440F}"/>
              </a:ext>
            </a:extLst>
          </p:cNvPr>
          <p:cNvSpPr>
            <a:spLocks noGrp="1"/>
          </p:cNvSpPr>
          <p:nvPr>
            <p:ph type="sldNum" sz="quarter" idx="4294967295"/>
          </p:nvPr>
        </p:nvSpPr>
        <p:spPr/>
        <p:txBody>
          <a:bodyPr/>
          <a:lstStyle/>
          <a:p>
            <a:fld id="{8D4D1E41-7A09-AB4A-A4E1-09765ADA2698}" type="slidenum">
              <a:rPr kumimoji="1" lang="zh-CN" altLang="en-US" smtClean="0"/>
              <a:t>40</a:t>
            </a:fld>
            <a:endParaRPr kumimoji="1" lang="zh-CN" altLang="en-US" dirty="0"/>
          </a:p>
        </p:txBody>
      </p:sp>
      <p:pic>
        <p:nvPicPr>
          <p:cNvPr id="6" name="图片 5" descr="亚马逊"/>
          <p:cNvPicPr>
            <a:picLocks noChangeAspect="1"/>
          </p:cNvPicPr>
          <p:nvPr/>
        </p:nvPicPr>
        <p:blipFill>
          <a:blip r:embed="rId3"/>
          <a:srcRect/>
          <a:stretch>
            <a:fillRect/>
          </a:stretch>
        </p:blipFill>
        <p:spPr>
          <a:xfrm>
            <a:off x="1099185" y="2530475"/>
            <a:ext cx="4229100" cy="2018665"/>
          </a:xfrm>
          <a:prstGeom prst="rect">
            <a:avLst/>
          </a:prstGeom>
        </p:spPr>
      </p:pic>
      <p:pic>
        <p:nvPicPr>
          <p:cNvPr id="9" name="图片 8" descr="1"/>
          <p:cNvPicPr>
            <a:picLocks noChangeAspect="1"/>
          </p:cNvPicPr>
          <p:nvPr/>
        </p:nvPicPr>
        <p:blipFill>
          <a:blip r:embed="rId4"/>
          <a:stretch>
            <a:fillRect/>
          </a:stretch>
        </p:blipFill>
        <p:spPr>
          <a:xfrm>
            <a:off x="6266180" y="1887855"/>
            <a:ext cx="3907790" cy="1414145"/>
          </a:xfrm>
          <a:prstGeom prst="rect">
            <a:avLst/>
          </a:prstGeom>
        </p:spPr>
      </p:pic>
      <p:pic>
        <p:nvPicPr>
          <p:cNvPr id="10" name="图片 9" descr="2"/>
          <p:cNvPicPr>
            <a:picLocks noChangeAspect="1"/>
          </p:cNvPicPr>
          <p:nvPr/>
        </p:nvPicPr>
        <p:blipFill>
          <a:blip r:embed="rId5"/>
          <a:stretch>
            <a:fillRect/>
          </a:stretch>
        </p:blipFill>
        <p:spPr>
          <a:xfrm>
            <a:off x="7778115" y="1887855"/>
            <a:ext cx="3907790" cy="1938655"/>
          </a:xfrm>
          <a:prstGeom prst="rect">
            <a:avLst/>
          </a:prstGeom>
        </p:spPr>
      </p:pic>
      <p:pic>
        <p:nvPicPr>
          <p:cNvPr id="8" name="图片 7" descr="3"/>
          <p:cNvPicPr>
            <a:picLocks noChangeAspect="1"/>
          </p:cNvPicPr>
          <p:nvPr/>
        </p:nvPicPr>
        <p:blipFill>
          <a:blip r:embed="rId6"/>
          <a:stretch>
            <a:fillRect/>
          </a:stretch>
        </p:blipFill>
        <p:spPr>
          <a:xfrm>
            <a:off x="6266180" y="2887980"/>
            <a:ext cx="3907790" cy="1798320"/>
          </a:xfrm>
          <a:prstGeom prst="rect">
            <a:avLst/>
          </a:prstGeom>
        </p:spPr>
      </p:pic>
      <p:pic>
        <p:nvPicPr>
          <p:cNvPr id="11" name="图片 10" descr="4"/>
          <p:cNvPicPr>
            <a:picLocks noChangeAspect="1"/>
          </p:cNvPicPr>
          <p:nvPr/>
        </p:nvPicPr>
        <p:blipFill>
          <a:blip r:embed="rId7"/>
          <a:stretch>
            <a:fillRect/>
          </a:stretch>
        </p:blipFill>
        <p:spPr>
          <a:xfrm>
            <a:off x="7279640" y="2610485"/>
            <a:ext cx="3907790" cy="1938655"/>
          </a:xfrm>
          <a:prstGeom prst="rect">
            <a:avLst/>
          </a:prstGeom>
        </p:spPr>
      </p:pic>
      <p:sp>
        <p:nvSpPr>
          <p:cNvPr id="12" name="文本框 11"/>
          <p:cNvSpPr txBox="1"/>
          <p:nvPr/>
        </p:nvSpPr>
        <p:spPr>
          <a:xfrm>
            <a:off x="922020" y="4686300"/>
            <a:ext cx="10431780" cy="1384995"/>
          </a:xfrm>
          <a:prstGeom prst="rect">
            <a:avLst/>
          </a:prstGeom>
          <a:noFill/>
        </p:spPr>
        <p:txBody>
          <a:bodyPr wrap="square" rtlCol="0">
            <a:spAutoFit/>
          </a:bodyPr>
          <a:lstStyle/>
          <a:p>
            <a:pPr marL="457200" lvl="0" indent="-457200">
              <a:lnSpc>
                <a:spcPct val="150000"/>
              </a:lnSpc>
              <a:buFont typeface="Wingdings" pitchFamily="2" charset="2"/>
              <a:buChar char="Ø"/>
              <a:defRPr/>
            </a:pPr>
            <a:r>
              <a:rPr lang="zh-CN" altLang="en-US" sz="2400" dirty="0">
                <a:latin typeface="微软雅黑" panose="020B0503020204020204" pitchFamily="34" charset="-122"/>
                <a:ea typeface="微软雅黑" panose="020B0503020204020204" pitchFamily="34" charset="-122"/>
              </a:rPr>
              <a:t>拒绝服务攻击</a:t>
            </a:r>
          </a:p>
          <a:p>
            <a:pPr lvl="1"/>
            <a:r>
              <a:rPr lang="zh-CN" altLang="en-US" sz="2400" dirty="0">
                <a:latin typeface="微软雅黑" panose="020B0503020204020204" pitchFamily="34" charset="-122"/>
                <a:ea typeface="微软雅黑" panose="020B0503020204020204" pitchFamily="34" charset="-122"/>
              </a:rPr>
              <a:t>攻击者通过制造大量虚假流量占用资源</a:t>
            </a:r>
            <a:endParaRPr lang="en-US" altLang="zh-CN" sz="2400" dirty="0">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使合法流量无法使用资源</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服务、带宽</a:t>
            </a:r>
            <a:r>
              <a:rPr lang="en-US" altLang="zh-CN" sz="2400" dirty="0">
                <a:latin typeface="微软雅黑" panose="020B0503020204020204" pitchFamily="34" charset="-122"/>
                <a:ea typeface="微软雅黑" panose="020B0503020204020204" pitchFamily="34" charset="-122"/>
              </a:rPr>
              <a:t>)</a:t>
            </a:r>
          </a:p>
        </p:txBody>
      </p:sp>
      <p:sp>
        <p:nvSpPr>
          <p:cNvPr id="3" name="矩形 2">
            <a:extLst>
              <a:ext uri="{FF2B5EF4-FFF2-40B4-BE49-F238E27FC236}">
                <a16:creationId xmlns:a16="http://schemas.microsoft.com/office/drawing/2014/main" id="{C9347AD6-778F-4A4E-8B79-DC895D988BAF}"/>
              </a:ext>
            </a:extLst>
          </p:cNvPr>
          <p:cNvSpPr/>
          <p:nvPr/>
        </p:nvSpPr>
        <p:spPr>
          <a:xfrm>
            <a:off x="1497175" y="1594088"/>
            <a:ext cx="3433119" cy="830997"/>
          </a:xfrm>
          <a:prstGeom prst="rect">
            <a:avLst/>
          </a:prstGeom>
          <a:ln>
            <a:solidFill>
              <a:srgbClr val="C00000"/>
            </a:solidFill>
          </a:ln>
        </p:spPr>
        <p:txBody>
          <a:bodyPr wrap="none">
            <a:spAutoFit/>
          </a:bodyPr>
          <a:lstStyle/>
          <a:p>
            <a:pPr algn="ctr"/>
            <a:r>
              <a:rPr lang="zh-CN" altLang="en-US" sz="2400" dirty="0">
                <a:latin typeface="Microsoft YaHei" panose="020B0503020204020204" pitchFamily="34" charset="-122"/>
                <a:ea typeface="Microsoft YaHei" panose="020B0503020204020204" pitchFamily="34" charset="-122"/>
              </a:rPr>
              <a:t>亚马逊云服务</a:t>
            </a:r>
            <a:r>
              <a:rPr lang="en-US" altLang="zh-CN" sz="2400" dirty="0">
                <a:latin typeface="Microsoft YaHei" panose="020B0503020204020204" pitchFamily="34" charset="-122"/>
                <a:ea typeface="Microsoft YaHei" panose="020B0503020204020204" pitchFamily="34" charset="-122"/>
              </a:rPr>
              <a:t>AWS</a:t>
            </a:r>
            <a:r>
              <a:rPr lang="zh-CN" altLang="en-US" sz="2400" dirty="0">
                <a:latin typeface="Microsoft YaHei" panose="020B0503020204020204" pitchFamily="34" charset="-122"/>
                <a:ea typeface="Microsoft YaHei" panose="020B0503020204020204" pitchFamily="34" charset="-122"/>
              </a:rPr>
              <a:t>宕机 </a:t>
            </a:r>
            <a:br>
              <a:rPr lang="en-US" altLang="zh-CN" sz="2400" dirty="0">
                <a:latin typeface="Microsoft YaHei" panose="020B0503020204020204" pitchFamily="34" charset="-122"/>
                <a:ea typeface="Microsoft YaHei" panose="020B0503020204020204" pitchFamily="34" charset="-122"/>
              </a:rPr>
            </a:br>
            <a:r>
              <a:rPr lang="zh-CN" altLang="en-US" sz="2400" dirty="0">
                <a:latin typeface="Microsoft YaHei" panose="020B0503020204020204" pitchFamily="34" charset="-122"/>
                <a:ea typeface="Microsoft YaHei" panose="020B0503020204020204" pitchFamily="34" charset="-122"/>
              </a:rPr>
              <a:t>大半个互联网都快挂了</a:t>
            </a:r>
          </a:p>
        </p:txBody>
      </p:sp>
    </p:spTree>
    <p:extLst>
      <p:ext uri="{BB962C8B-B14F-4D97-AF65-F5344CB8AC3E}">
        <p14:creationId xmlns:p14="http://schemas.microsoft.com/office/powerpoint/2010/main" val="344926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4BA93BE-0A45-41CB-97DF-8E0526C9B810}"/>
              </a:ext>
            </a:extLst>
          </p:cNvPr>
          <p:cNvSpPr>
            <a:spLocks noGrp="1"/>
          </p:cNvSpPr>
          <p:nvPr>
            <p:ph type="sldNum" sz="quarter" idx="11"/>
          </p:nvPr>
        </p:nvSpPr>
        <p:spPr/>
        <p:txBody>
          <a:bodyPr/>
          <a:lstStyle/>
          <a:p>
            <a:pPr>
              <a:defRPr/>
            </a:pPr>
            <a:fld id="{3FFE790D-BCFB-4008-9260-CA63AEE325FD}" type="slidenum">
              <a:rPr lang="en-US" smtClean="0"/>
              <a:pPr>
                <a:defRPr/>
              </a:pPr>
              <a:t>41</a:t>
            </a:fld>
            <a:endParaRPr lang="en-US" dirty="0"/>
          </a:p>
        </p:txBody>
      </p:sp>
      <p:pic>
        <p:nvPicPr>
          <p:cNvPr id="5" name="图片 4">
            <a:extLst>
              <a:ext uri="{FF2B5EF4-FFF2-40B4-BE49-F238E27FC236}">
                <a16:creationId xmlns:a16="http://schemas.microsoft.com/office/drawing/2014/main" id="{89B25F76-A4A9-4867-B0B7-4B256EE8E409}"/>
              </a:ext>
            </a:extLst>
          </p:cNvPr>
          <p:cNvPicPr>
            <a:picLocks noChangeAspect="1"/>
          </p:cNvPicPr>
          <p:nvPr/>
        </p:nvPicPr>
        <p:blipFill>
          <a:blip r:embed="rId2"/>
          <a:stretch>
            <a:fillRect/>
          </a:stretch>
        </p:blipFill>
        <p:spPr>
          <a:xfrm>
            <a:off x="1104900" y="685800"/>
            <a:ext cx="9982200" cy="5599914"/>
          </a:xfrm>
          <a:prstGeom prst="rect">
            <a:avLst/>
          </a:prstGeom>
        </p:spPr>
      </p:pic>
      <p:sp>
        <p:nvSpPr>
          <p:cNvPr id="6" name="矩形 5">
            <a:extLst>
              <a:ext uri="{FF2B5EF4-FFF2-40B4-BE49-F238E27FC236}">
                <a16:creationId xmlns:a16="http://schemas.microsoft.com/office/drawing/2014/main" id="{C1E38D51-0363-41F4-B6BE-9A67DFFA854D}"/>
              </a:ext>
            </a:extLst>
          </p:cNvPr>
          <p:cNvSpPr/>
          <p:nvPr/>
        </p:nvSpPr>
        <p:spPr bwMode="auto">
          <a:xfrm>
            <a:off x="3581400" y="5295114"/>
            <a:ext cx="1676400" cy="990600"/>
          </a:xfrm>
          <a:prstGeom prst="rect">
            <a:avLst/>
          </a:prstGeom>
          <a:ln>
            <a:no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438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7EBBE-5041-43DD-9BBA-7C456C1E2837}"/>
              </a:ext>
            </a:extLst>
          </p:cNvPr>
          <p:cNvSpPr>
            <a:spLocks noGrp="1"/>
          </p:cNvSpPr>
          <p:nvPr>
            <p:ph type="title"/>
          </p:nvPr>
        </p:nvSpPr>
        <p:spPr/>
        <p:txBody>
          <a:bodyPr/>
          <a:lstStyle/>
          <a:p>
            <a:r>
              <a:rPr lang="zh-CN" altLang="en-US" dirty="0"/>
              <a:t>俄乌冲突中的网络攻击</a:t>
            </a:r>
          </a:p>
        </p:txBody>
      </p:sp>
      <p:sp>
        <p:nvSpPr>
          <p:cNvPr id="3" name="内容占位符 2">
            <a:extLst>
              <a:ext uri="{FF2B5EF4-FFF2-40B4-BE49-F238E27FC236}">
                <a16:creationId xmlns:a16="http://schemas.microsoft.com/office/drawing/2014/main" id="{A83E1F4C-3E10-4030-AAA8-8D34E5106184}"/>
              </a:ext>
            </a:extLst>
          </p:cNvPr>
          <p:cNvSpPr>
            <a:spLocks noGrp="1"/>
          </p:cNvSpPr>
          <p:nvPr>
            <p:ph idx="1"/>
          </p:nvPr>
        </p:nvSpPr>
        <p:spPr>
          <a:xfrm>
            <a:off x="7848600" y="5182760"/>
            <a:ext cx="3200400" cy="457197"/>
          </a:xfrm>
        </p:spPr>
        <p:txBody>
          <a:bodyPr/>
          <a:lstStyle/>
          <a:p>
            <a:pPr marL="0" indent="0">
              <a:buNone/>
            </a:pPr>
            <a:r>
              <a:rPr lang="zh-CN" altLang="en-US" dirty="0"/>
              <a:t>俄罗斯互联网被频繁中断</a:t>
            </a:r>
          </a:p>
        </p:txBody>
      </p:sp>
      <p:sp>
        <p:nvSpPr>
          <p:cNvPr id="4" name="灯片编号占位符 3">
            <a:extLst>
              <a:ext uri="{FF2B5EF4-FFF2-40B4-BE49-F238E27FC236}">
                <a16:creationId xmlns:a16="http://schemas.microsoft.com/office/drawing/2014/main" id="{FB9F59FB-AA42-4960-81E6-3BCF5FE1E69E}"/>
              </a:ext>
            </a:extLst>
          </p:cNvPr>
          <p:cNvSpPr>
            <a:spLocks noGrp="1"/>
          </p:cNvSpPr>
          <p:nvPr>
            <p:ph type="sldNum" sz="quarter" idx="11"/>
          </p:nvPr>
        </p:nvSpPr>
        <p:spPr/>
        <p:txBody>
          <a:bodyPr/>
          <a:lstStyle/>
          <a:p>
            <a:pPr>
              <a:defRPr/>
            </a:pPr>
            <a:fld id="{3FFE790D-BCFB-4008-9260-CA63AEE325FD}" type="slidenum">
              <a:rPr lang="en-US" smtClean="0"/>
              <a:pPr>
                <a:defRPr/>
              </a:pPr>
              <a:t>42</a:t>
            </a:fld>
            <a:endParaRPr lang="en-US" dirty="0"/>
          </a:p>
        </p:txBody>
      </p:sp>
      <p:pic>
        <p:nvPicPr>
          <p:cNvPr id="6" name="图片 5">
            <a:extLst>
              <a:ext uri="{FF2B5EF4-FFF2-40B4-BE49-F238E27FC236}">
                <a16:creationId xmlns:a16="http://schemas.microsoft.com/office/drawing/2014/main" id="{8BF4384D-C683-4ECA-A3E3-56A7D74C48AF}"/>
              </a:ext>
            </a:extLst>
          </p:cNvPr>
          <p:cNvPicPr>
            <a:picLocks noChangeAspect="1"/>
          </p:cNvPicPr>
          <p:nvPr/>
        </p:nvPicPr>
        <p:blipFill>
          <a:blip r:embed="rId2"/>
          <a:stretch>
            <a:fillRect/>
          </a:stretch>
        </p:blipFill>
        <p:spPr>
          <a:xfrm>
            <a:off x="6045914" y="1828800"/>
            <a:ext cx="6049054" cy="3154362"/>
          </a:xfrm>
          <a:prstGeom prst="rect">
            <a:avLst/>
          </a:prstGeom>
        </p:spPr>
      </p:pic>
      <p:pic>
        <p:nvPicPr>
          <p:cNvPr id="7" name="图片 6">
            <a:extLst>
              <a:ext uri="{FF2B5EF4-FFF2-40B4-BE49-F238E27FC236}">
                <a16:creationId xmlns:a16="http://schemas.microsoft.com/office/drawing/2014/main" id="{6C1FFFE5-A28E-411C-964D-A874F583412B}"/>
              </a:ext>
            </a:extLst>
          </p:cNvPr>
          <p:cNvPicPr>
            <a:picLocks noChangeAspect="1"/>
          </p:cNvPicPr>
          <p:nvPr/>
        </p:nvPicPr>
        <p:blipFill>
          <a:blip r:embed="rId3"/>
          <a:stretch>
            <a:fillRect/>
          </a:stretch>
        </p:blipFill>
        <p:spPr>
          <a:xfrm>
            <a:off x="411581" y="1524000"/>
            <a:ext cx="5227219" cy="3657600"/>
          </a:xfrm>
          <a:prstGeom prst="rect">
            <a:avLst/>
          </a:prstGeom>
        </p:spPr>
      </p:pic>
      <p:sp>
        <p:nvSpPr>
          <p:cNvPr id="8" name="内容占位符 2">
            <a:extLst>
              <a:ext uri="{FF2B5EF4-FFF2-40B4-BE49-F238E27FC236}">
                <a16:creationId xmlns:a16="http://schemas.microsoft.com/office/drawing/2014/main" id="{CF5517F6-149E-486E-B5EC-CE48950794C9}"/>
              </a:ext>
            </a:extLst>
          </p:cNvPr>
          <p:cNvSpPr txBox="1">
            <a:spLocks/>
          </p:cNvSpPr>
          <p:nvPr/>
        </p:nvSpPr>
        <p:spPr bwMode="auto">
          <a:xfrm>
            <a:off x="533400" y="5334000"/>
            <a:ext cx="5227219" cy="45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marL="0" indent="0">
              <a:buFont typeface="Wingdings" pitchFamily="2" charset="2"/>
              <a:buNone/>
            </a:pPr>
            <a:r>
              <a:rPr lang="zh-CN" altLang="en-US" kern="0" dirty="0"/>
              <a:t>俄罗斯黑客通过邮件向乌克兰散播病毒</a:t>
            </a:r>
          </a:p>
        </p:txBody>
      </p:sp>
    </p:spTree>
    <p:extLst>
      <p:ext uri="{BB962C8B-B14F-4D97-AF65-F5344CB8AC3E}">
        <p14:creationId xmlns:p14="http://schemas.microsoft.com/office/powerpoint/2010/main" val="3733325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13AFF52-5706-CD47-A09B-BCEB82AFABE3}"/>
              </a:ext>
            </a:extLst>
          </p:cNvPr>
          <p:cNvSpPr>
            <a:spLocks noGrp="1"/>
          </p:cNvSpPr>
          <p:nvPr>
            <p:ph type="sldNum" sz="quarter" idx="11"/>
          </p:nvPr>
        </p:nvSpPr>
        <p:spPr/>
        <p:txBody>
          <a:bodyPr/>
          <a:lstStyle/>
          <a:p>
            <a:fld id="{8D4D1E41-7A09-AB4A-A4E1-09765ADA2698}" type="slidenum">
              <a:rPr kumimoji="1" lang="zh-CN" altLang="en-US" smtClean="0"/>
              <a:t>43</a:t>
            </a:fld>
            <a:endParaRPr kumimoji="1" lang="zh-CN" altLang="en-US" dirty="0"/>
          </a:p>
        </p:txBody>
      </p:sp>
      <p:sp>
        <p:nvSpPr>
          <p:cNvPr id="2" name="标题 1"/>
          <p:cNvSpPr>
            <a:spLocks noGrp="1"/>
          </p:cNvSpPr>
          <p:nvPr>
            <p:ph type="title" idx="4294967295"/>
          </p:nvPr>
        </p:nvSpPr>
        <p:spPr>
          <a:xfrm>
            <a:off x="0" y="274638"/>
            <a:ext cx="10972800" cy="1143000"/>
          </a:xfrm>
        </p:spPr>
        <p:txBody>
          <a:bodyPr/>
          <a:lstStyle/>
          <a:p>
            <a:r>
              <a:rPr lang="zh-CN" altLang="en-US" dirty="0"/>
              <a:t>你的密码是怎么泄露的？</a:t>
            </a:r>
          </a:p>
        </p:txBody>
      </p:sp>
      <p:sp>
        <p:nvSpPr>
          <p:cNvPr id="13" name="内容占位符 8">
            <a:extLst>
              <a:ext uri="{FF2B5EF4-FFF2-40B4-BE49-F238E27FC236}">
                <a16:creationId xmlns:a16="http://schemas.microsoft.com/office/drawing/2014/main" id="{6BEF0AB3-F86D-44C1-8F2E-60D6108138E6}"/>
              </a:ext>
            </a:extLst>
          </p:cNvPr>
          <p:cNvSpPr txBox="1">
            <a:spLocks/>
          </p:cNvSpPr>
          <p:nvPr/>
        </p:nvSpPr>
        <p:spPr>
          <a:xfrm>
            <a:off x="535792" y="2980654"/>
            <a:ext cx="3934949" cy="2954020"/>
          </a:xfrm>
          <a:prstGeom prst="rect">
            <a:avLst/>
          </a:prstGeom>
        </p:spPr>
        <p:txBody>
          <a:bodyPr>
            <a:normAutofit/>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marL="285750" indent="-285750">
              <a:lnSpc>
                <a:spcPct val="130000"/>
              </a:lnSpc>
              <a:buFont typeface="Wingdings" panose="05000000000000000000" charset="0"/>
              <a:buChar char="Ø"/>
              <a:defRPr/>
            </a:pPr>
            <a:r>
              <a:rPr lang="zh-CN" altLang="en-US" sz="2200" kern="0">
                <a:solidFill>
                  <a:prstClr val="black"/>
                </a:solidFill>
              </a:rPr>
              <a:t>拖库：盗走用户资料</a:t>
            </a:r>
            <a:endParaRPr lang="en-US" altLang="zh-CN" sz="2200" kern="0">
              <a:solidFill>
                <a:prstClr val="black"/>
              </a:solidFill>
            </a:endParaRPr>
          </a:p>
          <a:p>
            <a:pPr marL="285750" indent="-285750">
              <a:lnSpc>
                <a:spcPct val="130000"/>
              </a:lnSpc>
              <a:buFont typeface="Wingdings" panose="05000000000000000000" charset="0"/>
              <a:buChar char="Ø"/>
              <a:defRPr/>
            </a:pPr>
            <a:r>
              <a:rPr lang="zh-CN" altLang="en-US" sz="2200" kern="0">
                <a:solidFill>
                  <a:prstClr val="black"/>
                </a:solidFill>
              </a:rPr>
              <a:t>洗库：</a:t>
            </a:r>
            <a:r>
              <a:rPr lang="zh-CN" altLang="en-US" sz="2200" kern="0"/>
              <a:t>黑产用户数据变现</a:t>
            </a:r>
            <a:endParaRPr lang="en-US" altLang="zh-CN" sz="2200" kern="0"/>
          </a:p>
          <a:p>
            <a:pPr marL="285750" indent="-285750">
              <a:lnSpc>
                <a:spcPct val="130000"/>
              </a:lnSpc>
              <a:buFont typeface="Wingdings" panose="05000000000000000000" charset="0"/>
              <a:buChar char="Ø"/>
              <a:defRPr/>
            </a:pPr>
            <a:r>
              <a:rPr lang="zh-CN" altLang="en-US" sz="2200" kern="0">
                <a:solidFill>
                  <a:prstClr val="black"/>
                </a:solidFill>
              </a:rPr>
              <a:t>撞库：在其他网站“撞大运”</a:t>
            </a:r>
            <a:endParaRPr lang="zh-CN" altLang="en-US" sz="2200" kern="0" dirty="0">
              <a:solidFill>
                <a:prstClr val="black"/>
              </a:solidFill>
            </a:endParaRPr>
          </a:p>
        </p:txBody>
      </p:sp>
      <p:sp>
        <p:nvSpPr>
          <p:cNvPr id="14" name="矩形 13">
            <a:extLst>
              <a:ext uri="{FF2B5EF4-FFF2-40B4-BE49-F238E27FC236}">
                <a16:creationId xmlns:a16="http://schemas.microsoft.com/office/drawing/2014/main" id="{40F24238-4664-412D-A40C-A86604CEE009}"/>
              </a:ext>
            </a:extLst>
          </p:cNvPr>
          <p:cNvSpPr/>
          <p:nvPr/>
        </p:nvSpPr>
        <p:spPr>
          <a:xfrm>
            <a:off x="1848877" y="4899968"/>
            <a:ext cx="2621864" cy="954107"/>
          </a:xfrm>
          <a:prstGeom prst="rect">
            <a:avLst/>
          </a:prstGeom>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抖音千万级账号遭撞库攻击</a:t>
            </a:r>
          </a:p>
        </p:txBody>
      </p:sp>
      <p:pic>
        <p:nvPicPr>
          <p:cNvPr id="15" name="内容占位符 19" descr="截屏2021-01-27 上午11.02.02">
            <a:extLst>
              <a:ext uri="{FF2B5EF4-FFF2-40B4-BE49-F238E27FC236}">
                <a16:creationId xmlns:a16="http://schemas.microsoft.com/office/drawing/2014/main" id="{C7805C60-48BF-4296-854D-16276CFE02D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79086" y="1600154"/>
            <a:ext cx="7565674" cy="4586694"/>
          </a:xfrm>
          <a:prstGeom prst="rect">
            <a:avLst/>
          </a:prstGeom>
        </p:spPr>
      </p:pic>
      <p:pic>
        <p:nvPicPr>
          <p:cNvPr id="16" name="Picture 2">
            <a:extLst>
              <a:ext uri="{FF2B5EF4-FFF2-40B4-BE49-F238E27FC236}">
                <a16:creationId xmlns:a16="http://schemas.microsoft.com/office/drawing/2014/main" id="{7C99C4B4-5C11-42E6-AC8A-E8EA5EBAD2E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8942" y="4799624"/>
            <a:ext cx="1129935" cy="115479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9E7A074D-534E-4539-A932-97FA2D7D6508}"/>
              </a:ext>
            </a:extLst>
          </p:cNvPr>
          <p:cNvSpPr/>
          <p:nvPr/>
        </p:nvSpPr>
        <p:spPr>
          <a:xfrm>
            <a:off x="638980" y="6015272"/>
            <a:ext cx="3647152"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犯罪嫌疑人已被海淀警方刑事拘留</a:t>
            </a:r>
          </a:p>
        </p:txBody>
      </p:sp>
      <p:sp>
        <p:nvSpPr>
          <p:cNvPr id="18" name="矩形 17">
            <a:extLst>
              <a:ext uri="{FF2B5EF4-FFF2-40B4-BE49-F238E27FC236}">
                <a16:creationId xmlns:a16="http://schemas.microsoft.com/office/drawing/2014/main" id="{36845A1C-83BA-4ECC-8E13-8987E5ABC33D}"/>
              </a:ext>
            </a:extLst>
          </p:cNvPr>
          <p:cNvSpPr/>
          <p:nvPr/>
        </p:nvSpPr>
        <p:spPr>
          <a:xfrm>
            <a:off x="638980" y="1616784"/>
            <a:ext cx="3469194" cy="1006622"/>
          </a:xfrm>
          <a:prstGeom prst="rect">
            <a:avLst/>
          </a:prstGeom>
          <a:ln>
            <a:solidFill>
              <a:srgbClr val="C00000"/>
            </a:solidFill>
          </a:ln>
        </p:spPr>
        <p:txBody>
          <a:bodyPr wrap="square">
            <a:spAutoFit/>
          </a:bodyPr>
          <a:lstStyle/>
          <a:p>
            <a:pPr marL="342900" lvl="0" indent="-342900">
              <a:lnSpc>
                <a:spcPct val="130000"/>
              </a:lnSpc>
              <a:spcBef>
                <a:spcPts val="600"/>
              </a:spcBef>
              <a:buFont typeface="Arial" panose="020B0604020202020204" pitchFamily="34" charset="0"/>
              <a:buChar char="•"/>
              <a:defRPr/>
            </a:pPr>
            <a:r>
              <a:rPr lang="zh-CN" altLang="en-US" sz="2200" dirty="0">
                <a:solidFill>
                  <a:prstClr val="black"/>
                </a:solidFill>
                <a:latin typeface="Microsoft YaHei" panose="020B0503020204020204" pitchFamily="34" charset="-122"/>
                <a:ea typeface="Microsoft YaHei" panose="020B0503020204020204" pitchFamily="34" charset="-122"/>
              </a:rPr>
              <a:t>你的密码足够复杂吗？</a:t>
            </a:r>
          </a:p>
          <a:p>
            <a:pPr marL="342900" lvl="0" indent="-342900">
              <a:lnSpc>
                <a:spcPct val="130000"/>
              </a:lnSpc>
              <a:spcBef>
                <a:spcPts val="600"/>
              </a:spcBef>
              <a:buFont typeface="Arial" panose="020B0604020202020204" pitchFamily="34" charset="0"/>
              <a:buChar char="•"/>
              <a:defRPr/>
            </a:pPr>
            <a:r>
              <a:rPr lang="zh-CN" altLang="en-US" sz="2200" dirty="0">
                <a:solidFill>
                  <a:prstClr val="black"/>
                </a:solidFill>
                <a:latin typeface="Microsoft YaHei" panose="020B0503020204020204" pitchFamily="34" charset="-122"/>
                <a:ea typeface="Microsoft YaHei" panose="020B0503020204020204" pitchFamily="34" charset="-122"/>
              </a:rPr>
              <a:t>在不同网站上一样么？</a:t>
            </a:r>
            <a:endParaRPr lang="en-US" altLang="zh-CN" sz="22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3797758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“棱镜门”：美国政府窥探着全世界</a:t>
            </a:r>
          </a:p>
        </p:txBody>
      </p:sp>
      <p:sp>
        <p:nvSpPr>
          <p:cNvPr id="15" name="内容占位符 14">
            <a:extLst>
              <a:ext uri="{FF2B5EF4-FFF2-40B4-BE49-F238E27FC236}">
                <a16:creationId xmlns:a16="http://schemas.microsoft.com/office/drawing/2014/main" id="{20511838-4B38-AB4F-9C10-454D711F380B}"/>
              </a:ext>
            </a:extLst>
          </p:cNvPr>
          <p:cNvSpPr>
            <a:spLocks noGrp="1"/>
          </p:cNvSpPr>
          <p:nvPr>
            <p:ph idx="1"/>
          </p:nvPr>
        </p:nvSpPr>
        <p:spPr>
          <a:xfrm>
            <a:off x="609600" y="1600203"/>
            <a:ext cx="4191000" cy="4525963"/>
          </a:xfrm>
        </p:spPr>
        <p:txBody>
          <a:bodyPr>
            <a:normAutofit/>
          </a:bodyPr>
          <a:lstStyle/>
          <a:p>
            <a:pPr marL="457200" lvl="0" indent="-457200">
              <a:lnSpc>
                <a:spcPct val="170000"/>
              </a:lnSpc>
              <a:spcBef>
                <a:spcPts val="0"/>
              </a:spcBef>
              <a:buFont typeface="Wingdings" panose="05000000000000000000" charset="0"/>
              <a:buChar char="Ø"/>
              <a:defRPr/>
            </a:pPr>
            <a:r>
              <a:rPr lang="zh-CN" altLang="en-US" dirty="0">
                <a:solidFill>
                  <a:srgbClr val="C00000"/>
                </a:solidFill>
                <a:latin typeface="微软雅黑" panose="020B0503020204020204" pitchFamily="34" charset="-122"/>
                <a:ea typeface="微软雅黑" panose="020B0503020204020204" pitchFamily="34" charset="-122"/>
              </a:rPr>
              <a:t>后门程序</a:t>
            </a:r>
            <a:endParaRPr lang="en-US" altLang="zh-CN" dirty="0">
              <a:solidFill>
                <a:srgbClr val="C00000"/>
              </a:solidFill>
              <a:latin typeface="微软雅黑" panose="020B0503020204020204" pitchFamily="34" charset="-122"/>
              <a:ea typeface="微软雅黑" panose="020B0503020204020204" pitchFamily="34" charset="-122"/>
            </a:endParaRPr>
          </a:p>
          <a:p>
            <a:pPr marL="782320" lvl="1" indent="-457200">
              <a:lnSpc>
                <a:spcPct val="170000"/>
              </a:lnSpc>
              <a:spcBef>
                <a:spcPts val="0"/>
              </a:spcBef>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指那些绕过安全性控制而获取对程序或系统访问权的程序方法</a:t>
            </a:r>
          </a:p>
          <a:p>
            <a:pPr marL="342900" lvl="0" indent="-342900">
              <a:lnSpc>
                <a:spcPct val="170000"/>
              </a:lnSpc>
              <a:spcBef>
                <a:spcPts val="0"/>
              </a:spcBef>
              <a:buFont typeface="Wingdings" panose="05000000000000000000" charset="0"/>
              <a:buChar char="Ø"/>
              <a:defRPr/>
            </a:pPr>
            <a:r>
              <a:rPr lang="zh-CN" altLang="en-US" dirty="0">
                <a:solidFill>
                  <a:srgbClr val="C00000"/>
                </a:solidFill>
                <a:latin typeface="微软雅黑" panose="020B0503020204020204" pitchFamily="34" charset="-122"/>
                <a:ea typeface="微软雅黑" panose="020B0503020204020204" pitchFamily="34" charset="-122"/>
                <a:sym typeface="+mn-ea"/>
              </a:rPr>
              <a:t>网络监听</a:t>
            </a:r>
            <a:endParaRPr lang="en-US" altLang="zh-CN" dirty="0">
              <a:solidFill>
                <a:srgbClr val="C00000"/>
              </a:solidFill>
              <a:latin typeface="微软雅黑" panose="020B0503020204020204" pitchFamily="34" charset="-122"/>
              <a:ea typeface="微软雅黑" panose="020B0503020204020204" pitchFamily="34" charset="-122"/>
              <a:sym typeface="+mn-ea"/>
            </a:endParaRPr>
          </a:p>
          <a:p>
            <a:pPr marL="668020" lvl="1" indent="-342900">
              <a:lnSpc>
                <a:spcPct val="170000"/>
              </a:lnSpc>
              <a:spcBef>
                <a:spcPts val="0"/>
              </a:spcBef>
              <a:defRPr/>
            </a:pPr>
            <a:r>
              <a:rPr lang="zh-CN" altLang="en-US" dirty="0">
                <a:solidFill>
                  <a:prstClr val="black"/>
                </a:solidFill>
                <a:latin typeface="微软雅黑" panose="020B0503020204020204" pitchFamily="34" charset="-122"/>
                <a:ea typeface="微软雅黑" panose="020B0503020204020204" pitchFamily="34" charset="-122"/>
                <a:sym typeface="+mn-ea"/>
              </a:rPr>
              <a:t>监视网络状态、数据流程，截获网络上所传输的信息</a:t>
            </a:r>
          </a:p>
          <a:p>
            <a:pPr>
              <a:lnSpc>
                <a:spcPct val="170000"/>
              </a:lnSpc>
            </a:pPr>
            <a:endParaRPr lang="zh-CN" altLang="en-US" dirty="0">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AB66AB95-D5E9-6D4A-A51A-BE417ECA35A0}"/>
              </a:ext>
            </a:extLst>
          </p:cNvPr>
          <p:cNvSpPr>
            <a:spLocks noGrp="1"/>
          </p:cNvSpPr>
          <p:nvPr>
            <p:ph type="sldNum" sz="quarter" idx="4294967295"/>
          </p:nvPr>
        </p:nvSpPr>
        <p:spPr/>
        <p:txBody>
          <a:bodyPr/>
          <a:lstStyle/>
          <a:p>
            <a:fld id="{8D4D1E41-7A09-AB4A-A4E1-09765ADA2698}" type="slidenum">
              <a:rPr kumimoji="1" lang="zh-CN" altLang="en-US" smtClean="0"/>
              <a:t>44</a:t>
            </a:fld>
            <a:endParaRPr kumimoji="1" lang="zh-CN" altLang="en-US" dirty="0"/>
          </a:p>
        </p:txBody>
      </p:sp>
      <p:sp>
        <p:nvSpPr>
          <p:cNvPr id="9" name="文本框 8"/>
          <p:cNvSpPr txBox="1"/>
          <p:nvPr/>
        </p:nvSpPr>
        <p:spPr>
          <a:xfrm>
            <a:off x="6388005" y="1396696"/>
            <a:ext cx="39105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事件引发全球哗然！</a:t>
            </a:r>
          </a:p>
        </p:txBody>
      </p:sp>
      <p:pic>
        <p:nvPicPr>
          <p:cNvPr id="16" name="内容占位符 6">
            <a:extLst>
              <a:ext uri="{FF2B5EF4-FFF2-40B4-BE49-F238E27FC236}">
                <a16:creationId xmlns:a16="http://schemas.microsoft.com/office/drawing/2014/main" id="{6ADA28B8-86CA-C644-8143-C98926C08B9A}"/>
              </a:ext>
            </a:extLst>
          </p:cNvPr>
          <p:cNvPicPr>
            <a:picLocks noGrp="1" noChangeAspect="1"/>
          </p:cNvPicPr>
          <p:nvPr/>
        </p:nvPicPr>
        <p:blipFill>
          <a:blip r:embed="rId3">
            <a:extLst>
              <a:ext uri="{28A0092B-C50C-407E-A947-70E740481C1C}">
                <a14:useLocalDpi xmlns:a14="http://schemas.microsoft.com/office/drawing/2010/main"/>
              </a:ext>
            </a:extLst>
          </a:blip>
          <a:stretch>
            <a:fillRect/>
          </a:stretch>
        </p:blipFill>
        <p:spPr>
          <a:xfrm>
            <a:off x="5171793" y="2353517"/>
            <a:ext cx="6781959" cy="3555267"/>
          </a:xfrm>
          <a:prstGeom prst="rect">
            <a:avLst/>
          </a:prstGeom>
        </p:spPr>
      </p:pic>
    </p:spTree>
    <p:extLst>
      <p:ext uri="{BB962C8B-B14F-4D97-AF65-F5344CB8AC3E}">
        <p14:creationId xmlns:p14="http://schemas.microsoft.com/office/powerpoint/2010/main" val="4744134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2807C-9894-4B9E-98AF-104A47FE2BA9}"/>
              </a:ext>
            </a:extLst>
          </p:cNvPr>
          <p:cNvSpPr>
            <a:spLocks noGrp="1"/>
          </p:cNvSpPr>
          <p:nvPr>
            <p:ph type="title"/>
          </p:nvPr>
        </p:nvSpPr>
        <p:spPr/>
        <p:txBody>
          <a:bodyPr/>
          <a:lstStyle/>
          <a:p>
            <a:r>
              <a:rPr lang="zh-CN" altLang="en-US" dirty="0"/>
              <a:t>网络带宽的增长</a:t>
            </a:r>
          </a:p>
        </p:txBody>
      </p:sp>
      <p:sp>
        <p:nvSpPr>
          <p:cNvPr id="4" name="灯片编号占位符 3">
            <a:extLst>
              <a:ext uri="{FF2B5EF4-FFF2-40B4-BE49-F238E27FC236}">
                <a16:creationId xmlns:a16="http://schemas.microsoft.com/office/drawing/2014/main" id="{54BA5086-61D0-4B61-B614-2350E6BFDF80}"/>
              </a:ext>
            </a:extLst>
          </p:cNvPr>
          <p:cNvSpPr>
            <a:spLocks noGrp="1"/>
          </p:cNvSpPr>
          <p:nvPr>
            <p:ph type="sldNum" sz="quarter" idx="11"/>
          </p:nvPr>
        </p:nvSpPr>
        <p:spPr/>
        <p:txBody>
          <a:bodyPr/>
          <a:lstStyle/>
          <a:p>
            <a:pPr>
              <a:defRPr/>
            </a:pPr>
            <a:fld id="{3FFE790D-BCFB-4008-9260-CA63AEE325FD}" type="slidenum">
              <a:rPr lang="en-US" smtClean="0"/>
              <a:pPr>
                <a:defRPr/>
              </a:pPr>
              <a:t>45</a:t>
            </a:fld>
            <a:endParaRPr lang="en-US" dirty="0"/>
          </a:p>
        </p:txBody>
      </p:sp>
      <p:pic>
        <p:nvPicPr>
          <p:cNvPr id="5" name="Picture 2" descr="http://www.bgpexpert.com/images/bandwidth2014.jpg">
            <a:extLst>
              <a:ext uri="{FF2B5EF4-FFF2-40B4-BE49-F238E27FC236}">
                <a16:creationId xmlns:a16="http://schemas.microsoft.com/office/drawing/2014/main" id="{439C5AC9-CCDE-44D3-B070-96533874B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429000"/>
            <a:ext cx="3778403" cy="28338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andwidth explosion: As Internet use soars, can bottlenecks be averted? |  Ars Technica">
            <a:extLst>
              <a:ext uri="{FF2B5EF4-FFF2-40B4-BE49-F238E27FC236}">
                <a16:creationId xmlns:a16="http://schemas.microsoft.com/office/drawing/2014/main" id="{8F691779-6181-4B8C-A5FF-18A4BA40F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284943"/>
            <a:ext cx="4655651" cy="304799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D8DAF1C8-BA8D-4037-8AED-30AFA9975D50}"/>
              </a:ext>
            </a:extLst>
          </p:cNvPr>
          <p:cNvPicPr>
            <a:picLocks noChangeAspect="1"/>
          </p:cNvPicPr>
          <p:nvPr/>
        </p:nvPicPr>
        <p:blipFill>
          <a:blip r:embed="rId4"/>
          <a:stretch>
            <a:fillRect/>
          </a:stretch>
        </p:blipFill>
        <p:spPr>
          <a:xfrm>
            <a:off x="2685122" y="1672282"/>
            <a:ext cx="6821755" cy="1564119"/>
          </a:xfrm>
          <a:prstGeom prst="rect">
            <a:avLst/>
          </a:prstGeom>
        </p:spPr>
      </p:pic>
      <p:sp>
        <p:nvSpPr>
          <p:cNvPr id="8" name="矩形 7">
            <a:extLst>
              <a:ext uri="{FF2B5EF4-FFF2-40B4-BE49-F238E27FC236}">
                <a16:creationId xmlns:a16="http://schemas.microsoft.com/office/drawing/2014/main" id="{58BF0EF0-ADB6-41B0-94C1-916C5A174691}"/>
              </a:ext>
            </a:extLst>
          </p:cNvPr>
          <p:cNvSpPr/>
          <p:nvPr/>
        </p:nvSpPr>
        <p:spPr>
          <a:xfrm>
            <a:off x="3276600" y="1278679"/>
            <a:ext cx="6123792" cy="369332"/>
          </a:xfrm>
          <a:prstGeom prst="rect">
            <a:avLst/>
          </a:prstGeom>
        </p:spPr>
        <p:txBody>
          <a:bodyPr wrap="none">
            <a:spAutoFit/>
          </a:bodyPr>
          <a:lstStyle/>
          <a:p>
            <a:r>
              <a:rPr lang="zh-CN" altLang="en-US" dirty="0">
                <a:solidFill>
                  <a:srgbClr val="121212"/>
                </a:solidFill>
                <a:latin typeface="-apple-system"/>
              </a:rPr>
              <a:t>尼尔森定律：网络连接速度每年增长</a:t>
            </a:r>
            <a:r>
              <a:rPr lang="en-US" altLang="zh-CN" dirty="0">
                <a:solidFill>
                  <a:srgbClr val="121212"/>
                </a:solidFill>
                <a:latin typeface="-apple-system"/>
              </a:rPr>
              <a:t>50%</a:t>
            </a:r>
            <a:r>
              <a:rPr lang="zh-CN" altLang="en-US" dirty="0">
                <a:solidFill>
                  <a:srgbClr val="121212"/>
                </a:solidFill>
                <a:latin typeface="-apple-system"/>
              </a:rPr>
              <a:t>（低于摩尔定律）</a:t>
            </a:r>
            <a:endParaRPr lang="zh-CN" altLang="en-US" dirty="0"/>
          </a:p>
        </p:txBody>
      </p:sp>
    </p:spTree>
    <p:extLst>
      <p:ext uri="{BB962C8B-B14F-4D97-AF65-F5344CB8AC3E}">
        <p14:creationId xmlns:p14="http://schemas.microsoft.com/office/powerpoint/2010/main" val="2838244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4D2DE-AE67-4B2B-A3D1-444A472DDEA3}"/>
              </a:ext>
            </a:extLst>
          </p:cNvPr>
          <p:cNvSpPr>
            <a:spLocks noGrp="1"/>
          </p:cNvSpPr>
          <p:nvPr>
            <p:ph type="title"/>
          </p:nvPr>
        </p:nvSpPr>
        <p:spPr/>
        <p:txBody>
          <a:bodyPr/>
          <a:lstStyle/>
          <a:p>
            <a:r>
              <a:rPr lang="zh-CN" altLang="en-US" dirty="0"/>
              <a:t>网络需求的增长</a:t>
            </a:r>
          </a:p>
        </p:txBody>
      </p:sp>
      <p:sp>
        <p:nvSpPr>
          <p:cNvPr id="3" name="内容占位符 2">
            <a:extLst>
              <a:ext uri="{FF2B5EF4-FFF2-40B4-BE49-F238E27FC236}">
                <a16:creationId xmlns:a16="http://schemas.microsoft.com/office/drawing/2014/main" id="{53914FF4-BD1D-4320-9EFF-FCA4CF6BD0CC}"/>
              </a:ext>
            </a:extLst>
          </p:cNvPr>
          <p:cNvSpPr>
            <a:spLocks noGrp="1"/>
          </p:cNvSpPr>
          <p:nvPr>
            <p:ph idx="1"/>
          </p:nvPr>
        </p:nvSpPr>
        <p:spPr>
          <a:xfrm>
            <a:off x="6081599" y="1284968"/>
            <a:ext cx="6019800" cy="1219197"/>
          </a:xfrm>
        </p:spPr>
        <p:txBody>
          <a:bodyPr/>
          <a:lstStyle/>
          <a:p>
            <a:r>
              <a:rPr lang="zh-CN" altLang="en-US" sz="1800" dirty="0">
                <a:solidFill>
                  <a:srgbClr val="121212"/>
                </a:solidFill>
                <a:latin typeface="-apple-system"/>
              </a:rPr>
              <a:t>发送</a:t>
            </a:r>
            <a:r>
              <a:rPr lang="en-US" altLang="zh-CN" sz="1800" dirty="0">
                <a:solidFill>
                  <a:srgbClr val="121212"/>
                </a:solidFill>
                <a:latin typeface="-apple-system"/>
              </a:rPr>
              <a:t>5</a:t>
            </a:r>
            <a:r>
              <a:rPr lang="zh-CN" altLang="en-US" sz="1800" dirty="0">
                <a:solidFill>
                  <a:srgbClr val="121212"/>
                </a:solidFill>
                <a:latin typeface="-apple-system"/>
              </a:rPr>
              <a:t>亿条推文</a:t>
            </a:r>
          </a:p>
          <a:p>
            <a:r>
              <a:rPr lang="zh-CN" altLang="en-US" sz="1800" dirty="0">
                <a:solidFill>
                  <a:srgbClr val="121212"/>
                </a:solidFill>
                <a:latin typeface="-apple-system"/>
              </a:rPr>
              <a:t>发送</a:t>
            </a:r>
            <a:r>
              <a:rPr lang="en-US" altLang="zh-CN" sz="1800" dirty="0">
                <a:solidFill>
                  <a:srgbClr val="121212"/>
                </a:solidFill>
                <a:latin typeface="-apple-system"/>
              </a:rPr>
              <a:t>2940</a:t>
            </a:r>
            <a:r>
              <a:rPr lang="zh-CN" altLang="en-US" sz="1800" dirty="0">
                <a:solidFill>
                  <a:srgbClr val="121212"/>
                </a:solidFill>
                <a:latin typeface="-apple-system"/>
              </a:rPr>
              <a:t>亿封电子邮件，预计</a:t>
            </a:r>
            <a:r>
              <a:rPr lang="en-US" altLang="zh-CN" sz="1800" dirty="0">
                <a:solidFill>
                  <a:srgbClr val="121212"/>
                </a:solidFill>
                <a:latin typeface="-apple-system"/>
              </a:rPr>
              <a:t>2021</a:t>
            </a:r>
            <a:r>
              <a:rPr lang="zh-CN" altLang="en-US" sz="1800" dirty="0">
                <a:solidFill>
                  <a:srgbClr val="121212"/>
                </a:solidFill>
                <a:latin typeface="-apple-system"/>
              </a:rPr>
              <a:t>年要达到</a:t>
            </a:r>
            <a:r>
              <a:rPr lang="en-US" altLang="zh-CN" sz="1800" dirty="0">
                <a:solidFill>
                  <a:srgbClr val="121212"/>
                </a:solidFill>
                <a:latin typeface="-apple-system"/>
              </a:rPr>
              <a:t>3200</a:t>
            </a:r>
            <a:r>
              <a:rPr lang="zh-CN" altLang="en-US" sz="1800" dirty="0">
                <a:solidFill>
                  <a:srgbClr val="121212"/>
                </a:solidFill>
                <a:latin typeface="-apple-system"/>
              </a:rPr>
              <a:t>亿封电子邮件</a:t>
            </a:r>
          </a:p>
          <a:p>
            <a:r>
              <a:rPr lang="zh-CN" altLang="en-US" sz="1800" dirty="0">
                <a:solidFill>
                  <a:srgbClr val="121212"/>
                </a:solidFill>
                <a:latin typeface="-apple-system"/>
              </a:rPr>
              <a:t>在</a:t>
            </a:r>
            <a:r>
              <a:rPr lang="en-US" altLang="zh-CN" sz="1800" dirty="0">
                <a:solidFill>
                  <a:srgbClr val="121212"/>
                </a:solidFill>
                <a:latin typeface="-apple-system"/>
              </a:rPr>
              <a:t>Facebook</a:t>
            </a:r>
            <a:r>
              <a:rPr lang="zh-CN" altLang="en-US" sz="1800" dirty="0">
                <a:solidFill>
                  <a:srgbClr val="121212"/>
                </a:solidFill>
                <a:latin typeface="-apple-system"/>
              </a:rPr>
              <a:t>上产生</a:t>
            </a:r>
            <a:r>
              <a:rPr lang="en-US" altLang="zh-CN" sz="1800" dirty="0">
                <a:solidFill>
                  <a:srgbClr val="121212"/>
                </a:solidFill>
                <a:latin typeface="-apple-system"/>
              </a:rPr>
              <a:t>4 PB</a:t>
            </a:r>
            <a:r>
              <a:rPr lang="zh-CN" altLang="en-US" sz="1800" dirty="0">
                <a:solidFill>
                  <a:srgbClr val="121212"/>
                </a:solidFill>
                <a:latin typeface="-apple-system"/>
              </a:rPr>
              <a:t>的数据，其中包含</a:t>
            </a:r>
            <a:r>
              <a:rPr lang="en-US" altLang="zh-CN" sz="1800" dirty="0">
                <a:solidFill>
                  <a:srgbClr val="121212"/>
                </a:solidFill>
                <a:latin typeface="-apple-system"/>
              </a:rPr>
              <a:t>3.5</a:t>
            </a:r>
            <a:r>
              <a:rPr lang="zh-CN" altLang="en-US" sz="1800" dirty="0">
                <a:solidFill>
                  <a:srgbClr val="121212"/>
                </a:solidFill>
                <a:latin typeface="-apple-system"/>
              </a:rPr>
              <a:t>亿的照片以及</a:t>
            </a:r>
            <a:r>
              <a:rPr lang="en-US" altLang="zh-CN" sz="1800" dirty="0">
                <a:solidFill>
                  <a:srgbClr val="121212"/>
                </a:solidFill>
                <a:latin typeface="-apple-system"/>
              </a:rPr>
              <a:t>1</a:t>
            </a:r>
            <a:r>
              <a:rPr lang="zh-CN" altLang="en-US" sz="1800" dirty="0">
                <a:solidFill>
                  <a:srgbClr val="121212"/>
                </a:solidFill>
                <a:latin typeface="-apple-system"/>
              </a:rPr>
              <a:t>亿小时的视频</a:t>
            </a:r>
          </a:p>
          <a:p>
            <a:r>
              <a:rPr lang="zh-CN" altLang="en-US" sz="1800" dirty="0">
                <a:solidFill>
                  <a:srgbClr val="121212"/>
                </a:solidFill>
                <a:latin typeface="-apple-system"/>
              </a:rPr>
              <a:t>联网的汽车都会产生</a:t>
            </a:r>
            <a:r>
              <a:rPr lang="en-US" altLang="zh-CN" sz="1800" dirty="0">
                <a:solidFill>
                  <a:srgbClr val="121212"/>
                </a:solidFill>
                <a:latin typeface="-apple-system"/>
              </a:rPr>
              <a:t>4 TB</a:t>
            </a:r>
            <a:r>
              <a:rPr lang="zh-CN" altLang="en-US" sz="1800" dirty="0">
                <a:solidFill>
                  <a:srgbClr val="121212"/>
                </a:solidFill>
                <a:latin typeface="-apple-system"/>
              </a:rPr>
              <a:t>的数据</a:t>
            </a:r>
          </a:p>
          <a:p>
            <a:r>
              <a:rPr lang="zh-CN" altLang="en-US" sz="1800" dirty="0">
                <a:solidFill>
                  <a:srgbClr val="121212"/>
                </a:solidFill>
                <a:latin typeface="-apple-system"/>
              </a:rPr>
              <a:t>在</a:t>
            </a:r>
            <a:r>
              <a:rPr lang="en-US" altLang="zh-CN" sz="1800" dirty="0">
                <a:solidFill>
                  <a:srgbClr val="121212"/>
                </a:solidFill>
                <a:latin typeface="-apple-system"/>
              </a:rPr>
              <a:t>WhatsApp</a:t>
            </a:r>
            <a:r>
              <a:rPr lang="zh-CN" altLang="en-US" sz="1800" dirty="0">
                <a:solidFill>
                  <a:srgbClr val="121212"/>
                </a:solidFill>
                <a:latin typeface="-apple-system"/>
              </a:rPr>
              <a:t>上发送</a:t>
            </a:r>
            <a:r>
              <a:rPr lang="en-US" altLang="zh-CN" sz="1800" dirty="0">
                <a:solidFill>
                  <a:srgbClr val="121212"/>
                </a:solidFill>
                <a:latin typeface="-apple-system"/>
              </a:rPr>
              <a:t>650</a:t>
            </a:r>
            <a:r>
              <a:rPr lang="zh-CN" altLang="en-US" sz="1800" dirty="0">
                <a:solidFill>
                  <a:srgbClr val="121212"/>
                </a:solidFill>
                <a:latin typeface="-apple-system"/>
              </a:rPr>
              <a:t>亿条消息</a:t>
            </a:r>
          </a:p>
          <a:p>
            <a:r>
              <a:rPr lang="zh-CN" altLang="en-US" sz="1800" dirty="0">
                <a:solidFill>
                  <a:srgbClr val="121212"/>
                </a:solidFill>
                <a:latin typeface="-apple-system"/>
              </a:rPr>
              <a:t>进行</a:t>
            </a:r>
            <a:r>
              <a:rPr lang="en-US" altLang="zh-CN" sz="1800" dirty="0">
                <a:solidFill>
                  <a:srgbClr val="121212"/>
                </a:solidFill>
                <a:latin typeface="-apple-system"/>
              </a:rPr>
              <a:t>50</a:t>
            </a:r>
            <a:r>
              <a:rPr lang="zh-CN" altLang="en-US" sz="1800" dirty="0">
                <a:solidFill>
                  <a:srgbClr val="121212"/>
                </a:solidFill>
                <a:latin typeface="-apple-system"/>
              </a:rPr>
              <a:t>亿次搜索</a:t>
            </a:r>
          </a:p>
          <a:p>
            <a:r>
              <a:rPr lang="zh-CN" altLang="en-US" sz="1800" dirty="0">
                <a:solidFill>
                  <a:srgbClr val="121212"/>
                </a:solidFill>
                <a:latin typeface="-apple-system"/>
              </a:rPr>
              <a:t>可穿戴设备产生</a:t>
            </a:r>
            <a:r>
              <a:rPr lang="en-US" altLang="zh-CN" sz="1800" dirty="0">
                <a:solidFill>
                  <a:srgbClr val="121212"/>
                </a:solidFill>
                <a:latin typeface="-apple-system"/>
              </a:rPr>
              <a:t>28PB</a:t>
            </a:r>
            <a:r>
              <a:rPr lang="zh-CN" altLang="en-US" sz="1800" dirty="0">
                <a:solidFill>
                  <a:srgbClr val="121212"/>
                </a:solidFill>
                <a:latin typeface="-apple-system"/>
              </a:rPr>
              <a:t>的数据</a:t>
            </a:r>
          </a:p>
          <a:p>
            <a:r>
              <a:rPr lang="en-US" altLang="zh-CN" sz="1800" dirty="0">
                <a:solidFill>
                  <a:srgbClr val="121212"/>
                </a:solidFill>
                <a:latin typeface="-apple-system"/>
              </a:rPr>
              <a:t>Instagram </a:t>
            </a:r>
            <a:r>
              <a:rPr lang="zh-CN" altLang="en-US" sz="1800" dirty="0">
                <a:solidFill>
                  <a:srgbClr val="121212"/>
                </a:solidFill>
                <a:latin typeface="-apple-system"/>
              </a:rPr>
              <a:t>分享</a:t>
            </a:r>
            <a:r>
              <a:rPr lang="en-US" altLang="zh-CN" sz="1800" dirty="0">
                <a:solidFill>
                  <a:srgbClr val="121212"/>
                </a:solidFill>
                <a:latin typeface="-apple-system"/>
              </a:rPr>
              <a:t>9500</a:t>
            </a:r>
            <a:r>
              <a:rPr lang="zh-CN" altLang="en-US" sz="1800" dirty="0">
                <a:solidFill>
                  <a:srgbClr val="121212"/>
                </a:solidFill>
                <a:latin typeface="-apple-system"/>
              </a:rPr>
              <a:t>万个照片和视频</a:t>
            </a:r>
          </a:p>
          <a:p>
            <a:endParaRPr lang="zh-CN" altLang="en-US" sz="1800" dirty="0"/>
          </a:p>
        </p:txBody>
      </p:sp>
      <p:sp>
        <p:nvSpPr>
          <p:cNvPr id="4" name="灯片编号占位符 3">
            <a:extLst>
              <a:ext uri="{FF2B5EF4-FFF2-40B4-BE49-F238E27FC236}">
                <a16:creationId xmlns:a16="http://schemas.microsoft.com/office/drawing/2014/main" id="{231EDCBD-1D1E-4C40-A68A-F7EC1B874A3E}"/>
              </a:ext>
            </a:extLst>
          </p:cNvPr>
          <p:cNvSpPr>
            <a:spLocks noGrp="1"/>
          </p:cNvSpPr>
          <p:nvPr>
            <p:ph type="sldNum" sz="quarter" idx="11"/>
          </p:nvPr>
        </p:nvSpPr>
        <p:spPr/>
        <p:txBody>
          <a:bodyPr/>
          <a:lstStyle/>
          <a:p>
            <a:pPr>
              <a:defRPr/>
            </a:pPr>
            <a:fld id="{3FFE790D-BCFB-4008-9260-CA63AEE325FD}" type="slidenum">
              <a:rPr lang="en-US" smtClean="0"/>
              <a:pPr>
                <a:defRPr/>
              </a:pPr>
              <a:t>46</a:t>
            </a:fld>
            <a:endParaRPr lang="en-US" dirty="0"/>
          </a:p>
        </p:txBody>
      </p:sp>
      <p:sp>
        <p:nvSpPr>
          <p:cNvPr id="6" name="Text Box 51">
            <a:extLst>
              <a:ext uri="{FF2B5EF4-FFF2-40B4-BE49-F238E27FC236}">
                <a16:creationId xmlns:a16="http://schemas.microsoft.com/office/drawing/2014/main" id="{F85CFF76-E867-49EB-8678-6165725C1AA2}"/>
              </a:ext>
            </a:extLst>
          </p:cNvPr>
          <p:cNvSpPr txBox="1">
            <a:spLocks noChangeArrowheads="1"/>
          </p:cNvSpPr>
          <p:nvPr/>
        </p:nvSpPr>
        <p:spPr bwMode="auto">
          <a:xfrm>
            <a:off x="5425343" y="5403755"/>
            <a:ext cx="18341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a:lnSpc>
                <a:spcPct val="80000"/>
              </a:lnSpc>
            </a:pPr>
            <a:r>
              <a:rPr lang="zh-CN" altLang="en-US" dirty="0">
                <a:solidFill>
                  <a:srgbClr val="0070C0"/>
                </a:solidFill>
                <a:latin typeface="微软雅黑" panose="020B0503020204020204" pitchFamily="34" charset="-122"/>
                <a:ea typeface="微软雅黑" panose="020B0503020204020204" pitchFamily="34" charset="-122"/>
              </a:rPr>
              <a:t>安迪</a:t>
            </a:r>
            <a:r>
              <a:rPr lang="en-US" altLang="zh-CN" dirty="0">
                <a:solidFill>
                  <a:srgbClr val="0070C0"/>
                </a:solidFill>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比尔定律</a:t>
            </a:r>
            <a:endParaRPr lang="en-US" altLang="zh-CN" dirty="0">
              <a:solidFill>
                <a:srgbClr val="0070C0"/>
              </a:solidFill>
              <a:latin typeface="微软雅黑" panose="020B0503020204020204" pitchFamily="34" charset="-122"/>
              <a:ea typeface="微软雅黑" panose="020B0503020204020204" pitchFamily="34" charset="-122"/>
            </a:endParaRPr>
          </a:p>
        </p:txBody>
      </p:sp>
      <p:sp>
        <p:nvSpPr>
          <p:cNvPr id="7" name="Rectangle 55">
            <a:extLst>
              <a:ext uri="{FF2B5EF4-FFF2-40B4-BE49-F238E27FC236}">
                <a16:creationId xmlns:a16="http://schemas.microsoft.com/office/drawing/2014/main" id="{B1161FB8-9E95-49C1-B4AE-FCEDBDE0329F}"/>
              </a:ext>
            </a:extLst>
          </p:cNvPr>
          <p:cNvSpPr>
            <a:spLocks noChangeArrowheads="1"/>
          </p:cNvSpPr>
          <p:nvPr/>
        </p:nvSpPr>
        <p:spPr bwMode="auto">
          <a:xfrm>
            <a:off x="1556715" y="5273856"/>
            <a:ext cx="9078570" cy="974543"/>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sz="2400">
              <a:latin typeface="微软雅黑" panose="020B0503020204020204" pitchFamily="34" charset="-122"/>
              <a:ea typeface="微软雅黑" panose="020B0503020204020204" pitchFamily="34" charset="-122"/>
            </a:endParaRPr>
          </a:p>
        </p:txBody>
      </p:sp>
      <p:pic>
        <p:nvPicPr>
          <p:cNvPr id="8" name="Picture 2" descr="A Day in Data - Raconteur">
            <a:extLst>
              <a:ext uri="{FF2B5EF4-FFF2-40B4-BE49-F238E27FC236}">
                <a16:creationId xmlns:a16="http://schemas.microsoft.com/office/drawing/2014/main" id="{53BD2215-FF1B-49AF-860E-CA37C5B37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43" y="1659306"/>
            <a:ext cx="5486400" cy="337288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0C7EE43-9980-424F-801C-B50D38D8BB28}"/>
              </a:ext>
            </a:extLst>
          </p:cNvPr>
          <p:cNvSpPr/>
          <p:nvPr/>
        </p:nvSpPr>
        <p:spPr>
          <a:xfrm>
            <a:off x="777143" y="1263749"/>
            <a:ext cx="4648200" cy="307777"/>
          </a:xfrm>
          <a:prstGeom prst="rect">
            <a:avLst/>
          </a:prstGeom>
        </p:spPr>
        <p:txBody>
          <a:bodyPr wrap="square">
            <a:spAutoFit/>
          </a:bodyPr>
          <a:lstStyle/>
          <a:p>
            <a:pPr algn="ctr"/>
            <a:r>
              <a:rPr lang="en-US" altLang="zh-CN" sz="1400" dirty="0">
                <a:hlinkClick r:id="rId3"/>
              </a:rPr>
              <a:t>How Much Data is Generated Each Day? </a:t>
            </a:r>
            <a:r>
              <a:rPr lang="zh-CN" altLang="en-US" sz="1400" dirty="0"/>
              <a:t>（</a:t>
            </a:r>
            <a:r>
              <a:rPr lang="en-US" altLang="zh-CN" sz="1400" dirty="0"/>
              <a:t>2019</a:t>
            </a:r>
            <a:r>
              <a:rPr lang="zh-CN" altLang="en-US" sz="1400" dirty="0"/>
              <a:t>年</a:t>
            </a:r>
            <a:r>
              <a:rPr lang="en-US" altLang="zh-CN" sz="1400" dirty="0"/>
              <a:t>4</a:t>
            </a:r>
            <a:r>
              <a:rPr lang="zh-CN" altLang="en-US" sz="1400" dirty="0"/>
              <a:t>月）</a:t>
            </a:r>
          </a:p>
        </p:txBody>
      </p:sp>
      <p:sp>
        <p:nvSpPr>
          <p:cNvPr id="12" name="Text Box 51">
            <a:extLst>
              <a:ext uri="{FF2B5EF4-FFF2-40B4-BE49-F238E27FC236}">
                <a16:creationId xmlns:a16="http://schemas.microsoft.com/office/drawing/2014/main" id="{9AF07244-8547-414C-8277-0696A39A7048}"/>
              </a:ext>
            </a:extLst>
          </p:cNvPr>
          <p:cNvSpPr txBox="1">
            <a:spLocks noChangeArrowheads="1"/>
          </p:cNvSpPr>
          <p:nvPr/>
        </p:nvSpPr>
        <p:spPr bwMode="auto">
          <a:xfrm>
            <a:off x="3999030" y="5814699"/>
            <a:ext cx="46867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zh-CN" altLang="en-US" dirty="0">
                <a:solidFill>
                  <a:srgbClr val="0070C0"/>
                </a:solidFill>
                <a:latin typeface="微软雅黑" panose="020B0503020204020204" pitchFamily="34" charset="-122"/>
                <a:ea typeface="微软雅黑" panose="020B0503020204020204" pitchFamily="34" charset="-122"/>
              </a:rPr>
              <a:t>“</a:t>
            </a:r>
            <a:r>
              <a:rPr lang="en-US" altLang="zh-CN" dirty="0">
                <a:solidFill>
                  <a:srgbClr val="0070C0"/>
                </a:solidFill>
                <a:latin typeface="微软雅黑" panose="020B0503020204020204" pitchFamily="34" charset="-122"/>
                <a:ea typeface="微软雅黑" panose="020B0503020204020204" pitchFamily="34" charset="-122"/>
              </a:rPr>
              <a:t>What Andy gives, Bill takes away</a:t>
            </a:r>
            <a:r>
              <a:rPr lang="zh-CN" altLang="en-US" dirty="0">
                <a:solidFill>
                  <a:srgbClr val="0070C0"/>
                </a:solidFill>
                <a:latin typeface="微软雅黑" panose="020B0503020204020204" pitchFamily="34" charset="-122"/>
                <a:ea typeface="微软雅黑" panose="020B0503020204020204" pitchFamily="34" charset="-122"/>
              </a:rPr>
              <a:t>”</a:t>
            </a:r>
            <a:endParaRPr lang="en-US" altLang="zh-CN" dirty="0">
              <a:solidFill>
                <a:srgbClr val="0070C0"/>
              </a:solidFill>
              <a:latin typeface="微软雅黑" panose="020B0503020204020204" pitchFamily="34" charset="-122"/>
              <a:ea typeface="微软雅黑" panose="020B0503020204020204" pitchFamily="34" charset="-122"/>
            </a:endParaRPr>
          </a:p>
        </p:txBody>
      </p:sp>
      <p:cxnSp>
        <p:nvCxnSpPr>
          <p:cNvPr id="14" name="直接箭头连接符 13">
            <a:extLst>
              <a:ext uri="{FF2B5EF4-FFF2-40B4-BE49-F238E27FC236}">
                <a16:creationId xmlns:a16="http://schemas.microsoft.com/office/drawing/2014/main" id="{B36011B4-9128-467F-A987-6646AFD69D96}"/>
              </a:ext>
            </a:extLst>
          </p:cNvPr>
          <p:cNvCxnSpPr>
            <a:cxnSpLocks/>
          </p:cNvCxnSpPr>
          <p:nvPr/>
        </p:nvCxnSpPr>
        <p:spPr bwMode="auto">
          <a:xfrm flipH="1" flipV="1">
            <a:off x="3429000" y="5638800"/>
            <a:ext cx="1600200" cy="22860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矩形 15">
            <a:extLst>
              <a:ext uri="{FF2B5EF4-FFF2-40B4-BE49-F238E27FC236}">
                <a16:creationId xmlns:a16="http://schemas.microsoft.com/office/drawing/2014/main" id="{D087724B-0DF0-432B-BC05-BB1AD69FB28A}"/>
              </a:ext>
            </a:extLst>
          </p:cNvPr>
          <p:cNvSpPr/>
          <p:nvPr/>
        </p:nvSpPr>
        <p:spPr>
          <a:xfrm>
            <a:off x="1905000" y="5362556"/>
            <a:ext cx="3048000" cy="307777"/>
          </a:xfrm>
          <a:prstGeom prst="rect">
            <a:avLst/>
          </a:prstGeom>
        </p:spPr>
        <p:txBody>
          <a:bodyPr wrap="square">
            <a:spAutoFit/>
          </a:bodyPr>
          <a:lstStyle/>
          <a:p>
            <a:pPr algn="ctr"/>
            <a:r>
              <a:rPr lang="zh-CN" altLang="en-US" sz="1400" dirty="0"/>
              <a:t>安迪</a:t>
            </a:r>
            <a:r>
              <a:rPr lang="en-US" altLang="zh-CN" sz="1400" dirty="0"/>
              <a:t>·</a:t>
            </a:r>
            <a:r>
              <a:rPr lang="zh-CN" altLang="en-US" sz="1400" dirty="0"/>
              <a:t>葛洛夫（</a:t>
            </a:r>
            <a:r>
              <a:rPr lang="en-US" altLang="zh-CN" sz="1400" dirty="0"/>
              <a:t>Intel</a:t>
            </a:r>
            <a:r>
              <a:rPr lang="zh-CN" altLang="en-US" sz="1400" dirty="0"/>
              <a:t>创始人、前</a:t>
            </a:r>
            <a:r>
              <a:rPr lang="en-US" altLang="zh-CN" sz="1400" dirty="0"/>
              <a:t>CEO</a:t>
            </a:r>
            <a:r>
              <a:rPr lang="zh-CN" altLang="en-US" sz="1400" dirty="0"/>
              <a:t>）</a:t>
            </a:r>
          </a:p>
        </p:txBody>
      </p:sp>
      <p:cxnSp>
        <p:nvCxnSpPr>
          <p:cNvPr id="17" name="直接箭头连接符 16">
            <a:extLst>
              <a:ext uri="{FF2B5EF4-FFF2-40B4-BE49-F238E27FC236}">
                <a16:creationId xmlns:a16="http://schemas.microsoft.com/office/drawing/2014/main" id="{5C83D566-89BF-45F0-ACD8-5025F2FC0EB3}"/>
              </a:ext>
            </a:extLst>
          </p:cNvPr>
          <p:cNvCxnSpPr>
            <a:cxnSpLocks/>
          </p:cNvCxnSpPr>
          <p:nvPr/>
        </p:nvCxnSpPr>
        <p:spPr bwMode="auto">
          <a:xfrm flipV="1">
            <a:off x="6781800" y="5638800"/>
            <a:ext cx="1447800" cy="20626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0" name="矩形 19">
            <a:extLst>
              <a:ext uri="{FF2B5EF4-FFF2-40B4-BE49-F238E27FC236}">
                <a16:creationId xmlns:a16="http://schemas.microsoft.com/office/drawing/2014/main" id="{ACFDA29A-C5EF-4D28-8D1F-F661C7767E76}"/>
              </a:ext>
            </a:extLst>
          </p:cNvPr>
          <p:cNvSpPr/>
          <p:nvPr/>
        </p:nvSpPr>
        <p:spPr>
          <a:xfrm>
            <a:off x="7673433" y="5333516"/>
            <a:ext cx="3048000" cy="307777"/>
          </a:xfrm>
          <a:prstGeom prst="rect">
            <a:avLst/>
          </a:prstGeom>
        </p:spPr>
        <p:txBody>
          <a:bodyPr wrap="square">
            <a:spAutoFit/>
          </a:bodyPr>
          <a:lstStyle/>
          <a:p>
            <a:pPr algn="ctr"/>
            <a:r>
              <a:rPr lang="zh-CN" altLang="en-US" sz="1400" dirty="0"/>
              <a:t>比尔</a:t>
            </a:r>
            <a:r>
              <a:rPr lang="en-US" altLang="zh-CN" sz="1400" dirty="0"/>
              <a:t>·</a:t>
            </a:r>
            <a:r>
              <a:rPr lang="zh-CN" altLang="en-US" sz="1400" dirty="0"/>
              <a:t>盖茨（微软创始人、前</a:t>
            </a:r>
            <a:r>
              <a:rPr lang="en-US" altLang="zh-CN" sz="1400" dirty="0"/>
              <a:t>CEO</a:t>
            </a:r>
            <a:r>
              <a:rPr lang="zh-CN" altLang="en-US" sz="1400" dirty="0"/>
              <a:t>）</a:t>
            </a:r>
          </a:p>
        </p:txBody>
      </p:sp>
    </p:spTree>
    <p:extLst>
      <p:ext uri="{BB962C8B-B14F-4D97-AF65-F5344CB8AC3E}">
        <p14:creationId xmlns:p14="http://schemas.microsoft.com/office/powerpoint/2010/main" val="19540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2" grpId="0"/>
      <p:bldP spid="16"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CAAE4-E98E-4ED5-AB5B-47CA94929DCE}"/>
              </a:ext>
            </a:extLst>
          </p:cNvPr>
          <p:cNvSpPr>
            <a:spLocks noGrp="1"/>
          </p:cNvSpPr>
          <p:nvPr>
            <p:ph type="title"/>
          </p:nvPr>
        </p:nvSpPr>
        <p:spPr/>
        <p:txBody>
          <a:bodyPr/>
          <a:lstStyle/>
          <a:p>
            <a:r>
              <a:rPr lang="zh-CN" altLang="en-US" dirty="0"/>
              <a:t>网络需求的增长</a:t>
            </a:r>
          </a:p>
        </p:txBody>
      </p:sp>
      <p:sp>
        <p:nvSpPr>
          <p:cNvPr id="3" name="内容占位符 2">
            <a:extLst>
              <a:ext uri="{FF2B5EF4-FFF2-40B4-BE49-F238E27FC236}">
                <a16:creationId xmlns:a16="http://schemas.microsoft.com/office/drawing/2014/main" id="{825302F3-5DA7-4DD0-A102-D12E023E8188}"/>
              </a:ext>
            </a:extLst>
          </p:cNvPr>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2010</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-2025</a:t>
            </a:r>
            <a:r>
              <a:rPr lang="zh-CN" altLang="en-US" dirty="0">
                <a:latin typeface="微软雅黑" panose="020B0503020204020204" pitchFamily="34" charset="-122"/>
                <a:ea typeface="微软雅黑" panose="020B0503020204020204" pitchFamily="34" charset="-122"/>
              </a:rPr>
              <a:t>年，全世界产生、采集、复制的数据总量</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804B3773-60C0-429C-B040-50A53BB91E34}"/>
              </a:ext>
            </a:extLst>
          </p:cNvPr>
          <p:cNvSpPr>
            <a:spLocks noGrp="1"/>
          </p:cNvSpPr>
          <p:nvPr>
            <p:ph type="sldNum" sz="quarter" idx="11"/>
          </p:nvPr>
        </p:nvSpPr>
        <p:spPr/>
        <p:txBody>
          <a:bodyPr/>
          <a:lstStyle/>
          <a:p>
            <a:pPr>
              <a:defRPr/>
            </a:pPr>
            <a:fld id="{3FFE790D-BCFB-4008-9260-CA63AEE325FD}" type="slidenum">
              <a:rPr lang="en-US" smtClean="0"/>
              <a:pPr>
                <a:defRPr/>
              </a:pPr>
              <a:t>47</a:t>
            </a:fld>
            <a:endParaRPr lang="en-US" dirty="0"/>
          </a:p>
        </p:txBody>
      </p:sp>
      <p:pic>
        <p:nvPicPr>
          <p:cNvPr id="7" name="图片 6">
            <a:extLst>
              <a:ext uri="{FF2B5EF4-FFF2-40B4-BE49-F238E27FC236}">
                <a16:creationId xmlns:a16="http://schemas.microsoft.com/office/drawing/2014/main" id="{226C6B5F-D6E2-4C21-B7ED-8B4463C474AF}"/>
              </a:ext>
            </a:extLst>
          </p:cNvPr>
          <p:cNvPicPr>
            <a:picLocks noChangeAspect="1"/>
          </p:cNvPicPr>
          <p:nvPr/>
        </p:nvPicPr>
        <p:blipFill>
          <a:blip r:embed="rId2"/>
          <a:stretch>
            <a:fillRect/>
          </a:stretch>
        </p:blipFill>
        <p:spPr>
          <a:xfrm>
            <a:off x="2814897" y="1997275"/>
            <a:ext cx="6562206" cy="4100605"/>
          </a:xfrm>
          <a:prstGeom prst="rect">
            <a:avLst/>
          </a:prstGeom>
        </p:spPr>
      </p:pic>
      <p:sp>
        <p:nvSpPr>
          <p:cNvPr id="8" name="矩形 7">
            <a:extLst>
              <a:ext uri="{FF2B5EF4-FFF2-40B4-BE49-F238E27FC236}">
                <a16:creationId xmlns:a16="http://schemas.microsoft.com/office/drawing/2014/main" id="{75A45359-F5AF-4E78-BAC6-EEF0ACB37861}"/>
              </a:ext>
            </a:extLst>
          </p:cNvPr>
          <p:cNvSpPr/>
          <p:nvPr/>
        </p:nvSpPr>
        <p:spPr>
          <a:xfrm>
            <a:off x="6609912" y="6097880"/>
            <a:ext cx="5347041" cy="369332"/>
          </a:xfrm>
          <a:prstGeom prst="rect">
            <a:avLst/>
          </a:prstGeom>
        </p:spPr>
        <p:txBody>
          <a:bodyPr wrap="none">
            <a:spAutoFit/>
          </a:bodyPr>
          <a:lstStyle/>
          <a:p>
            <a:r>
              <a:rPr lang="en-US" altLang="zh-CN" dirty="0">
                <a:hlinkClick r:id="rId3"/>
              </a:rPr>
              <a:t>• Total data volume worldwide 2010-2025 | Statista</a:t>
            </a:r>
            <a:endParaRPr lang="zh-CN" altLang="en-US" dirty="0"/>
          </a:p>
        </p:txBody>
      </p:sp>
    </p:spTree>
    <p:extLst>
      <p:ext uri="{BB962C8B-B14F-4D97-AF65-F5344CB8AC3E}">
        <p14:creationId xmlns:p14="http://schemas.microsoft.com/office/powerpoint/2010/main" val="3835721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5A475-96C0-45DD-AF22-5D58A08A3773}"/>
              </a:ext>
            </a:extLst>
          </p:cNvPr>
          <p:cNvSpPr>
            <a:spLocks noGrp="1"/>
          </p:cNvSpPr>
          <p:nvPr>
            <p:ph type="title"/>
          </p:nvPr>
        </p:nvSpPr>
        <p:spPr/>
        <p:txBody>
          <a:bodyPr/>
          <a:lstStyle/>
          <a:p>
            <a:r>
              <a:rPr lang="zh-CN" altLang="en-US" dirty="0"/>
              <a:t>当前网络难以应对海量数据的需求</a:t>
            </a:r>
          </a:p>
        </p:txBody>
      </p:sp>
      <p:sp>
        <p:nvSpPr>
          <p:cNvPr id="3" name="内容占位符 2">
            <a:extLst>
              <a:ext uri="{FF2B5EF4-FFF2-40B4-BE49-F238E27FC236}">
                <a16:creationId xmlns:a16="http://schemas.microsoft.com/office/drawing/2014/main" id="{4E0D82BF-9889-470E-96DE-0FAFF56353C9}"/>
              </a:ext>
            </a:extLst>
          </p:cNvPr>
          <p:cNvSpPr>
            <a:spLocks noGrp="1"/>
          </p:cNvSpPr>
          <p:nvPr>
            <p:ph idx="1"/>
          </p:nvPr>
        </p:nvSpPr>
        <p:spPr>
          <a:xfrm>
            <a:off x="609600" y="1600203"/>
            <a:ext cx="5486400" cy="4525963"/>
          </a:xfrm>
        </p:spPr>
        <p:txBody>
          <a:bodyPr/>
          <a:lstStyle/>
          <a:p>
            <a:r>
              <a:rPr lang="zh-CN" altLang="en-US" dirty="0"/>
              <a:t>传输海量数据，</a:t>
            </a:r>
            <a:r>
              <a:rPr lang="zh-CN" altLang="en-US" dirty="0">
                <a:solidFill>
                  <a:srgbClr val="C00000"/>
                </a:solidFill>
              </a:rPr>
              <a:t>因特网甚至不如卡车</a:t>
            </a:r>
            <a:r>
              <a:rPr lang="zh-CN" altLang="en-US" dirty="0"/>
              <a:t>！</a:t>
            </a:r>
            <a:endParaRPr lang="en-US" altLang="zh-CN" dirty="0"/>
          </a:p>
          <a:p>
            <a:r>
              <a:rPr lang="en-US" altLang="zh-CN" dirty="0"/>
              <a:t>AWS Snowmobile: </a:t>
            </a:r>
            <a:r>
              <a:rPr lang="zh-CN" altLang="en-US" dirty="0"/>
              <a:t>帮助传统公司数据上云</a:t>
            </a:r>
            <a:endParaRPr lang="en-US" altLang="zh-CN" dirty="0"/>
          </a:p>
          <a:p>
            <a:pPr lvl="1"/>
            <a:r>
              <a:rPr lang="zh-CN" altLang="en-US" dirty="0"/>
              <a:t>一个 </a:t>
            </a:r>
            <a:r>
              <a:rPr lang="en-US" altLang="zh-CN" dirty="0"/>
              <a:t>45 </a:t>
            </a:r>
            <a:r>
              <a:rPr lang="zh-CN" altLang="en-US" dirty="0"/>
              <a:t>英尺长的坚固的集装箱</a:t>
            </a:r>
            <a:endParaRPr lang="en-US" altLang="zh-CN" dirty="0"/>
          </a:p>
          <a:p>
            <a:pPr lvl="1"/>
            <a:r>
              <a:rPr lang="zh-CN" altLang="en-US" dirty="0"/>
              <a:t>一台半挂卡车牵引</a:t>
            </a:r>
            <a:endParaRPr lang="en-US" altLang="zh-CN" dirty="0"/>
          </a:p>
          <a:p>
            <a:r>
              <a:rPr lang="zh-CN" altLang="en-US" dirty="0"/>
              <a:t>服务流程</a:t>
            </a:r>
            <a:endParaRPr lang="en-US" altLang="zh-CN" dirty="0"/>
          </a:p>
          <a:p>
            <a:pPr lvl="1"/>
            <a:r>
              <a:rPr lang="zh-CN" altLang="en-US" dirty="0"/>
              <a:t>第一步，把卡车开到企业的数据中心去</a:t>
            </a:r>
            <a:endParaRPr lang="en-US" altLang="zh-CN" dirty="0"/>
          </a:p>
          <a:p>
            <a:pPr lvl="1"/>
            <a:r>
              <a:rPr lang="zh-CN" altLang="en-US" dirty="0"/>
              <a:t>第二步，把卡车跟数据中心用光纤连起来</a:t>
            </a:r>
            <a:endParaRPr lang="en-US" altLang="zh-CN" dirty="0"/>
          </a:p>
          <a:p>
            <a:pPr lvl="1"/>
            <a:r>
              <a:rPr lang="zh-CN" altLang="en-US" dirty="0"/>
              <a:t>第三步，向卡车里的存储设备注入数据</a:t>
            </a:r>
            <a:endParaRPr lang="en-US" altLang="zh-CN" dirty="0"/>
          </a:p>
          <a:p>
            <a:pPr lvl="1"/>
            <a:r>
              <a:rPr lang="zh-CN" altLang="en-US" dirty="0"/>
              <a:t>第四步，把卡车开到</a:t>
            </a:r>
            <a:r>
              <a:rPr lang="en-US" altLang="zh-CN" dirty="0"/>
              <a:t>AWS</a:t>
            </a:r>
            <a:r>
              <a:rPr lang="zh-CN" altLang="en-US" dirty="0"/>
              <a:t>的数据中心去</a:t>
            </a:r>
            <a:endParaRPr lang="en-US" altLang="zh-CN" dirty="0"/>
          </a:p>
          <a:p>
            <a:r>
              <a:rPr lang="zh-CN" altLang="en-US" dirty="0"/>
              <a:t>一次可以传输高达 </a:t>
            </a:r>
            <a:r>
              <a:rPr lang="en-US" altLang="zh-CN" dirty="0"/>
              <a:t>100PB </a:t>
            </a:r>
            <a:r>
              <a:rPr lang="zh-CN" altLang="en-US" dirty="0"/>
              <a:t>的数</a:t>
            </a:r>
            <a:endParaRPr lang="en-US" altLang="zh-CN" dirty="0"/>
          </a:p>
          <a:p>
            <a:pPr lvl="1"/>
            <a:r>
              <a:rPr lang="zh-CN" altLang="en-US" dirty="0"/>
              <a:t>更快、更安全、更经济高效</a:t>
            </a:r>
            <a:endParaRPr lang="en-US" altLang="zh-CN" dirty="0"/>
          </a:p>
        </p:txBody>
      </p:sp>
      <p:sp>
        <p:nvSpPr>
          <p:cNvPr id="4" name="灯片编号占位符 3">
            <a:extLst>
              <a:ext uri="{FF2B5EF4-FFF2-40B4-BE49-F238E27FC236}">
                <a16:creationId xmlns:a16="http://schemas.microsoft.com/office/drawing/2014/main" id="{D97989E1-C05E-4BFE-B2E9-80751D8C2C05}"/>
              </a:ext>
            </a:extLst>
          </p:cNvPr>
          <p:cNvSpPr>
            <a:spLocks noGrp="1"/>
          </p:cNvSpPr>
          <p:nvPr>
            <p:ph type="sldNum" sz="quarter" idx="11"/>
          </p:nvPr>
        </p:nvSpPr>
        <p:spPr/>
        <p:txBody>
          <a:bodyPr/>
          <a:lstStyle/>
          <a:p>
            <a:pPr>
              <a:defRPr/>
            </a:pPr>
            <a:fld id="{3FFE790D-BCFB-4008-9260-CA63AEE325FD}" type="slidenum">
              <a:rPr lang="en-US" smtClean="0"/>
              <a:pPr>
                <a:defRPr/>
              </a:pPr>
              <a:t>48</a:t>
            </a:fld>
            <a:endParaRPr lang="en-US" dirty="0"/>
          </a:p>
        </p:txBody>
      </p:sp>
      <p:pic>
        <p:nvPicPr>
          <p:cNvPr id="8194" name="Picture 2" descr="How AWS transfers data to the cloud with its Snowmobile truck">
            <a:extLst>
              <a:ext uri="{FF2B5EF4-FFF2-40B4-BE49-F238E27FC236}">
                <a16:creationId xmlns:a16="http://schemas.microsoft.com/office/drawing/2014/main" id="{B774BCDF-FFF9-47F9-98BA-83B99E21B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667000"/>
            <a:ext cx="6024754" cy="315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204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948E9C08-5518-4807-89D7-A1C9EC987ADF}"/>
              </a:ext>
            </a:extLst>
          </p:cNvPr>
          <p:cNvPicPr>
            <a:picLocks noChangeAspect="1"/>
          </p:cNvPicPr>
          <p:nvPr/>
        </p:nvPicPr>
        <p:blipFill>
          <a:blip r:embed="rId2"/>
          <a:stretch>
            <a:fillRect/>
          </a:stretch>
        </p:blipFill>
        <p:spPr>
          <a:xfrm>
            <a:off x="6585474" y="3115829"/>
            <a:ext cx="573771" cy="765905"/>
          </a:xfrm>
          <a:prstGeom prst="rect">
            <a:avLst/>
          </a:prstGeom>
        </p:spPr>
      </p:pic>
      <p:sp>
        <p:nvSpPr>
          <p:cNvPr id="2" name="标题 1">
            <a:extLst>
              <a:ext uri="{FF2B5EF4-FFF2-40B4-BE49-F238E27FC236}">
                <a16:creationId xmlns:a16="http://schemas.microsoft.com/office/drawing/2014/main" id="{EE2B3F3B-962A-4943-8EB5-3EC556B67182}"/>
              </a:ext>
            </a:extLst>
          </p:cNvPr>
          <p:cNvSpPr>
            <a:spLocks noGrp="1"/>
          </p:cNvSpPr>
          <p:nvPr>
            <p:ph type="title"/>
          </p:nvPr>
        </p:nvSpPr>
        <p:spPr/>
        <p:txBody>
          <a:bodyPr/>
          <a:lstStyle/>
          <a:p>
            <a:r>
              <a:rPr lang="zh-CN" altLang="en-US" dirty="0"/>
              <a:t>网络管理</a:t>
            </a:r>
          </a:p>
        </p:txBody>
      </p:sp>
      <p:sp>
        <p:nvSpPr>
          <p:cNvPr id="4" name="灯片编号占位符 3">
            <a:extLst>
              <a:ext uri="{FF2B5EF4-FFF2-40B4-BE49-F238E27FC236}">
                <a16:creationId xmlns:a16="http://schemas.microsoft.com/office/drawing/2014/main" id="{F47E6681-7D23-4C1A-B060-E03ABA8B67BC}"/>
              </a:ext>
            </a:extLst>
          </p:cNvPr>
          <p:cNvSpPr>
            <a:spLocks noGrp="1"/>
          </p:cNvSpPr>
          <p:nvPr>
            <p:ph type="sldNum" sz="quarter" idx="11"/>
          </p:nvPr>
        </p:nvSpPr>
        <p:spPr/>
        <p:txBody>
          <a:bodyPr/>
          <a:lstStyle/>
          <a:p>
            <a:pPr>
              <a:defRPr/>
            </a:pPr>
            <a:fld id="{3FFE790D-BCFB-4008-9260-CA63AEE325FD}" type="slidenum">
              <a:rPr lang="en-US" smtClean="0"/>
              <a:pPr>
                <a:defRPr/>
              </a:pPr>
              <a:t>49</a:t>
            </a:fld>
            <a:endParaRPr lang="en-US" dirty="0"/>
          </a:p>
        </p:txBody>
      </p:sp>
      <p:pic>
        <p:nvPicPr>
          <p:cNvPr id="5" name="Picture 2" descr="https://pic.baike.soso.com/ugc/baikepic2/5252/20180506094416-559174815_jpg_600_420_38290.jpg/0">
            <a:extLst>
              <a:ext uri="{FF2B5EF4-FFF2-40B4-BE49-F238E27FC236}">
                <a16:creationId xmlns:a16="http://schemas.microsoft.com/office/drawing/2014/main" id="{082CBEDA-CEDD-4990-BB14-10C3F9553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294" y="1299847"/>
            <a:ext cx="2429035" cy="170032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1199F6D9-F860-4A0F-A79E-BA72D7C6A26B}"/>
              </a:ext>
            </a:extLst>
          </p:cNvPr>
          <p:cNvSpPr/>
          <p:nvPr/>
        </p:nvSpPr>
        <p:spPr>
          <a:xfrm>
            <a:off x="1341046" y="1936706"/>
            <a:ext cx="2492990" cy="369332"/>
          </a:xfrm>
          <a:prstGeom prst="rect">
            <a:avLst/>
          </a:prstGeom>
        </p:spPr>
        <p:txBody>
          <a:bodyPr wrap="none">
            <a:spAutoFit/>
          </a:bodyPr>
          <a:lstStyle/>
          <a:p>
            <a:r>
              <a:rPr lang="zh-CN" altLang="en-US" dirty="0"/>
              <a:t>其他人眼中的网络管理</a:t>
            </a:r>
          </a:p>
        </p:txBody>
      </p:sp>
      <p:pic>
        <p:nvPicPr>
          <p:cNvPr id="8" name="图片 7">
            <a:extLst>
              <a:ext uri="{FF2B5EF4-FFF2-40B4-BE49-F238E27FC236}">
                <a16:creationId xmlns:a16="http://schemas.microsoft.com/office/drawing/2014/main" id="{2A9D0ECC-CB5C-4B6A-BCB6-CBDB7C4A93E0}"/>
              </a:ext>
            </a:extLst>
          </p:cNvPr>
          <p:cNvPicPr>
            <a:picLocks noChangeAspect="1"/>
          </p:cNvPicPr>
          <p:nvPr/>
        </p:nvPicPr>
        <p:blipFill>
          <a:blip r:embed="rId4"/>
          <a:stretch>
            <a:fillRect/>
          </a:stretch>
        </p:blipFill>
        <p:spPr>
          <a:xfrm>
            <a:off x="1185726" y="3881734"/>
            <a:ext cx="1678802" cy="2520863"/>
          </a:xfrm>
          <a:prstGeom prst="rect">
            <a:avLst/>
          </a:prstGeom>
        </p:spPr>
      </p:pic>
      <p:pic>
        <p:nvPicPr>
          <p:cNvPr id="9" name="Picture 4" descr="https://ss.csdn.net/p?http://mmbiz.qpic.cn/mmbiz_jpg/tMJtfgIIibWKZYKDK8JKIhD29hNgWB6VLSGTxp2TnCS3lAfw0qO6flvAESG50eB0ibfVfSJo10QZ28n7iceUuGtmQ/640?wx_fmt=jpeg&amp;wxfrom=5&amp;wx_lazy=1">
            <a:extLst>
              <a:ext uri="{FF2B5EF4-FFF2-40B4-BE49-F238E27FC236}">
                <a16:creationId xmlns:a16="http://schemas.microsoft.com/office/drawing/2014/main" id="{CE62A17D-5F74-43D6-AA20-77BDEA728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4009239"/>
            <a:ext cx="3996208" cy="227965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2A94961-0BED-4D6C-A03F-85B17846D799}"/>
              </a:ext>
            </a:extLst>
          </p:cNvPr>
          <p:cNvSpPr/>
          <p:nvPr/>
        </p:nvSpPr>
        <p:spPr>
          <a:xfrm>
            <a:off x="4845826" y="3194438"/>
            <a:ext cx="1800493" cy="369332"/>
          </a:xfrm>
          <a:prstGeom prst="rect">
            <a:avLst/>
          </a:prstGeom>
        </p:spPr>
        <p:txBody>
          <a:bodyPr wrap="none">
            <a:spAutoFit/>
          </a:bodyPr>
          <a:lstStyle/>
          <a:p>
            <a:r>
              <a:rPr lang="zh-CN" altLang="en-US" dirty="0"/>
              <a:t>真实的网络管理</a:t>
            </a:r>
          </a:p>
        </p:txBody>
      </p:sp>
      <p:sp>
        <p:nvSpPr>
          <p:cNvPr id="11" name="左大括号 10">
            <a:extLst>
              <a:ext uri="{FF2B5EF4-FFF2-40B4-BE49-F238E27FC236}">
                <a16:creationId xmlns:a16="http://schemas.microsoft.com/office/drawing/2014/main" id="{A0A2797C-D2B6-4B7D-A802-C0B700C7B58E}"/>
              </a:ext>
            </a:extLst>
          </p:cNvPr>
          <p:cNvSpPr/>
          <p:nvPr/>
        </p:nvSpPr>
        <p:spPr bwMode="auto">
          <a:xfrm rot="5400000">
            <a:off x="5644634" y="-394863"/>
            <a:ext cx="369333" cy="8305802"/>
          </a:xfrm>
          <a:prstGeom prst="leftBrace">
            <a:avLst>
              <a:gd name="adj1" fmla="val 53171"/>
              <a:gd name="adj2" fmla="val 50000"/>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pic>
        <p:nvPicPr>
          <p:cNvPr id="13" name="图片 12">
            <a:extLst>
              <a:ext uri="{FF2B5EF4-FFF2-40B4-BE49-F238E27FC236}">
                <a16:creationId xmlns:a16="http://schemas.microsoft.com/office/drawing/2014/main" id="{F8375CD0-A4E4-4765-970A-B90B95093A10}"/>
              </a:ext>
            </a:extLst>
          </p:cNvPr>
          <p:cNvPicPr>
            <a:picLocks noChangeAspect="1"/>
          </p:cNvPicPr>
          <p:nvPr/>
        </p:nvPicPr>
        <p:blipFill>
          <a:blip r:embed="rId6"/>
          <a:stretch>
            <a:fillRect/>
          </a:stretch>
        </p:blipFill>
        <p:spPr>
          <a:xfrm>
            <a:off x="4036428" y="1319175"/>
            <a:ext cx="1481556" cy="1617896"/>
          </a:xfrm>
          <a:prstGeom prst="rect">
            <a:avLst/>
          </a:prstGeom>
        </p:spPr>
      </p:pic>
      <p:pic>
        <p:nvPicPr>
          <p:cNvPr id="1030" name="Picture 6" descr="为了服务器不再宕机，老板请来了茅山道士做符">
            <a:extLst>
              <a:ext uri="{FF2B5EF4-FFF2-40B4-BE49-F238E27FC236}">
                <a16:creationId xmlns:a16="http://schemas.microsoft.com/office/drawing/2014/main" id="{8A30F151-BF80-41F4-99C4-FD8976770C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4400" y="4220151"/>
            <a:ext cx="3048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19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AF7CF-9C6E-4541-A36B-995561C41939}"/>
              </a:ext>
            </a:extLst>
          </p:cNvPr>
          <p:cNvSpPr>
            <a:spLocks noGrp="1"/>
          </p:cNvSpPr>
          <p:nvPr>
            <p:ph type="title"/>
          </p:nvPr>
        </p:nvSpPr>
        <p:spPr/>
        <p:txBody>
          <a:bodyPr/>
          <a:lstStyle/>
          <a:p>
            <a:r>
              <a:rPr lang="zh-CN" altLang="en-US" dirty="0"/>
              <a:t>更多阅读材料</a:t>
            </a:r>
          </a:p>
        </p:txBody>
      </p:sp>
      <p:sp>
        <p:nvSpPr>
          <p:cNvPr id="3" name="内容占位符 2">
            <a:extLst>
              <a:ext uri="{FF2B5EF4-FFF2-40B4-BE49-F238E27FC236}">
                <a16:creationId xmlns:a16="http://schemas.microsoft.com/office/drawing/2014/main" id="{6FB58EE0-7951-4C59-B21A-0358891A24AC}"/>
              </a:ext>
            </a:extLst>
          </p:cNvPr>
          <p:cNvSpPr>
            <a:spLocks noGrp="1"/>
          </p:cNvSpPr>
          <p:nvPr>
            <p:ph idx="1"/>
          </p:nvPr>
        </p:nvSpPr>
        <p:spPr/>
        <p:txBody>
          <a:bodyPr/>
          <a:lstStyle/>
          <a:p>
            <a:r>
              <a:rPr lang="en-US" altLang="zh-CN" dirty="0"/>
              <a:t>《UNIX</a:t>
            </a:r>
            <a:r>
              <a:rPr lang="zh-CN" altLang="en-US" dirty="0"/>
              <a:t>网络编程</a:t>
            </a:r>
            <a:r>
              <a:rPr lang="en-US" altLang="zh-CN" dirty="0"/>
              <a:t>》2</a:t>
            </a:r>
            <a:r>
              <a:rPr lang="zh-CN" altLang="en-US" dirty="0"/>
              <a:t>卷</a:t>
            </a:r>
            <a:endParaRPr lang="en-US" altLang="zh-CN" dirty="0"/>
          </a:p>
          <a:p>
            <a:pPr lvl="1"/>
            <a:r>
              <a:rPr lang="zh-CN" altLang="en-US" dirty="0"/>
              <a:t>卷</a:t>
            </a:r>
            <a:r>
              <a:rPr lang="en-US" altLang="zh-CN" dirty="0"/>
              <a:t>1</a:t>
            </a:r>
            <a:r>
              <a:rPr lang="zh-CN" altLang="en-US" dirty="0"/>
              <a:t>：套接字联网</a:t>
            </a:r>
            <a:r>
              <a:rPr lang="en-US" altLang="zh-CN" dirty="0"/>
              <a:t>API</a:t>
            </a:r>
          </a:p>
          <a:p>
            <a:pPr lvl="1"/>
            <a:r>
              <a:rPr lang="zh-CN" altLang="en-US" dirty="0"/>
              <a:t>卷</a:t>
            </a:r>
            <a:r>
              <a:rPr lang="en-US" altLang="zh-CN" dirty="0"/>
              <a:t>2</a:t>
            </a:r>
            <a:r>
              <a:rPr lang="zh-CN" altLang="en-US" dirty="0"/>
              <a:t>：进程间通信</a:t>
            </a:r>
            <a:endParaRPr lang="en-US" altLang="zh-CN" dirty="0"/>
          </a:p>
          <a:p>
            <a:pPr lvl="1"/>
            <a:r>
              <a:rPr lang="zh-CN" altLang="en-US" dirty="0"/>
              <a:t>作者：</a:t>
            </a:r>
            <a:r>
              <a:rPr lang="en-US" altLang="zh-CN" dirty="0"/>
              <a:t>W. Richard Stevens / Bill </a:t>
            </a:r>
            <a:r>
              <a:rPr lang="en-US" altLang="zh-CN" dirty="0" err="1"/>
              <a:t>Fenner</a:t>
            </a:r>
            <a:r>
              <a:rPr lang="en-US" altLang="zh-CN" dirty="0"/>
              <a:t> / Andrew M. </a:t>
            </a:r>
            <a:r>
              <a:rPr lang="en-US" altLang="zh-CN" dirty="0" err="1"/>
              <a:t>Rudoff</a:t>
            </a:r>
            <a:endParaRPr lang="zh-CN" altLang="en-US" dirty="0"/>
          </a:p>
          <a:p>
            <a:r>
              <a:rPr lang="en-US" altLang="zh-CN" dirty="0"/>
              <a:t>《TCP/IP</a:t>
            </a:r>
            <a:r>
              <a:rPr lang="zh-CN" altLang="en-US" dirty="0"/>
              <a:t>详解</a:t>
            </a:r>
            <a:r>
              <a:rPr lang="en-US" altLang="zh-CN" dirty="0"/>
              <a:t>》</a:t>
            </a:r>
            <a:r>
              <a:rPr lang="zh-CN" altLang="en-US" dirty="0"/>
              <a:t>，</a:t>
            </a:r>
            <a:r>
              <a:rPr lang="en-US" altLang="zh-CN" dirty="0"/>
              <a:t>3</a:t>
            </a:r>
            <a:r>
              <a:rPr lang="zh-CN" altLang="en-US" dirty="0"/>
              <a:t>卷</a:t>
            </a:r>
            <a:endParaRPr lang="en-US" altLang="zh-CN" dirty="0"/>
          </a:p>
          <a:p>
            <a:pPr lvl="1"/>
            <a:r>
              <a:rPr lang="zh-CN" altLang="en-US" dirty="0"/>
              <a:t>卷</a:t>
            </a:r>
            <a:r>
              <a:rPr lang="en-US" altLang="zh-CN" dirty="0"/>
              <a:t>1</a:t>
            </a:r>
            <a:r>
              <a:rPr lang="zh-CN" altLang="en-US" dirty="0"/>
              <a:t>：协议</a:t>
            </a:r>
            <a:endParaRPr lang="en-US" altLang="zh-CN" dirty="0"/>
          </a:p>
          <a:p>
            <a:pPr lvl="1"/>
            <a:r>
              <a:rPr lang="zh-CN" altLang="en-US" dirty="0"/>
              <a:t>卷</a:t>
            </a:r>
            <a:r>
              <a:rPr lang="en-US" altLang="zh-CN" dirty="0"/>
              <a:t>2</a:t>
            </a:r>
            <a:r>
              <a:rPr lang="zh-CN" altLang="en-US" dirty="0"/>
              <a:t>：实现</a:t>
            </a:r>
            <a:endParaRPr lang="en-US" altLang="zh-CN" dirty="0"/>
          </a:p>
          <a:p>
            <a:pPr lvl="1"/>
            <a:r>
              <a:rPr lang="zh-CN" altLang="en-US" dirty="0"/>
              <a:t>卷</a:t>
            </a:r>
            <a:r>
              <a:rPr lang="en-US" altLang="zh-CN" dirty="0"/>
              <a:t>3</a:t>
            </a:r>
            <a:r>
              <a:rPr lang="zh-CN" altLang="en-US" dirty="0"/>
              <a:t>： </a:t>
            </a:r>
            <a:r>
              <a:rPr lang="en-US" altLang="zh-CN" dirty="0"/>
              <a:t>TCP</a:t>
            </a:r>
            <a:r>
              <a:rPr lang="zh-CN" altLang="en-US" dirty="0"/>
              <a:t>事务协议、</a:t>
            </a:r>
            <a:r>
              <a:rPr lang="en-US" altLang="zh-CN" dirty="0"/>
              <a:t>HTTP</a:t>
            </a:r>
            <a:r>
              <a:rPr lang="zh-CN" altLang="en-US" dirty="0"/>
              <a:t>、</a:t>
            </a:r>
            <a:r>
              <a:rPr lang="en-US" altLang="zh-CN" dirty="0"/>
              <a:t>NNTP</a:t>
            </a:r>
            <a:r>
              <a:rPr lang="zh-CN" altLang="en-US" dirty="0"/>
              <a:t>和</a:t>
            </a:r>
            <a:r>
              <a:rPr lang="en-US" altLang="zh-CN" dirty="0"/>
              <a:t>UNIX</a:t>
            </a:r>
            <a:r>
              <a:rPr lang="zh-CN" altLang="en-US" dirty="0"/>
              <a:t>域协议</a:t>
            </a:r>
            <a:endParaRPr lang="en-US" altLang="zh-CN" dirty="0"/>
          </a:p>
          <a:p>
            <a:pPr lvl="1"/>
            <a:r>
              <a:rPr lang="zh-CN" altLang="en-US" dirty="0"/>
              <a:t>作者：</a:t>
            </a:r>
            <a:r>
              <a:rPr lang="en-US" altLang="zh-CN" dirty="0"/>
              <a:t>W. Richard Stevens </a:t>
            </a:r>
          </a:p>
          <a:p>
            <a:endParaRPr lang="en-US" altLang="zh-CN" dirty="0"/>
          </a:p>
          <a:p>
            <a:r>
              <a:rPr lang="en-US" altLang="zh-CN" dirty="0"/>
              <a:t>W. Richard Stevens</a:t>
            </a:r>
            <a:r>
              <a:rPr lang="zh-CN" altLang="en-US" dirty="0"/>
              <a:t>另一本著作</a:t>
            </a:r>
            <a:r>
              <a:rPr lang="en-US" altLang="zh-CN" dirty="0"/>
              <a:t>《</a:t>
            </a:r>
            <a:r>
              <a:rPr lang="en-US" altLang="zh-CN" dirty="0" err="1"/>
              <a:t>UNlX</a:t>
            </a:r>
            <a:r>
              <a:rPr lang="zh-CN" altLang="en-US" dirty="0"/>
              <a:t>环境高级编程</a:t>
            </a:r>
            <a:r>
              <a:rPr lang="en-US" altLang="zh-CN" dirty="0"/>
              <a:t>》</a:t>
            </a:r>
          </a:p>
          <a:p>
            <a:r>
              <a:rPr lang="en-US" altLang="zh-CN" dirty="0"/>
              <a:t>Linux C</a:t>
            </a:r>
            <a:r>
              <a:rPr lang="zh-CN" altLang="en-US" dirty="0"/>
              <a:t>库函数手册：</a:t>
            </a:r>
            <a:r>
              <a:rPr lang="en-US" altLang="zh-CN" dirty="0">
                <a:hlinkClick r:id="rId2"/>
              </a:rPr>
              <a:t>https://www.gnu.org/software/libc/manual/pdf/libc.pdf </a:t>
            </a:r>
            <a:endParaRPr lang="en-US" altLang="zh-CN" dirty="0"/>
          </a:p>
          <a:p>
            <a:endParaRPr lang="en-US" altLang="zh-CN" dirty="0"/>
          </a:p>
        </p:txBody>
      </p:sp>
      <p:sp>
        <p:nvSpPr>
          <p:cNvPr id="4" name="灯片编号占位符 3">
            <a:extLst>
              <a:ext uri="{FF2B5EF4-FFF2-40B4-BE49-F238E27FC236}">
                <a16:creationId xmlns:a16="http://schemas.microsoft.com/office/drawing/2014/main" id="{224EBC9E-5B8E-4D69-83CF-E1C8CD996A9A}"/>
              </a:ext>
            </a:extLst>
          </p:cNvPr>
          <p:cNvSpPr>
            <a:spLocks noGrp="1"/>
          </p:cNvSpPr>
          <p:nvPr>
            <p:ph type="sldNum" sz="quarter" idx="11"/>
          </p:nvPr>
        </p:nvSpPr>
        <p:spPr/>
        <p:txBody>
          <a:bodyPr/>
          <a:lstStyle/>
          <a:p>
            <a:pPr>
              <a:defRPr/>
            </a:pPr>
            <a:fld id="{3FFE790D-BCFB-4008-9260-CA63AEE325FD}" type="slidenum">
              <a:rPr lang="en-US" smtClean="0"/>
              <a:pPr>
                <a:defRPr/>
              </a:pPr>
              <a:t>5</a:t>
            </a:fld>
            <a:endParaRPr lang="en-US" dirty="0"/>
          </a:p>
        </p:txBody>
      </p:sp>
      <p:pic>
        <p:nvPicPr>
          <p:cNvPr id="1026" name="Picture 2" descr="UNIX环境高级编程">
            <a:extLst>
              <a:ext uri="{FF2B5EF4-FFF2-40B4-BE49-F238E27FC236}">
                <a16:creationId xmlns:a16="http://schemas.microsoft.com/office/drawing/2014/main" id="{789C117F-367D-4FB4-9C7B-B45E8CC81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4274" y="4702971"/>
            <a:ext cx="1185362" cy="1628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CP/IP详解 卷1：协议">
            <a:extLst>
              <a:ext uri="{FF2B5EF4-FFF2-40B4-BE49-F238E27FC236}">
                <a16:creationId xmlns:a16="http://schemas.microsoft.com/office/drawing/2014/main" id="{60FC9E76-DAD3-48F6-9967-6451A5153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074990"/>
            <a:ext cx="1123020" cy="15763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CP/IP详解 卷2：实现">
            <a:extLst>
              <a:ext uri="{FF2B5EF4-FFF2-40B4-BE49-F238E27FC236}">
                <a16:creationId xmlns:a16="http://schemas.microsoft.com/office/drawing/2014/main" id="{F4DA7670-9F24-40AC-9963-3FB844923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6295" y="3074990"/>
            <a:ext cx="1074810" cy="15763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CP/IP详解 卷3：TCP事务协议、HTTP、NNTP和UNIX域协议">
            <a:extLst>
              <a:ext uri="{FF2B5EF4-FFF2-40B4-BE49-F238E27FC236}">
                <a16:creationId xmlns:a16="http://schemas.microsoft.com/office/drawing/2014/main" id="{791C29F7-BFD3-448E-83F3-01B2E842DF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4980" y="3074990"/>
            <a:ext cx="1108398" cy="15763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IX网络编程 卷1：套接字联网API（第3版）">
            <a:extLst>
              <a:ext uri="{FF2B5EF4-FFF2-40B4-BE49-F238E27FC236}">
                <a16:creationId xmlns:a16="http://schemas.microsoft.com/office/drawing/2014/main" id="{BFC0FE33-514A-4CD7-993D-48FBF5B7F2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1189043"/>
            <a:ext cx="1166497" cy="16287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IX网络编程 : 第2版. 第2卷， 进程间通信(中文版)">
            <a:extLst>
              <a:ext uri="{FF2B5EF4-FFF2-40B4-BE49-F238E27FC236}">
                <a16:creationId xmlns:a16="http://schemas.microsoft.com/office/drawing/2014/main" id="{A1F52C25-74CE-4290-B3E5-948E59E213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1" y="1189042"/>
            <a:ext cx="1148286"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4888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14844-FBF3-4CA9-BBB0-0A6A6CA74FF3}"/>
              </a:ext>
            </a:extLst>
          </p:cNvPr>
          <p:cNvSpPr>
            <a:spLocks noGrp="1"/>
          </p:cNvSpPr>
          <p:nvPr>
            <p:ph type="title"/>
          </p:nvPr>
        </p:nvSpPr>
        <p:spPr>
          <a:xfrm>
            <a:off x="605204" y="274638"/>
            <a:ext cx="10972800" cy="1143000"/>
          </a:xfrm>
        </p:spPr>
        <p:txBody>
          <a:bodyPr/>
          <a:lstStyle/>
          <a:p>
            <a:r>
              <a:rPr lang="zh-CN" altLang="en-US" dirty="0"/>
              <a:t>网络管理</a:t>
            </a:r>
          </a:p>
        </p:txBody>
      </p:sp>
      <p:sp>
        <p:nvSpPr>
          <p:cNvPr id="4" name="灯片编号占位符 3">
            <a:extLst>
              <a:ext uri="{FF2B5EF4-FFF2-40B4-BE49-F238E27FC236}">
                <a16:creationId xmlns:a16="http://schemas.microsoft.com/office/drawing/2014/main" id="{93EB6B31-8FB0-40D7-A5F9-5E01529158D4}"/>
              </a:ext>
            </a:extLst>
          </p:cNvPr>
          <p:cNvSpPr>
            <a:spLocks noGrp="1"/>
          </p:cNvSpPr>
          <p:nvPr>
            <p:ph type="sldNum" sz="quarter" idx="11"/>
          </p:nvPr>
        </p:nvSpPr>
        <p:spPr>
          <a:xfrm>
            <a:off x="9279037" y="6537326"/>
            <a:ext cx="2844800" cy="320675"/>
          </a:xfrm>
        </p:spPr>
        <p:txBody>
          <a:bodyPr/>
          <a:lstStyle/>
          <a:p>
            <a:pPr>
              <a:defRPr/>
            </a:pPr>
            <a:fld id="{3FFE790D-BCFB-4008-9260-CA63AEE325FD}" type="slidenum">
              <a:rPr lang="en-US" smtClean="0"/>
              <a:pPr>
                <a:defRPr/>
              </a:pPr>
              <a:t>50</a:t>
            </a:fld>
            <a:endParaRPr lang="en-US" dirty="0"/>
          </a:p>
        </p:txBody>
      </p:sp>
      <p:sp>
        <p:nvSpPr>
          <p:cNvPr id="10" name="内容占位符 2">
            <a:extLst>
              <a:ext uri="{FF2B5EF4-FFF2-40B4-BE49-F238E27FC236}">
                <a16:creationId xmlns:a16="http://schemas.microsoft.com/office/drawing/2014/main" id="{2AC082A3-3736-431D-A7CE-C77207D60819}"/>
              </a:ext>
            </a:extLst>
          </p:cNvPr>
          <p:cNvSpPr>
            <a:spLocks noGrp="1"/>
          </p:cNvSpPr>
          <p:nvPr>
            <p:ph idx="1"/>
          </p:nvPr>
        </p:nvSpPr>
        <p:spPr>
          <a:xfrm>
            <a:off x="604838" y="1600200"/>
            <a:ext cx="10972800" cy="4525963"/>
          </a:xfrm>
        </p:spPr>
        <p:txBody>
          <a:bodyPr/>
          <a:lstStyle/>
          <a:p>
            <a:r>
              <a:rPr lang="zh-CN" altLang="en-US" dirty="0"/>
              <a:t>设备数量庞大</a:t>
            </a:r>
            <a:endParaRPr lang="en-US" altLang="zh-CN" dirty="0"/>
          </a:p>
          <a:p>
            <a:r>
              <a:rPr lang="zh-CN" altLang="en-US" dirty="0"/>
              <a:t>设备功能复杂</a:t>
            </a:r>
            <a:endParaRPr lang="en-US" altLang="zh-CN" dirty="0"/>
          </a:p>
          <a:p>
            <a:r>
              <a:rPr lang="zh-CN" altLang="en-US" dirty="0"/>
              <a:t>难以复现与测试</a:t>
            </a:r>
          </a:p>
          <a:p>
            <a:endParaRPr lang="zh-CN" altLang="en-US" dirty="0"/>
          </a:p>
        </p:txBody>
      </p:sp>
      <p:pic>
        <p:nvPicPr>
          <p:cNvPr id="5" name="图片 4">
            <a:extLst>
              <a:ext uri="{FF2B5EF4-FFF2-40B4-BE49-F238E27FC236}">
                <a16:creationId xmlns:a16="http://schemas.microsoft.com/office/drawing/2014/main" id="{638B04AD-6F79-4926-8525-DF6B3844BE41}"/>
              </a:ext>
            </a:extLst>
          </p:cNvPr>
          <p:cNvPicPr>
            <a:picLocks noChangeAspect="1"/>
          </p:cNvPicPr>
          <p:nvPr/>
        </p:nvPicPr>
        <p:blipFill>
          <a:blip r:embed="rId2"/>
          <a:stretch>
            <a:fillRect/>
          </a:stretch>
        </p:blipFill>
        <p:spPr>
          <a:xfrm>
            <a:off x="3810000" y="2133600"/>
            <a:ext cx="4738688" cy="3924326"/>
          </a:xfrm>
          <a:prstGeom prst="rect">
            <a:avLst/>
          </a:prstGeom>
        </p:spPr>
      </p:pic>
      <p:sp>
        <p:nvSpPr>
          <p:cNvPr id="12" name="文本框 11">
            <a:extLst>
              <a:ext uri="{FF2B5EF4-FFF2-40B4-BE49-F238E27FC236}">
                <a16:creationId xmlns:a16="http://schemas.microsoft.com/office/drawing/2014/main" id="{2F8E1A27-5AE0-4961-B891-08EF5358420D}"/>
              </a:ext>
            </a:extLst>
          </p:cNvPr>
          <p:cNvSpPr txBox="1"/>
          <p:nvPr/>
        </p:nvSpPr>
        <p:spPr>
          <a:xfrm>
            <a:off x="7924800" y="1341521"/>
            <a:ext cx="3962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Gray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例如：间歇性或随机丢失数据、性能下降</a:t>
            </a:r>
            <a:endParaRPr lang="en-US" altLang="zh-CN" sz="1600" b="1" dirty="0">
              <a:solidFill>
                <a:schemeClr val="bg1">
                  <a:lumMod val="6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可能由电子元件老化等因素导致 </a:t>
            </a:r>
            <a:endParaRPr kumimoji="0" lang="zh-CN" altLang="en-US" sz="16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01070FA-F21B-48F4-BC56-72033314661D}"/>
              </a:ext>
            </a:extLst>
          </p:cNvPr>
          <p:cNvSpPr txBox="1"/>
          <p:nvPr/>
        </p:nvSpPr>
        <p:spPr>
          <a:xfrm>
            <a:off x="8420100" y="4651883"/>
            <a:ext cx="2209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rPr>
              <a:t>Detected Failure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rPr>
              <a:t>例如：网站无法访问</a:t>
            </a:r>
          </a:p>
        </p:txBody>
      </p:sp>
      <p:sp>
        <p:nvSpPr>
          <p:cNvPr id="14" name="文本框 13">
            <a:extLst>
              <a:ext uri="{FF2B5EF4-FFF2-40B4-BE49-F238E27FC236}">
                <a16:creationId xmlns:a16="http://schemas.microsoft.com/office/drawing/2014/main" id="{B3120C89-3732-4FD3-A76B-B03735AE0B76}"/>
              </a:ext>
            </a:extLst>
          </p:cNvPr>
          <p:cNvSpPr txBox="1"/>
          <p:nvPr/>
        </p:nvSpPr>
        <p:spPr>
          <a:xfrm>
            <a:off x="3219188" y="4803160"/>
            <a:ext cx="2209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Masked Failure</a:t>
            </a:r>
            <a:endParaRPr kumimoji="0" lang="zh-CN" altLang="en-US" sz="1600" b="1" i="0" u="none" strike="noStrike" kern="120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03B9F19-7CBB-46D2-A495-4B714DF5732A}"/>
              </a:ext>
            </a:extLst>
          </p:cNvPr>
          <p:cNvSpPr txBox="1"/>
          <p:nvPr/>
        </p:nvSpPr>
        <p:spPr>
          <a:xfrm>
            <a:off x="4648200" y="1896086"/>
            <a:ext cx="2209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All Good</a:t>
            </a:r>
            <a:endParaRPr kumimoji="0" lang="zh-CN" altLang="en-US" sz="16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3548A92-07F8-4C12-8018-A891FB5F747F}"/>
              </a:ext>
            </a:extLst>
          </p:cNvPr>
          <p:cNvSpPr/>
          <p:nvPr/>
        </p:nvSpPr>
        <p:spPr>
          <a:xfrm>
            <a:off x="3683831" y="6064389"/>
            <a:ext cx="8481937" cy="369332"/>
          </a:xfrm>
          <a:prstGeom prst="rect">
            <a:avLst/>
          </a:prstGeom>
        </p:spPr>
        <p:txBody>
          <a:bodyPr wrap="none">
            <a:spAutoFit/>
          </a:bodyPr>
          <a:lstStyle/>
          <a:p>
            <a:r>
              <a:rPr lang="zh-CN" altLang="en-US" dirty="0"/>
              <a:t>参考文献：Gray Failure: The Achilles’ Heel of Cloud-Scale Systems</a:t>
            </a:r>
            <a:r>
              <a:rPr lang="en-US" altLang="zh-CN" dirty="0"/>
              <a:t>, </a:t>
            </a:r>
            <a:r>
              <a:rPr lang="en-US" altLang="zh-CN" dirty="0" err="1"/>
              <a:t>HotOS</a:t>
            </a:r>
            <a:r>
              <a:rPr lang="en-US" altLang="zh-CN" dirty="0"/>
              <a:t> 2017</a:t>
            </a:r>
            <a:endParaRPr lang="zh-CN" altLang="en-US" dirty="0"/>
          </a:p>
        </p:txBody>
      </p:sp>
    </p:spTree>
    <p:extLst>
      <p:ext uri="{BB962C8B-B14F-4D97-AF65-F5344CB8AC3E}">
        <p14:creationId xmlns:p14="http://schemas.microsoft.com/office/powerpoint/2010/main" val="3928333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8DFCE-275C-4B29-A13E-0D326C8D6F8B}"/>
              </a:ext>
            </a:extLst>
          </p:cNvPr>
          <p:cNvSpPr>
            <a:spLocks noGrp="1"/>
          </p:cNvSpPr>
          <p:nvPr>
            <p:ph type="title"/>
          </p:nvPr>
        </p:nvSpPr>
        <p:spPr/>
        <p:txBody>
          <a:bodyPr/>
          <a:lstStyle/>
          <a:p>
            <a:r>
              <a:rPr lang="zh-CN" altLang="en-US" dirty="0"/>
              <a:t>网络管理</a:t>
            </a:r>
          </a:p>
        </p:txBody>
      </p:sp>
      <p:sp>
        <p:nvSpPr>
          <p:cNvPr id="3" name="内容占位符 2">
            <a:extLst>
              <a:ext uri="{FF2B5EF4-FFF2-40B4-BE49-F238E27FC236}">
                <a16:creationId xmlns:a16="http://schemas.microsoft.com/office/drawing/2014/main" id="{AF1EC2A7-992A-4884-B6B5-0FC1023E4987}"/>
              </a:ext>
            </a:extLst>
          </p:cNvPr>
          <p:cNvSpPr>
            <a:spLocks noGrp="1"/>
          </p:cNvSpPr>
          <p:nvPr>
            <p:ph idx="1"/>
          </p:nvPr>
        </p:nvSpPr>
        <p:spPr/>
        <p:txBody>
          <a:bodyPr/>
          <a:lstStyle/>
          <a:p>
            <a:r>
              <a:rPr lang="zh-CN" altLang="en-US" dirty="0"/>
              <a:t>现有网络管理与分析工具</a:t>
            </a:r>
            <a:endParaRPr lang="en-US" altLang="zh-CN" dirty="0"/>
          </a:p>
          <a:p>
            <a:pPr lvl="1"/>
            <a:r>
              <a:rPr lang="zh-CN" altLang="en-US" dirty="0"/>
              <a:t>大量日志消息：“大海捞针”</a:t>
            </a:r>
            <a:endParaRPr lang="en-US" altLang="zh-CN" dirty="0"/>
          </a:p>
          <a:p>
            <a:pPr lvl="1"/>
            <a:r>
              <a:rPr lang="zh-CN" altLang="en-US" dirty="0"/>
              <a:t>信息过于底层：人工拼接、分析</a:t>
            </a:r>
            <a:endParaRPr lang="en-US" altLang="zh-CN" dirty="0"/>
          </a:p>
        </p:txBody>
      </p:sp>
      <p:sp>
        <p:nvSpPr>
          <p:cNvPr id="4" name="灯片编号占位符 3">
            <a:extLst>
              <a:ext uri="{FF2B5EF4-FFF2-40B4-BE49-F238E27FC236}">
                <a16:creationId xmlns:a16="http://schemas.microsoft.com/office/drawing/2014/main" id="{9778833C-45EF-48EC-A945-45DDFA2C6AA4}"/>
              </a:ext>
            </a:extLst>
          </p:cNvPr>
          <p:cNvSpPr>
            <a:spLocks noGrp="1"/>
          </p:cNvSpPr>
          <p:nvPr>
            <p:ph type="sldNum" sz="quarter" idx="11"/>
          </p:nvPr>
        </p:nvSpPr>
        <p:spPr/>
        <p:txBody>
          <a:bodyPr/>
          <a:lstStyle/>
          <a:p>
            <a:pPr>
              <a:defRPr/>
            </a:pPr>
            <a:fld id="{3FFE790D-BCFB-4008-9260-CA63AEE325FD}" type="slidenum">
              <a:rPr lang="en-US" smtClean="0"/>
              <a:pPr>
                <a:defRPr/>
              </a:pPr>
              <a:t>51</a:t>
            </a:fld>
            <a:endParaRPr lang="en-US" dirty="0"/>
          </a:p>
        </p:txBody>
      </p:sp>
      <p:pic>
        <p:nvPicPr>
          <p:cNvPr id="5" name="Picture 2" descr="3rejidfn.zvm">
            <a:extLst>
              <a:ext uri="{FF2B5EF4-FFF2-40B4-BE49-F238E27FC236}">
                <a16:creationId xmlns:a16="http://schemas.microsoft.com/office/drawing/2014/main" id="{034ACF74-1EC6-4589-BC3E-D514CD81A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296600"/>
            <a:ext cx="6507861" cy="466431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C533E7C3-010F-4F92-AF5A-203D681EB80E}"/>
              </a:ext>
            </a:extLst>
          </p:cNvPr>
          <p:cNvPicPr>
            <a:picLocks noChangeAspect="1"/>
          </p:cNvPicPr>
          <p:nvPr/>
        </p:nvPicPr>
        <p:blipFill>
          <a:blip r:embed="rId3"/>
          <a:stretch>
            <a:fillRect/>
          </a:stretch>
        </p:blipFill>
        <p:spPr>
          <a:xfrm>
            <a:off x="264009" y="3500926"/>
            <a:ext cx="4802730" cy="2441987"/>
          </a:xfrm>
          <a:prstGeom prst="rect">
            <a:avLst/>
          </a:prstGeom>
        </p:spPr>
      </p:pic>
    </p:spTree>
    <p:extLst>
      <p:ext uri="{BB962C8B-B14F-4D97-AF65-F5344CB8AC3E}">
        <p14:creationId xmlns:p14="http://schemas.microsoft.com/office/powerpoint/2010/main" val="2561698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3CE60-C4EA-4750-BA71-CA97C52BBA66}"/>
              </a:ext>
            </a:extLst>
          </p:cNvPr>
          <p:cNvSpPr>
            <a:spLocks noGrp="1"/>
          </p:cNvSpPr>
          <p:nvPr>
            <p:ph type="title"/>
          </p:nvPr>
        </p:nvSpPr>
        <p:spPr/>
        <p:txBody>
          <a:bodyPr/>
          <a:lstStyle/>
          <a:p>
            <a:r>
              <a:rPr lang="zh-CN" altLang="en-US" dirty="0"/>
              <a:t>互联网带来的社会问题</a:t>
            </a:r>
          </a:p>
        </p:txBody>
      </p:sp>
      <p:pic>
        <p:nvPicPr>
          <p:cNvPr id="6" name="内容占位符 5">
            <a:extLst>
              <a:ext uri="{FF2B5EF4-FFF2-40B4-BE49-F238E27FC236}">
                <a16:creationId xmlns:a16="http://schemas.microsoft.com/office/drawing/2014/main" id="{47F3E719-DDFE-4D16-92AB-2C7A5B0AD105}"/>
              </a:ext>
            </a:extLst>
          </p:cNvPr>
          <p:cNvPicPr>
            <a:picLocks noGrp="1" noChangeAspect="1"/>
          </p:cNvPicPr>
          <p:nvPr>
            <p:ph idx="1"/>
          </p:nvPr>
        </p:nvPicPr>
        <p:blipFill>
          <a:blip r:embed="rId2"/>
          <a:stretch>
            <a:fillRect/>
          </a:stretch>
        </p:blipFill>
        <p:spPr>
          <a:xfrm>
            <a:off x="6629400" y="5488175"/>
            <a:ext cx="5181600" cy="846839"/>
          </a:xfrm>
          <a:prstGeom prst="rect">
            <a:avLst/>
          </a:prstGeom>
        </p:spPr>
      </p:pic>
      <p:sp>
        <p:nvSpPr>
          <p:cNvPr id="4" name="灯片编号占位符 3">
            <a:extLst>
              <a:ext uri="{FF2B5EF4-FFF2-40B4-BE49-F238E27FC236}">
                <a16:creationId xmlns:a16="http://schemas.microsoft.com/office/drawing/2014/main" id="{9906E505-D903-4287-B940-E53A54B25CDF}"/>
              </a:ext>
            </a:extLst>
          </p:cNvPr>
          <p:cNvSpPr>
            <a:spLocks noGrp="1"/>
          </p:cNvSpPr>
          <p:nvPr>
            <p:ph type="sldNum" sz="quarter" idx="11"/>
          </p:nvPr>
        </p:nvSpPr>
        <p:spPr/>
        <p:txBody>
          <a:bodyPr/>
          <a:lstStyle/>
          <a:p>
            <a:pPr>
              <a:defRPr/>
            </a:pPr>
            <a:fld id="{3FFE790D-BCFB-4008-9260-CA63AEE325FD}" type="slidenum">
              <a:rPr lang="en-US" smtClean="0"/>
              <a:pPr>
                <a:defRPr/>
              </a:pPr>
              <a:t>52</a:t>
            </a:fld>
            <a:endParaRPr lang="en-US" dirty="0"/>
          </a:p>
        </p:txBody>
      </p:sp>
      <p:pic>
        <p:nvPicPr>
          <p:cNvPr id="8194" name="Picture 2" descr="大数据杀熟">
            <a:extLst>
              <a:ext uri="{FF2B5EF4-FFF2-40B4-BE49-F238E27FC236}">
                <a16:creationId xmlns:a16="http://schemas.microsoft.com/office/drawing/2014/main" id="{D2F164E6-FDEC-4CF5-8D81-790CFFCB9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452" y="3416935"/>
            <a:ext cx="1580619"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2D59B8AF-3958-4352-B57E-1D08E1975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 y="2438400"/>
            <a:ext cx="2857500" cy="3190875"/>
          </a:xfrm>
          <a:prstGeom prst="rect">
            <a:avLst/>
          </a:prstGeom>
        </p:spPr>
      </p:pic>
      <p:sp>
        <p:nvSpPr>
          <p:cNvPr id="14" name="矩形 13">
            <a:extLst>
              <a:ext uri="{FF2B5EF4-FFF2-40B4-BE49-F238E27FC236}">
                <a16:creationId xmlns:a16="http://schemas.microsoft.com/office/drawing/2014/main" id="{1CBBB7BD-0759-45AF-B8E6-1509C09CF6A3}"/>
              </a:ext>
            </a:extLst>
          </p:cNvPr>
          <p:cNvSpPr/>
          <p:nvPr/>
        </p:nvSpPr>
        <p:spPr>
          <a:xfrm>
            <a:off x="-10258" y="1851271"/>
            <a:ext cx="4404238" cy="276999"/>
          </a:xfrm>
          <a:prstGeom prst="rect">
            <a:avLst/>
          </a:prstGeom>
        </p:spPr>
        <p:txBody>
          <a:bodyPr wrap="square">
            <a:spAutoFit/>
          </a:bodyPr>
          <a:lstStyle/>
          <a:p>
            <a:pPr algn="ctr"/>
            <a:r>
              <a:rPr lang="en-US" altLang="zh-CN" sz="1200" dirty="0"/>
              <a:t>1993</a:t>
            </a:r>
            <a:r>
              <a:rPr lang="zh-CN" altLang="en-US" sz="1200" dirty="0"/>
              <a:t>年</a:t>
            </a:r>
            <a:r>
              <a:rPr lang="en-US" altLang="zh-CN" sz="1200" dirty="0"/>
              <a:t>《</a:t>
            </a:r>
            <a:r>
              <a:rPr lang="zh-CN" altLang="en-US" sz="1200" dirty="0"/>
              <a:t>纽约客</a:t>
            </a:r>
            <a:r>
              <a:rPr lang="en-US" altLang="zh-CN" sz="1200" dirty="0"/>
              <a:t>》</a:t>
            </a:r>
            <a:r>
              <a:rPr lang="zh-CN" altLang="en-US" sz="1200" dirty="0"/>
              <a:t>杂志：在互联网上，没有人知道你是一条狗</a:t>
            </a:r>
          </a:p>
        </p:txBody>
      </p:sp>
      <p:sp>
        <p:nvSpPr>
          <p:cNvPr id="13" name="箭头: 右 12">
            <a:extLst>
              <a:ext uri="{FF2B5EF4-FFF2-40B4-BE49-F238E27FC236}">
                <a16:creationId xmlns:a16="http://schemas.microsoft.com/office/drawing/2014/main" id="{52C41D15-735D-4613-836D-6793190018E7}"/>
              </a:ext>
            </a:extLst>
          </p:cNvPr>
          <p:cNvSpPr/>
          <p:nvPr/>
        </p:nvSpPr>
        <p:spPr bwMode="auto">
          <a:xfrm>
            <a:off x="4162127" y="3826384"/>
            <a:ext cx="1057573" cy="995363"/>
          </a:xfrm>
          <a:prstGeom prst="rightArrow">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pic>
        <p:nvPicPr>
          <p:cNvPr id="17" name="图片 16">
            <a:extLst>
              <a:ext uri="{FF2B5EF4-FFF2-40B4-BE49-F238E27FC236}">
                <a16:creationId xmlns:a16="http://schemas.microsoft.com/office/drawing/2014/main" id="{5DBCD190-722E-495D-9140-734F405960A8}"/>
              </a:ext>
            </a:extLst>
          </p:cNvPr>
          <p:cNvPicPr>
            <a:picLocks noChangeAspect="1"/>
          </p:cNvPicPr>
          <p:nvPr/>
        </p:nvPicPr>
        <p:blipFill>
          <a:blip r:embed="rId5"/>
          <a:stretch>
            <a:fillRect/>
          </a:stretch>
        </p:blipFill>
        <p:spPr>
          <a:xfrm>
            <a:off x="5254869" y="1447800"/>
            <a:ext cx="3127131" cy="1755276"/>
          </a:xfrm>
          <a:prstGeom prst="rect">
            <a:avLst/>
          </a:prstGeom>
        </p:spPr>
      </p:pic>
      <p:sp>
        <p:nvSpPr>
          <p:cNvPr id="18" name="矩形 17">
            <a:extLst>
              <a:ext uri="{FF2B5EF4-FFF2-40B4-BE49-F238E27FC236}">
                <a16:creationId xmlns:a16="http://schemas.microsoft.com/office/drawing/2014/main" id="{7FEECEBF-6D7E-4934-B173-B6F8788BC9C9}"/>
              </a:ext>
            </a:extLst>
          </p:cNvPr>
          <p:cNvSpPr/>
          <p:nvPr/>
        </p:nvSpPr>
        <p:spPr>
          <a:xfrm>
            <a:off x="3778903" y="3394320"/>
            <a:ext cx="1676400" cy="276999"/>
          </a:xfrm>
          <a:prstGeom prst="rect">
            <a:avLst/>
          </a:prstGeom>
        </p:spPr>
        <p:txBody>
          <a:bodyPr wrap="square">
            <a:spAutoFit/>
          </a:bodyPr>
          <a:lstStyle/>
          <a:p>
            <a:pPr algn="ctr"/>
            <a:r>
              <a:rPr lang="en-US" altLang="zh-CN" sz="1200" dirty="0">
                <a:solidFill>
                  <a:srgbClr val="FF0000"/>
                </a:solidFill>
              </a:rPr>
              <a:t>“</a:t>
            </a:r>
            <a:r>
              <a:rPr lang="zh-CN" altLang="en-US" sz="1200" dirty="0">
                <a:solidFill>
                  <a:srgbClr val="FF0000"/>
                </a:solidFill>
              </a:rPr>
              <a:t>大人，时代变了”</a:t>
            </a:r>
          </a:p>
        </p:txBody>
      </p:sp>
      <p:pic>
        <p:nvPicPr>
          <p:cNvPr id="15364" name="Picture 4" descr="The Facebook and Cambridge Analytica scandal, explained with a simple  diagram - Vox">
            <a:extLst>
              <a:ext uri="{FF2B5EF4-FFF2-40B4-BE49-F238E27FC236}">
                <a16:creationId xmlns:a16="http://schemas.microsoft.com/office/drawing/2014/main" id="{DBE4B01D-B8D5-4E53-86CE-435613D028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6371" y="1314002"/>
            <a:ext cx="3333540" cy="40646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ake News: U.S. Military to Monitor Social Media - Bloomberg">
            <a:extLst>
              <a:ext uri="{FF2B5EF4-FFF2-40B4-BE49-F238E27FC236}">
                <a16:creationId xmlns:a16="http://schemas.microsoft.com/office/drawing/2014/main" id="{A3557FF7-F32A-4181-AA50-184EF25B96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4224" y="3822491"/>
            <a:ext cx="1656820" cy="1105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74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B93C88-FEBE-47AF-8578-D6244D73A9C3}"/>
              </a:ext>
            </a:extLst>
          </p:cNvPr>
          <p:cNvSpPr>
            <a:spLocks noGrp="1"/>
          </p:cNvSpPr>
          <p:nvPr>
            <p:ph type="title"/>
          </p:nvPr>
        </p:nvSpPr>
        <p:spPr/>
        <p:txBody>
          <a:bodyPr/>
          <a:lstStyle/>
          <a:p>
            <a:r>
              <a:rPr lang="zh-CN" altLang="en-US" dirty="0"/>
              <a:t>互联网治理</a:t>
            </a:r>
          </a:p>
        </p:txBody>
      </p:sp>
      <p:sp>
        <p:nvSpPr>
          <p:cNvPr id="4" name="灯片编号占位符 3">
            <a:extLst>
              <a:ext uri="{FF2B5EF4-FFF2-40B4-BE49-F238E27FC236}">
                <a16:creationId xmlns:a16="http://schemas.microsoft.com/office/drawing/2014/main" id="{8313DF57-8E28-4981-BBA3-DFE0A5303ACC}"/>
              </a:ext>
            </a:extLst>
          </p:cNvPr>
          <p:cNvSpPr>
            <a:spLocks noGrp="1"/>
          </p:cNvSpPr>
          <p:nvPr>
            <p:ph type="sldNum" sz="quarter" idx="11"/>
          </p:nvPr>
        </p:nvSpPr>
        <p:spPr/>
        <p:txBody>
          <a:bodyPr/>
          <a:lstStyle/>
          <a:p>
            <a:pPr>
              <a:defRPr/>
            </a:pPr>
            <a:fld id="{3FFE790D-BCFB-4008-9260-CA63AEE325FD}" type="slidenum">
              <a:rPr lang="en-US" smtClean="0"/>
              <a:pPr>
                <a:defRPr/>
              </a:pPr>
              <a:t>53</a:t>
            </a:fld>
            <a:endParaRPr lang="en-US" dirty="0"/>
          </a:p>
        </p:txBody>
      </p:sp>
      <p:pic>
        <p:nvPicPr>
          <p:cNvPr id="5" name="图片 4">
            <a:extLst>
              <a:ext uri="{FF2B5EF4-FFF2-40B4-BE49-F238E27FC236}">
                <a16:creationId xmlns:a16="http://schemas.microsoft.com/office/drawing/2014/main" id="{29D61903-B9DC-475B-8771-7FCBE7843429}"/>
              </a:ext>
            </a:extLst>
          </p:cNvPr>
          <p:cNvPicPr>
            <a:picLocks noChangeAspect="1"/>
          </p:cNvPicPr>
          <p:nvPr/>
        </p:nvPicPr>
        <p:blipFill>
          <a:blip r:embed="rId2"/>
          <a:stretch>
            <a:fillRect/>
          </a:stretch>
        </p:blipFill>
        <p:spPr>
          <a:xfrm>
            <a:off x="457200" y="1371600"/>
            <a:ext cx="6039160" cy="3386960"/>
          </a:xfrm>
          <a:prstGeom prst="rect">
            <a:avLst/>
          </a:prstGeom>
        </p:spPr>
      </p:pic>
      <p:sp>
        <p:nvSpPr>
          <p:cNvPr id="6" name="矩形 5">
            <a:extLst>
              <a:ext uri="{FF2B5EF4-FFF2-40B4-BE49-F238E27FC236}">
                <a16:creationId xmlns:a16="http://schemas.microsoft.com/office/drawing/2014/main" id="{6D43E67B-71FC-483A-8FFE-C05EF61616B9}"/>
              </a:ext>
            </a:extLst>
          </p:cNvPr>
          <p:cNvSpPr/>
          <p:nvPr/>
        </p:nvSpPr>
        <p:spPr>
          <a:xfrm>
            <a:off x="434485" y="1260683"/>
            <a:ext cx="2965877" cy="276999"/>
          </a:xfrm>
          <a:prstGeom prst="rect">
            <a:avLst/>
          </a:prstGeom>
        </p:spPr>
        <p:txBody>
          <a:bodyPr wrap="none">
            <a:spAutoFit/>
          </a:bodyPr>
          <a:lstStyle/>
          <a:p>
            <a:r>
              <a:rPr lang="zh-CN" altLang="en-US" sz="1200" b="1" dirty="0">
                <a:solidFill>
                  <a:srgbClr val="4D4F53"/>
                </a:solidFill>
                <a:latin typeface="Microsoft Yahei" panose="020B0503020204020204" pitchFamily="34" charset="-122"/>
                <a:ea typeface="Microsoft Yahei" panose="020B0503020204020204" pitchFamily="34" charset="-122"/>
              </a:rPr>
              <a:t>美国四大科技巨头</a:t>
            </a:r>
            <a:r>
              <a:rPr lang="en-US" altLang="zh-CN" sz="1200" b="1" dirty="0">
                <a:solidFill>
                  <a:srgbClr val="4D4F53"/>
                </a:solidFill>
                <a:latin typeface="Microsoft Yahei" panose="020B0503020204020204" pitchFamily="34" charset="-122"/>
                <a:ea typeface="Microsoft Yahei" panose="020B0503020204020204" pitchFamily="34" charset="-122"/>
              </a:rPr>
              <a:t>CEO</a:t>
            </a:r>
            <a:r>
              <a:rPr lang="zh-CN" altLang="en-US" sz="1200" b="1" dirty="0">
                <a:solidFill>
                  <a:srgbClr val="4D4F53"/>
                </a:solidFill>
                <a:latin typeface="Microsoft Yahei" panose="020B0503020204020204" pitchFamily="34" charset="-122"/>
                <a:ea typeface="Microsoft Yahei" panose="020B0503020204020204" pitchFamily="34" charset="-122"/>
              </a:rPr>
              <a:t>同时接受国会质询</a:t>
            </a:r>
            <a:endParaRPr lang="zh-CN" altLang="en-US" sz="1200" b="1" i="0" dirty="0">
              <a:solidFill>
                <a:srgbClr val="4D4F53"/>
              </a:solidFill>
              <a:effectLst/>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40E8548C-DA0E-446C-86BA-AF43CDDBBF7B}"/>
              </a:ext>
            </a:extLst>
          </p:cNvPr>
          <p:cNvSpPr/>
          <p:nvPr/>
        </p:nvSpPr>
        <p:spPr>
          <a:xfrm>
            <a:off x="4191000" y="2438400"/>
            <a:ext cx="1723549" cy="276999"/>
          </a:xfrm>
          <a:prstGeom prst="rect">
            <a:avLst/>
          </a:prstGeom>
        </p:spPr>
        <p:txBody>
          <a:bodyPr wrap="none">
            <a:spAutoFit/>
          </a:bodyPr>
          <a:lstStyle/>
          <a:p>
            <a:r>
              <a:rPr lang="zh-CN" altLang="en-US" sz="1200" b="1" dirty="0">
                <a:solidFill>
                  <a:srgbClr val="4D4F53"/>
                </a:solidFill>
                <a:latin typeface="Microsoft Yahei" panose="020B0503020204020204" pitchFamily="34" charset="-122"/>
                <a:ea typeface="Microsoft Yahei" panose="020B0503020204020204" pitchFamily="34" charset="-122"/>
              </a:rPr>
              <a:t>扎克伯格接受国会质询</a:t>
            </a:r>
            <a:endParaRPr lang="zh-CN" altLang="en-US" sz="1200" b="1" i="0" dirty="0">
              <a:solidFill>
                <a:srgbClr val="4D4F53"/>
              </a:solidFill>
              <a:effectLst/>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12F79368-E861-430F-9E97-878C0EDDBF19}"/>
              </a:ext>
            </a:extLst>
          </p:cNvPr>
          <p:cNvSpPr/>
          <p:nvPr/>
        </p:nvSpPr>
        <p:spPr>
          <a:xfrm>
            <a:off x="7543800" y="3429000"/>
            <a:ext cx="3733800" cy="276999"/>
          </a:xfrm>
          <a:prstGeom prst="rect">
            <a:avLst/>
          </a:prstGeom>
        </p:spPr>
        <p:txBody>
          <a:bodyPr wrap="square">
            <a:spAutoFit/>
          </a:bodyPr>
          <a:lstStyle/>
          <a:p>
            <a:pPr algn="ctr"/>
            <a:r>
              <a:rPr lang="zh-CN" altLang="en-US" sz="1200" dirty="0"/>
              <a:t>链接：</a:t>
            </a:r>
            <a:r>
              <a:rPr lang="en-US" altLang="zh-CN" sz="1200" dirty="0">
                <a:hlinkClick r:id="rId3"/>
              </a:rPr>
              <a:t> General Data Protection Regulation (GDPR)</a:t>
            </a:r>
            <a:endParaRPr lang="zh-CN" altLang="en-US" sz="1200" dirty="0"/>
          </a:p>
        </p:txBody>
      </p:sp>
      <p:pic>
        <p:nvPicPr>
          <p:cNvPr id="9" name="图片 8">
            <a:extLst>
              <a:ext uri="{FF2B5EF4-FFF2-40B4-BE49-F238E27FC236}">
                <a16:creationId xmlns:a16="http://schemas.microsoft.com/office/drawing/2014/main" id="{FF6F7F3C-0E14-4FA4-911F-0062383D96E5}"/>
              </a:ext>
            </a:extLst>
          </p:cNvPr>
          <p:cNvPicPr>
            <a:picLocks noChangeAspect="1"/>
          </p:cNvPicPr>
          <p:nvPr/>
        </p:nvPicPr>
        <p:blipFill>
          <a:blip r:embed="rId4"/>
          <a:stretch>
            <a:fillRect/>
          </a:stretch>
        </p:blipFill>
        <p:spPr>
          <a:xfrm>
            <a:off x="7327106" y="1571518"/>
            <a:ext cx="4167188" cy="1857482"/>
          </a:xfrm>
          <a:prstGeom prst="rect">
            <a:avLst/>
          </a:prstGeom>
        </p:spPr>
      </p:pic>
      <p:sp>
        <p:nvSpPr>
          <p:cNvPr id="10" name="矩形 9">
            <a:extLst>
              <a:ext uri="{FF2B5EF4-FFF2-40B4-BE49-F238E27FC236}">
                <a16:creationId xmlns:a16="http://schemas.microsoft.com/office/drawing/2014/main" id="{EE76CA7B-1B87-447E-899D-E48D12553EF0}"/>
              </a:ext>
            </a:extLst>
          </p:cNvPr>
          <p:cNvSpPr/>
          <p:nvPr/>
        </p:nvSpPr>
        <p:spPr>
          <a:xfrm>
            <a:off x="7472569" y="1469606"/>
            <a:ext cx="3733800" cy="276999"/>
          </a:xfrm>
          <a:prstGeom prst="rect">
            <a:avLst/>
          </a:prstGeom>
        </p:spPr>
        <p:txBody>
          <a:bodyPr wrap="square">
            <a:spAutoFit/>
          </a:bodyPr>
          <a:lstStyle/>
          <a:p>
            <a:pPr algn="ctr"/>
            <a:r>
              <a:rPr lang="zh-CN" altLang="en-US" sz="1200" dirty="0"/>
              <a:t>欧盟</a:t>
            </a:r>
            <a:r>
              <a:rPr lang="en-US" altLang="zh-CN" sz="1200" dirty="0"/>
              <a:t>《</a:t>
            </a:r>
            <a:r>
              <a:rPr lang="zh-CN" altLang="en-US" sz="1200" dirty="0"/>
              <a:t>通用数据隐私条例</a:t>
            </a:r>
            <a:r>
              <a:rPr lang="en-US" altLang="zh-CN" sz="1200" dirty="0"/>
              <a:t>》</a:t>
            </a:r>
            <a:endParaRPr lang="zh-CN" altLang="en-US" sz="1200" dirty="0"/>
          </a:p>
        </p:txBody>
      </p:sp>
      <p:pic>
        <p:nvPicPr>
          <p:cNvPr id="11" name="图片 10">
            <a:extLst>
              <a:ext uri="{FF2B5EF4-FFF2-40B4-BE49-F238E27FC236}">
                <a16:creationId xmlns:a16="http://schemas.microsoft.com/office/drawing/2014/main" id="{C7A7D957-4368-4723-BBAC-26A4F59C491E}"/>
              </a:ext>
            </a:extLst>
          </p:cNvPr>
          <p:cNvPicPr>
            <a:picLocks noChangeAspect="1"/>
          </p:cNvPicPr>
          <p:nvPr/>
        </p:nvPicPr>
        <p:blipFill>
          <a:blip r:embed="rId5"/>
          <a:stretch>
            <a:fillRect/>
          </a:stretch>
        </p:blipFill>
        <p:spPr>
          <a:xfrm>
            <a:off x="609600" y="5105400"/>
            <a:ext cx="6818362" cy="1061651"/>
          </a:xfrm>
          <a:prstGeom prst="rect">
            <a:avLst/>
          </a:prstGeom>
        </p:spPr>
      </p:pic>
      <p:pic>
        <p:nvPicPr>
          <p:cNvPr id="12" name="图片 11">
            <a:extLst>
              <a:ext uri="{FF2B5EF4-FFF2-40B4-BE49-F238E27FC236}">
                <a16:creationId xmlns:a16="http://schemas.microsoft.com/office/drawing/2014/main" id="{A697BD55-FB80-4E25-8D33-D26F1515C2A4}"/>
              </a:ext>
            </a:extLst>
          </p:cNvPr>
          <p:cNvPicPr>
            <a:picLocks noChangeAspect="1"/>
          </p:cNvPicPr>
          <p:nvPr/>
        </p:nvPicPr>
        <p:blipFill>
          <a:blip r:embed="rId6"/>
          <a:stretch>
            <a:fillRect/>
          </a:stretch>
        </p:blipFill>
        <p:spPr>
          <a:xfrm>
            <a:off x="7872779" y="4419600"/>
            <a:ext cx="3686175" cy="1606794"/>
          </a:xfrm>
          <a:prstGeom prst="rect">
            <a:avLst/>
          </a:prstGeom>
        </p:spPr>
      </p:pic>
      <p:pic>
        <p:nvPicPr>
          <p:cNvPr id="3" name="图片 2">
            <a:extLst>
              <a:ext uri="{FF2B5EF4-FFF2-40B4-BE49-F238E27FC236}">
                <a16:creationId xmlns:a16="http://schemas.microsoft.com/office/drawing/2014/main" id="{C01C1E5C-767D-4E82-99A9-C408E0BBAA94}"/>
              </a:ext>
            </a:extLst>
          </p:cNvPr>
          <p:cNvPicPr>
            <a:picLocks noChangeAspect="1"/>
          </p:cNvPicPr>
          <p:nvPr/>
        </p:nvPicPr>
        <p:blipFill>
          <a:blip r:embed="rId7"/>
          <a:stretch>
            <a:fillRect/>
          </a:stretch>
        </p:blipFill>
        <p:spPr>
          <a:xfrm>
            <a:off x="0" y="1953171"/>
            <a:ext cx="12192000" cy="2951658"/>
          </a:xfrm>
          <a:prstGeom prst="rect">
            <a:avLst/>
          </a:prstGeom>
        </p:spPr>
      </p:pic>
    </p:spTree>
    <p:extLst>
      <p:ext uri="{BB962C8B-B14F-4D97-AF65-F5344CB8AC3E}">
        <p14:creationId xmlns:p14="http://schemas.microsoft.com/office/powerpoint/2010/main" val="8782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4458D-5BFF-4142-93A5-09D10C5238F2}"/>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D4DCFB3E-4340-498C-AF10-81B89B362A56}"/>
              </a:ext>
            </a:extLst>
          </p:cNvPr>
          <p:cNvSpPr>
            <a:spLocks noGrp="1"/>
          </p:cNvSpPr>
          <p:nvPr>
            <p:ph idx="1"/>
          </p:nvPr>
        </p:nvSpPr>
        <p:spPr/>
        <p:txBody>
          <a:bodyPr/>
          <a:lstStyle/>
          <a:p>
            <a:r>
              <a:rPr lang="zh-CN" altLang="en-US" dirty="0"/>
              <a:t>计算机网络的发展历史</a:t>
            </a:r>
            <a:endParaRPr lang="en-US" altLang="zh-CN" dirty="0"/>
          </a:p>
          <a:p>
            <a:endParaRPr lang="en-US" altLang="zh-CN" dirty="0"/>
          </a:p>
          <a:p>
            <a:r>
              <a:rPr lang="zh-CN" altLang="en-US" dirty="0"/>
              <a:t>当前计算机网络存在的问题</a:t>
            </a:r>
            <a:endParaRPr lang="en-US" altLang="zh-CN" dirty="0"/>
          </a:p>
          <a:p>
            <a:endParaRPr lang="en-US" altLang="zh-CN" dirty="0"/>
          </a:p>
          <a:p>
            <a:r>
              <a:rPr lang="zh-CN" altLang="en-US" dirty="0">
                <a:solidFill>
                  <a:srgbClr val="FF0000"/>
                </a:solidFill>
              </a:rPr>
              <a:t>当今计算机网络的发展</a:t>
            </a:r>
            <a:endParaRPr lang="en-US" altLang="zh-CN" dirty="0">
              <a:solidFill>
                <a:srgbClr val="FF0000"/>
              </a:solidFill>
            </a:endParaRPr>
          </a:p>
          <a:p>
            <a:endParaRPr lang="en-US" altLang="zh-CN" dirty="0"/>
          </a:p>
          <a:p>
            <a:r>
              <a:rPr lang="zh-CN" altLang="en-US" dirty="0"/>
              <a:t>标准化组织与学术会议</a:t>
            </a:r>
          </a:p>
        </p:txBody>
      </p:sp>
      <p:sp>
        <p:nvSpPr>
          <p:cNvPr id="4" name="灯片编号占位符 3">
            <a:extLst>
              <a:ext uri="{FF2B5EF4-FFF2-40B4-BE49-F238E27FC236}">
                <a16:creationId xmlns:a16="http://schemas.microsoft.com/office/drawing/2014/main" id="{F19AF2F0-8213-4AF2-B3CE-2E2CB7B8205B}"/>
              </a:ext>
            </a:extLst>
          </p:cNvPr>
          <p:cNvSpPr>
            <a:spLocks noGrp="1"/>
          </p:cNvSpPr>
          <p:nvPr>
            <p:ph type="sldNum" sz="quarter" idx="11"/>
          </p:nvPr>
        </p:nvSpPr>
        <p:spPr/>
        <p:txBody>
          <a:bodyPr/>
          <a:lstStyle/>
          <a:p>
            <a:pPr>
              <a:defRPr/>
            </a:pPr>
            <a:fld id="{3FFE790D-BCFB-4008-9260-CA63AEE325FD}" type="slidenum">
              <a:rPr lang="en-US" smtClean="0"/>
              <a:pPr>
                <a:defRPr/>
              </a:pPr>
              <a:t>54</a:t>
            </a:fld>
            <a:endParaRPr lang="en-US" dirty="0"/>
          </a:p>
        </p:txBody>
      </p:sp>
    </p:spTree>
    <p:extLst>
      <p:ext uri="{BB962C8B-B14F-4D97-AF65-F5344CB8AC3E}">
        <p14:creationId xmlns:p14="http://schemas.microsoft.com/office/powerpoint/2010/main" val="1818029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15E2A-2D19-4E01-98EE-78B641E952D3}"/>
              </a:ext>
            </a:extLst>
          </p:cNvPr>
          <p:cNvSpPr>
            <a:spLocks noGrp="1"/>
          </p:cNvSpPr>
          <p:nvPr>
            <p:ph type="title"/>
          </p:nvPr>
        </p:nvSpPr>
        <p:spPr/>
        <p:txBody>
          <a:bodyPr/>
          <a:lstStyle/>
          <a:p>
            <a:r>
              <a:rPr lang="zh-CN" altLang="en-US" dirty="0"/>
              <a:t>计算机网络仍然处于初级阶段</a:t>
            </a:r>
          </a:p>
        </p:txBody>
      </p:sp>
      <p:sp>
        <p:nvSpPr>
          <p:cNvPr id="4" name="灯片编号占位符 3">
            <a:extLst>
              <a:ext uri="{FF2B5EF4-FFF2-40B4-BE49-F238E27FC236}">
                <a16:creationId xmlns:a16="http://schemas.microsoft.com/office/drawing/2014/main" id="{456E9E63-19A5-4BD4-9F62-FCB3D8D873E0}"/>
              </a:ext>
            </a:extLst>
          </p:cNvPr>
          <p:cNvSpPr>
            <a:spLocks noGrp="1"/>
          </p:cNvSpPr>
          <p:nvPr>
            <p:ph type="sldNum" sz="quarter" idx="11"/>
          </p:nvPr>
        </p:nvSpPr>
        <p:spPr/>
        <p:txBody>
          <a:bodyPr/>
          <a:lstStyle/>
          <a:p>
            <a:pPr>
              <a:defRPr/>
            </a:pPr>
            <a:fld id="{3FFE790D-BCFB-4008-9260-CA63AEE325FD}" type="slidenum">
              <a:rPr lang="en-US" smtClean="0"/>
              <a:pPr>
                <a:defRPr/>
              </a:pPr>
              <a:t>55</a:t>
            </a:fld>
            <a:endParaRPr lang="en-US" dirty="0"/>
          </a:p>
        </p:txBody>
      </p:sp>
      <p:pic>
        <p:nvPicPr>
          <p:cNvPr id="5" name="图片 4">
            <a:extLst>
              <a:ext uri="{FF2B5EF4-FFF2-40B4-BE49-F238E27FC236}">
                <a16:creationId xmlns:a16="http://schemas.microsoft.com/office/drawing/2014/main" id="{FD504D48-1FC9-4132-83ED-C5D3B4EF6640}"/>
              </a:ext>
            </a:extLst>
          </p:cNvPr>
          <p:cNvPicPr>
            <a:picLocks noChangeAspect="1"/>
          </p:cNvPicPr>
          <p:nvPr/>
        </p:nvPicPr>
        <p:blipFill>
          <a:blip r:embed="rId2"/>
          <a:stretch>
            <a:fillRect/>
          </a:stretch>
        </p:blipFill>
        <p:spPr>
          <a:xfrm>
            <a:off x="762000" y="2514600"/>
            <a:ext cx="4575791" cy="3413131"/>
          </a:xfrm>
          <a:prstGeom prst="rect">
            <a:avLst/>
          </a:prstGeom>
        </p:spPr>
      </p:pic>
      <p:pic>
        <p:nvPicPr>
          <p:cNvPr id="6" name="图片 5">
            <a:extLst>
              <a:ext uri="{FF2B5EF4-FFF2-40B4-BE49-F238E27FC236}">
                <a16:creationId xmlns:a16="http://schemas.microsoft.com/office/drawing/2014/main" id="{22A291E1-5BD7-4FF3-99CE-0C6A69BD83D3}"/>
              </a:ext>
            </a:extLst>
          </p:cNvPr>
          <p:cNvPicPr>
            <a:picLocks noChangeAspect="1"/>
          </p:cNvPicPr>
          <p:nvPr/>
        </p:nvPicPr>
        <p:blipFill>
          <a:blip r:embed="rId3"/>
          <a:stretch>
            <a:fillRect/>
          </a:stretch>
        </p:blipFill>
        <p:spPr>
          <a:xfrm>
            <a:off x="6705600" y="2047750"/>
            <a:ext cx="4539633" cy="3413131"/>
          </a:xfrm>
          <a:prstGeom prst="rect">
            <a:avLst/>
          </a:prstGeom>
        </p:spPr>
      </p:pic>
      <p:sp>
        <p:nvSpPr>
          <p:cNvPr id="7" name="椭圆 6">
            <a:extLst>
              <a:ext uri="{FF2B5EF4-FFF2-40B4-BE49-F238E27FC236}">
                <a16:creationId xmlns:a16="http://schemas.microsoft.com/office/drawing/2014/main" id="{C915EF26-9457-4A64-9910-46C0B4BEE25F}"/>
              </a:ext>
            </a:extLst>
          </p:cNvPr>
          <p:cNvSpPr/>
          <p:nvPr/>
        </p:nvSpPr>
        <p:spPr bwMode="auto">
          <a:xfrm>
            <a:off x="7467600" y="5257800"/>
            <a:ext cx="533400" cy="288931"/>
          </a:xfrm>
          <a:prstGeom prst="ellipse">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8" name="矩形 7">
            <a:extLst>
              <a:ext uri="{FF2B5EF4-FFF2-40B4-BE49-F238E27FC236}">
                <a16:creationId xmlns:a16="http://schemas.microsoft.com/office/drawing/2014/main" id="{1202C012-1C6B-407B-B7D3-053D74FD0B2B}"/>
              </a:ext>
            </a:extLst>
          </p:cNvPr>
          <p:cNvSpPr/>
          <p:nvPr/>
        </p:nvSpPr>
        <p:spPr>
          <a:xfrm>
            <a:off x="6896100" y="5583605"/>
            <a:ext cx="1676400" cy="276999"/>
          </a:xfrm>
          <a:prstGeom prst="rect">
            <a:avLst/>
          </a:prstGeom>
        </p:spPr>
        <p:txBody>
          <a:bodyPr wrap="square">
            <a:spAutoFit/>
          </a:bodyPr>
          <a:lstStyle/>
          <a:p>
            <a:pPr algn="ctr"/>
            <a:r>
              <a:rPr lang="zh-CN" altLang="en-US" sz="1200" dirty="0">
                <a:solidFill>
                  <a:srgbClr val="0070C0"/>
                </a:solidFill>
              </a:rPr>
              <a:t>没错，正是在下</a:t>
            </a:r>
          </a:p>
        </p:txBody>
      </p:sp>
      <p:sp>
        <p:nvSpPr>
          <p:cNvPr id="9" name="内容占位符 2">
            <a:extLst>
              <a:ext uri="{FF2B5EF4-FFF2-40B4-BE49-F238E27FC236}">
                <a16:creationId xmlns:a16="http://schemas.microsoft.com/office/drawing/2014/main" id="{E44B97F6-884D-411B-BB7D-D9C9259698C8}"/>
              </a:ext>
            </a:extLst>
          </p:cNvPr>
          <p:cNvSpPr>
            <a:spLocks noGrp="1"/>
          </p:cNvSpPr>
          <p:nvPr>
            <p:ph idx="1"/>
          </p:nvPr>
        </p:nvSpPr>
        <p:spPr>
          <a:xfrm>
            <a:off x="609600" y="1600203"/>
            <a:ext cx="10972800" cy="4525963"/>
          </a:xfrm>
        </p:spPr>
        <p:txBody>
          <a:bodyPr/>
          <a:lstStyle/>
          <a:p>
            <a:r>
              <a:rPr lang="zh-CN" altLang="en-US" dirty="0"/>
              <a:t>网络性能是永恒的追求</a:t>
            </a:r>
            <a:endParaRPr lang="en-US" altLang="zh-CN" dirty="0"/>
          </a:p>
        </p:txBody>
      </p:sp>
    </p:spTree>
    <p:extLst>
      <p:ext uri="{BB962C8B-B14F-4D97-AF65-F5344CB8AC3E}">
        <p14:creationId xmlns:p14="http://schemas.microsoft.com/office/powerpoint/2010/main" val="68963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C427-B5A4-49CC-ABCA-8C50721C3A7D}"/>
              </a:ext>
            </a:extLst>
          </p:cNvPr>
          <p:cNvSpPr>
            <a:spLocks noGrp="1"/>
          </p:cNvSpPr>
          <p:nvPr>
            <p:ph type="title"/>
          </p:nvPr>
        </p:nvSpPr>
        <p:spPr/>
        <p:txBody>
          <a:bodyPr/>
          <a:lstStyle/>
          <a:p>
            <a:r>
              <a:rPr lang="zh-CN" altLang="en-US" dirty="0"/>
              <a:t>新型网络场景</a:t>
            </a:r>
          </a:p>
        </p:txBody>
      </p:sp>
      <p:sp>
        <p:nvSpPr>
          <p:cNvPr id="4" name="灯片编号占位符 3">
            <a:extLst>
              <a:ext uri="{FF2B5EF4-FFF2-40B4-BE49-F238E27FC236}">
                <a16:creationId xmlns:a16="http://schemas.microsoft.com/office/drawing/2014/main" id="{FC4C2BC7-CF5C-4D7B-8814-9989267BBC50}"/>
              </a:ext>
            </a:extLst>
          </p:cNvPr>
          <p:cNvSpPr>
            <a:spLocks noGrp="1"/>
          </p:cNvSpPr>
          <p:nvPr>
            <p:ph type="sldNum" sz="quarter" idx="11"/>
          </p:nvPr>
        </p:nvSpPr>
        <p:spPr/>
        <p:txBody>
          <a:bodyPr/>
          <a:lstStyle/>
          <a:p>
            <a:pPr>
              <a:defRPr/>
            </a:pPr>
            <a:fld id="{3FFE790D-BCFB-4008-9260-CA63AEE325FD}" type="slidenum">
              <a:rPr lang="en-US" smtClean="0"/>
              <a:pPr>
                <a:defRPr/>
              </a:pPr>
              <a:t>56</a:t>
            </a:fld>
            <a:endParaRPr lang="en-US" dirty="0"/>
          </a:p>
        </p:txBody>
      </p:sp>
      <p:pic>
        <p:nvPicPr>
          <p:cNvPr id="5" name="Picture 2" descr="Internet cable maps">
            <a:extLst>
              <a:ext uri="{FF2B5EF4-FFF2-40B4-BE49-F238E27FC236}">
                <a16:creationId xmlns:a16="http://schemas.microsoft.com/office/drawing/2014/main" id="{11E799D1-0D54-4C1F-BEE6-C0FDE89AD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056" y="1835859"/>
            <a:ext cx="4210095" cy="241690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4100326-CD0D-47CA-BC80-441765EEED77}"/>
              </a:ext>
            </a:extLst>
          </p:cNvPr>
          <p:cNvSpPr/>
          <p:nvPr/>
        </p:nvSpPr>
        <p:spPr>
          <a:xfrm>
            <a:off x="3962400" y="1295400"/>
            <a:ext cx="3993401" cy="369332"/>
          </a:xfrm>
          <a:prstGeom prst="rect">
            <a:avLst/>
          </a:prstGeom>
        </p:spPr>
        <p:txBody>
          <a:bodyPr wrap="none">
            <a:spAutoFit/>
          </a:bodyPr>
          <a:lstStyle/>
          <a:p>
            <a:r>
              <a:rPr lang="zh-CN" altLang="en-US" dirty="0">
                <a:solidFill>
                  <a:srgbClr val="C00000"/>
                </a:solidFill>
              </a:rPr>
              <a:t>全球主干网</a:t>
            </a:r>
            <a:r>
              <a:rPr lang="en-US" altLang="zh-CN" dirty="0">
                <a:solidFill>
                  <a:srgbClr val="C00000"/>
                </a:solidFill>
              </a:rPr>
              <a:t>Internet</a:t>
            </a:r>
            <a:r>
              <a:rPr lang="zh-CN" altLang="en-US" dirty="0">
                <a:solidFill>
                  <a:srgbClr val="C00000"/>
                </a:solidFill>
              </a:rPr>
              <a:t>：</a:t>
            </a:r>
            <a:r>
              <a:rPr lang="en-US" altLang="zh-CN" dirty="0">
                <a:solidFill>
                  <a:srgbClr val="C00000"/>
                </a:solidFill>
              </a:rPr>
              <a:t>90</a:t>
            </a:r>
            <a:r>
              <a:rPr lang="zh-CN" altLang="en-US" dirty="0">
                <a:solidFill>
                  <a:srgbClr val="C00000"/>
                </a:solidFill>
              </a:rPr>
              <a:t>年起日趋成熟</a:t>
            </a:r>
            <a:endParaRPr lang="en-US" altLang="zh-CN" dirty="0">
              <a:solidFill>
                <a:srgbClr val="C00000"/>
              </a:solidFill>
            </a:endParaRPr>
          </a:p>
        </p:txBody>
      </p:sp>
      <p:pic>
        <p:nvPicPr>
          <p:cNvPr id="7" name="图片 6">
            <a:extLst>
              <a:ext uri="{FF2B5EF4-FFF2-40B4-BE49-F238E27FC236}">
                <a16:creationId xmlns:a16="http://schemas.microsoft.com/office/drawing/2014/main" id="{05B8CBE6-43E1-46B5-A1D3-08F67B3ED0A0}"/>
              </a:ext>
            </a:extLst>
          </p:cNvPr>
          <p:cNvPicPr>
            <a:picLocks noChangeAspect="1"/>
          </p:cNvPicPr>
          <p:nvPr/>
        </p:nvPicPr>
        <p:blipFill>
          <a:blip r:embed="rId3"/>
          <a:stretch>
            <a:fillRect/>
          </a:stretch>
        </p:blipFill>
        <p:spPr>
          <a:xfrm>
            <a:off x="128116" y="1228374"/>
            <a:ext cx="2566092" cy="1684564"/>
          </a:xfrm>
          <a:prstGeom prst="rect">
            <a:avLst/>
          </a:prstGeom>
        </p:spPr>
      </p:pic>
      <p:sp>
        <p:nvSpPr>
          <p:cNvPr id="8" name="文本框 7">
            <a:extLst>
              <a:ext uri="{FF2B5EF4-FFF2-40B4-BE49-F238E27FC236}">
                <a16:creationId xmlns:a16="http://schemas.microsoft.com/office/drawing/2014/main" id="{F8E0C74D-3395-412C-AA3F-0D6B08AF596D}"/>
              </a:ext>
            </a:extLst>
          </p:cNvPr>
          <p:cNvSpPr txBox="1"/>
          <p:nvPr/>
        </p:nvSpPr>
        <p:spPr>
          <a:xfrm>
            <a:off x="35585" y="286584"/>
            <a:ext cx="3285778" cy="923330"/>
          </a:xfrm>
          <a:prstGeom prst="rect">
            <a:avLst/>
          </a:prstGeom>
          <a:noFill/>
        </p:spPr>
        <p:txBody>
          <a:bodyPr wrap="square" rtlCol="0">
            <a:spAutoFit/>
          </a:bodyPr>
          <a:lstStyle/>
          <a:p>
            <a:r>
              <a:rPr lang="zh-CN" altLang="en-US" dirty="0">
                <a:solidFill>
                  <a:srgbClr val="C00000"/>
                </a:solidFill>
              </a:rPr>
              <a:t>移动互联网：</a:t>
            </a:r>
            <a:r>
              <a:rPr lang="en-US" altLang="zh-CN" dirty="0">
                <a:solidFill>
                  <a:srgbClr val="C00000"/>
                </a:solidFill>
              </a:rPr>
              <a:t>2000</a:t>
            </a:r>
            <a:r>
              <a:rPr lang="zh-CN" altLang="en-US" dirty="0">
                <a:solidFill>
                  <a:srgbClr val="C00000"/>
                </a:solidFill>
              </a:rPr>
              <a:t>年</a:t>
            </a:r>
            <a:r>
              <a:rPr lang="en-US" altLang="zh-CN" dirty="0">
                <a:solidFill>
                  <a:srgbClr val="C00000"/>
                </a:solidFill>
              </a:rPr>
              <a:t>~</a:t>
            </a:r>
          </a:p>
          <a:p>
            <a:pPr lvl="1"/>
            <a:r>
              <a:rPr lang="zh-CN" altLang="en-US" dirty="0"/>
              <a:t>无线信道更不可靠</a:t>
            </a:r>
            <a:endParaRPr lang="en-US" altLang="zh-CN" dirty="0"/>
          </a:p>
          <a:p>
            <a:pPr lvl="1"/>
            <a:r>
              <a:rPr lang="zh-CN" altLang="en-US" dirty="0"/>
              <a:t>固定网络 </a:t>
            </a:r>
            <a:r>
              <a:rPr lang="en-US" altLang="zh-CN" dirty="0"/>
              <a:t>-&gt; </a:t>
            </a:r>
            <a:r>
              <a:rPr lang="zh-CN" altLang="en-US" dirty="0"/>
              <a:t>移动网络</a:t>
            </a:r>
            <a:endParaRPr lang="en-US" altLang="zh-CN" dirty="0"/>
          </a:p>
        </p:txBody>
      </p:sp>
      <p:pic>
        <p:nvPicPr>
          <p:cNvPr id="9" name="图片 8">
            <a:extLst>
              <a:ext uri="{FF2B5EF4-FFF2-40B4-BE49-F238E27FC236}">
                <a16:creationId xmlns:a16="http://schemas.microsoft.com/office/drawing/2014/main" id="{041C3ACE-1227-44F0-AC14-185CAB1CC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11" y="4564362"/>
            <a:ext cx="1732870" cy="1597378"/>
          </a:xfrm>
          <a:prstGeom prst="rect">
            <a:avLst/>
          </a:prstGeom>
        </p:spPr>
      </p:pic>
      <p:sp>
        <p:nvSpPr>
          <p:cNvPr id="10" name="矩形 9">
            <a:extLst>
              <a:ext uri="{FF2B5EF4-FFF2-40B4-BE49-F238E27FC236}">
                <a16:creationId xmlns:a16="http://schemas.microsoft.com/office/drawing/2014/main" id="{71FD7DBA-8439-416F-9D4C-F113A664A8A9}"/>
              </a:ext>
            </a:extLst>
          </p:cNvPr>
          <p:cNvSpPr/>
          <p:nvPr/>
        </p:nvSpPr>
        <p:spPr>
          <a:xfrm>
            <a:off x="56755" y="3517424"/>
            <a:ext cx="3886200" cy="923330"/>
          </a:xfrm>
          <a:prstGeom prst="rect">
            <a:avLst/>
          </a:prstGeom>
        </p:spPr>
        <p:txBody>
          <a:bodyPr wrap="square">
            <a:spAutoFit/>
          </a:bodyPr>
          <a:lstStyle/>
          <a:p>
            <a:r>
              <a:rPr lang="zh-CN" altLang="en-US" dirty="0">
                <a:solidFill>
                  <a:srgbClr val="C00000"/>
                </a:solidFill>
              </a:rPr>
              <a:t>数据中心：</a:t>
            </a:r>
            <a:r>
              <a:rPr lang="en-US" altLang="zh-CN" dirty="0">
                <a:solidFill>
                  <a:srgbClr val="C00000"/>
                </a:solidFill>
              </a:rPr>
              <a:t>2006</a:t>
            </a:r>
            <a:r>
              <a:rPr lang="zh-CN" altLang="en-US" dirty="0">
                <a:solidFill>
                  <a:srgbClr val="C00000"/>
                </a:solidFill>
              </a:rPr>
              <a:t>年</a:t>
            </a:r>
            <a:r>
              <a:rPr lang="en-US" altLang="zh-CN" dirty="0">
                <a:solidFill>
                  <a:srgbClr val="C00000"/>
                </a:solidFill>
              </a:rPr>
              <a:t>~</a:t>
            </a:r>
          </a:p>
          <a:p>
            <a:pPr lvl="1"/>
            <a:r>
              <a:rPr lang="zh-CN" altLang="en-US" dirty="0"/>
              <a:t>大规模：数十万服务器</a:t>
            </a:r>
            <a:endParaRPr lang="en-US" altLang="zh-CN" dirty="0"/>
          </a:p>
          <a:p>
            <a:pPr lvl="1"/>
            <a:r>
              <a:rPr lang="zh-CN" altLang="en-US" dirty="0"/>
              <a:t>低时延：用户体验 </a:t>
            </a:r>
            <a:r>
              <a:rPr lang="en-US" altLang="zh-CN" dirty="0"/>
              <a:t>-&gt; </a:t>
            </a:r>
            <a:r>
              <a:rPr lang="zh-CN" altLang="en-US" dirty="0"/>
              <a:t>经济收益</a:t>
            </a:r>
            <a:endParaRPr lang="en-US" altLang="zh-CN" dirty="0"/>
          </a:p>
        </p:txBody>
      </p:sp>
      <p:sp>
        <p:nvSpPr>
          <p:cNvPr id="12" name="文本框 11">
            <a:extLst>
              <a:ext uri="{FF2B5EF4-FFF2-40B4-BE49-F238E27FC236}">
                <a16:creationId xmlns:a16="http://schemas.microsoft.com/office/drawing/2014/main" id="{B3164267-E6E3-40C8-A453-E7BA124EE867}"/>
              </a:ext>
            </a:extLst>
          </p:cNvPr>
          <p:cNvSpPr txBox="1"/>
          <p:nvPr/>
        </p:nvSpPr>
        <p:spPr>
          <a:xfrm>
            <a:off x="8077200" y="245973"/>
            <a:ext cx="3886200" cy="923330"/>
          </a:xfrm>
          <a:prstGeom prst="rect">
            <a:avLst/>
          </a:prstGeom>
          <a:noFill/>
        </p:spPr>
        <p:txBody>
          <a:bodyPr wrap="square" rtlCol="0">
            <a:spAutoFit/>
          </a:bodyPr>
          <a:lstStyle/>
          <a:p>
            <a:r>
              <a:rPr kumimoji="1" lang="zh-CN" altLang="en-US" dirty="0">
                <a:solidFill>
                  <a:srgbClr val="C00000"/>
                </a:solidFill>
              </a:rPr>
              <a:t>主机网络</a:t>
            </a:r>
            <a:endParaRPr kumimoji="1" lang="en-US" altLang="zh-CN" dirty="0">
              <a:solidFill>
                <a:srgbClr val="C00000"/>
              </a:solidFill>
            </a:endParaRPr>
          </a:p>
          <a:p>
            <a:pPr lvl="1"/>
            <a:r>
              <a:rPr lang="zh-CN" altLang="en-US" dirty="0"/>
              <a:t>单机网络性能增长迅速</a:t>
            </a:r>
            <a:endParaRPr lang="en-US" altLang="zh-CN" dirty="0"/>
          </a:p>
          <a:p>
            <a:pPr lvl="1"/>
            <a:r>
              <a:rPr lang="zh-CN" altLang="en-US" dirty="0"/>
              <a:t>虚拟机</a:t>
            </a:r>
            <a:r>
              <a:rPr lang="en-US" altLang="zh-CN" dirty="0"/>
              <a:t>/</a:t>
            </a:r>
            <a:r>
              <a:rPr lang="zh-CN" altLang="en-US" dirty="0"/>
              <a:t>容器网络</a:t>
            </a:r>
            <a:endParaRPr lang="en-US" altLang="zh-CN" dirty="0"/>
          </a:p>
        </p:txBody>
      </p:sp>
      <p:pic>
        <p:nvPicPr>
          <p:cNvPr id="13" name="图片 12">
            <a:extLst>
              <a:ext uri="{FF2B5EF4-FFF2-40B4-BE49-F238E27FC236}">
                <a16:creationId xmlns:a16="http://schemas.microsoft.com/office/drawing/2014/main" id="{63803C5A-1D38-4A90-956B-6A13A9A5DD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8594" y="3151356"/>
            <a:ext cx="3331056" cy="1295802"/>
          </a:xfrm>
          <a:prstGeom prst="rect">
            <a:avLst/>
          </a:prstGeom>
        </p:spPr>
      </p:pic>
      <p:sp>
        <p:nvSpPr>
          <p:cNvPr id="14" name="文本框 13">
            <a:extLst>
              <a:ext uri="{FF2B5EF4-FFF2-40B4-BE49-F238E27FC236}">
                <a16:creationId xmlns:a16="http://schemas.microsoft.com/office/drawing/2014/main" id="{A0211597-2B80-4BF7-8553-DD5E5E2FC812}"/>
              </a:ext>
            </a:extLst>
          </p:cNvPr>
          <p:cNvSpPr txBox="1"/>
          <p:nvPr/>
        </p:nvSpPr>
        <p:spPr>
          <a:xfrm>
            <a:off x="8481824" y="2835371"/>
            <a:ext cx="3285778" cy="369332"/>
          </a:xfrm>
          <a:prstGeom prst="rect">
            <a:avLst/>
          </a:prstGeom>
          <a:noFill/>
        </p:spPr>
        <p:txBody>
          <a:bodyPr wrap="square" rtlCol="0">
            <a:spAutoFit/>
          </a:bodyPr>
          <a:lstStyle/>
          <a:p>
            <a:pPr algn="ctr"/>
            <a:r>
              <a:rPr kumimoji="1" lang="zh-CN" altLang="en-US" dirty="0">
                <a:solidFill>
                  <a:srgbClr val="C00000"/>
                </a:solidFill>
              </a:rPr>
              <a:t>卫星网络</a:t>
            </a:r>
          </a:p>
        </p:txBody>
      </p:sp>
      <p:pic>
        <p:nvPicPr>
          <p:cNvPr id="15" name="图片 14">
            <a:extLst>
              <a:ext uri="{FF2B5EF4-FFF2-40B4-BE49-F238E27FC236}">
                <a16:creationId xmlns:a16="http://schemas.microsoft.com/office/drawing/2014/main" id="{0949636F-27D9-4B3A-A7E6-D384CA362675}"/>
              </a:ext>
            </a:extLst>
          </p:cNvPr>
          <p:cNvPicPr>
            <a:picLocks noChangeAspect="1"/>
          </p:cNvPicPr>
          <p:nvPr/>
        </p:nvPicPr>
        <p:blipFill>
          <a:blip r:embed="rId6"/>
          <a:stretch>
            <a:fillRect/>
          </a:stretch>
        </p:blipFill>
        <p:spPr>
          <a:xfrm>
            <a:off x="6858000" y="5074673"/>
            <a:ext cx="4966074" cy="1310895"/>
          </a:xfrm>
          <a:prstGeom prst="rect">
            <a:avLst/>
          </a:prstGeom>
        </p:spPr>
      </p:pic>
      <p:sp>
        <p:nvSpPr>
          <p:cNvPr id="16" name="矩形 15">
            <a:extLst>
              <a:ext uri="{FF2B5EF4-FFF2-40B4-BE49-F238E27FC236}">
                <a16:creationId xmlns:a16="http://schemas.microsoft.com/office/drawing/2014/main" id="{852B987D-63AA-4C4C-837C-44AEC1A304D7}"/>
              </a:ext>
            </a:extLst>
          </p:cNvPr>
          <p:cNvSpPr/>
          <p:nvPr/>
        </p:nvSpPr>
        <p:spPr>
          <a:xfrm>
            <a:off x="3581400" y="4489077"/>
            <a:ext cx="4953000" cy="923330"/>
          </a:xfrm>
          <a:prstGeom prst="rect">
            <a:avLst/>
          </a:prstGeom>
        </p:spPr>
        <p:txBody>
          <a:bodyPr wrap="square">
            <a:spAutoFit/>
          </a:bodyPr>
          <a:lstStyle/>
          <a:p>
            <a:r>
              <a:rPr lang="zh-CN" altLang="en-US" dirty="0">
                <a:solidFill>
                  <a:srgbClr val="C00000"/>
                </a:solidFill>
              </a:rPr>
              <a:t>算力网</a:t>
            </a:r>
            <a:r>
              <a:rPr lang="en-US" altLang="zh-CN" dirty="0">
                <a:solidFill>
                  <a:srgbClr val="C00000"/>
                </a:solidFill>
              </a:rPr>
              <a:t>/</a:t>
            </a:r>
            <a:r>
              <a:rPr lang="zh-CN" altLang="en-US" dirty="0">
                <a:solidFill>
                  <a:srgbClr val="C00000"/>
                </a:solidFill>
              </a:rPr>
              <a:t>人工智能：通信墙</a:t>
            </a:r>
            <a:endParaRPr lang="en-US" altLang="zh-CN" dirty="0">
              <a:solidFill>
                <a:srgbClr val="C00000"/>
              </a:solidFill>
            </a:endParaRPr>
          </a:p>
          <a:p>
            <a:pPr lvl="1"/>
            <a:r>
              <a:rPr lang="zh-CN" altLang="en-US" dirty="0"/>
              <a:t>大模型并行切分到集群后产生大量通信</a:t>
            </a:r>
            <a:endParaRPr lang="en-US" altLang="zh-CN" dirty="0"/>
          </a:p>
          <a:p>
            <a:pPr lvl="1"/>
            <a:r>
              <a:rPr lang="zh-CN" altLang="en-US" dirty="0"/>
              <a:t>单数据中心 </a:t>
            </a:r>
            <a:r>
              <a:rPr lang="en-US" altLang="zh-CN" dirty="0"/>
              <a:t>-&gt; </a:t>
            </a:r>
            <a:r>
              <a:rPr lang="zh-CN" altLang="en-US" dirty="0"/>
              <a:t>跨数据中心</a:t>
            </a:r>
          </a:p>
        </p:txBody>
      </p:sp>
      <p:pic>
        <p:nvPicPr>
          <p:cNvPr id="18" name="图片 17">
            <a:extLst>
              <a:ext uri="{FF2B5EF4-FFF2-40B4-BE49-F238E27FC236}">
                <a16:creationId xmlns:a16="http://schemas.microsoft.com/office/drawing/2014/main" id="{A6C3FD50-7801-477F-A705-730CB7E1AB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0967" y="1148742"/>
            <a:ext cx="2053885" cy="1568663"/>
          </a:xfrm>
          <a:prstGeom prst="rect">
            <a:avLst/>
          </a:prstGeom>
        </p:spPr>
      </p:pic>
      <p:cxnSp>
        <p:nvCxnSpPr>
          <p:cNvPr id="22" name="直接箭头连接符 21">
            <a:extLst>
              <a:ext uri="{FF2B5EF4-FFF2-40B4-BE49-F238E27FC236}">
                <a16:creationId xmlns:a16="http://schemas.microsoft.com/office/drawing/2014/main" id="{F662F000-CB5D-4C37-9D52-01EE2B2BC205}"/>
              </a:ext>
            </a:extLst>
          </p:cNvPr>
          <p:cNvCxnSpPr>
            <a:cxnSpLocks/>
          </p:cNvCxnSpPr>
          <p:nvPr/>
        </p:nvCxnSpPr>
        <p:spPr bwMode="auto">
          <a:xfrm flipH="1" flipV="1">
            <a:off x="2743200" y="2116098"/>
            <a:ext cx="1295400" cy="3985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cxnSp>
        <p:nvCxnSpPr>
          <p:cNvPr id="24" name="直接箭头连接符 23">
            <a:extLst>
              <a:ext uri="{FF2B5EF4-FFF2-40B4-BE49-F238E27FC236}">
                <a16:creationId xmlns:a16="http://schemas.microsoft.com/office/drawing/2014/main" id="{E5758587-8660-4BA4-80BF-5C3E69A41452}"/>
              </a:ext>
            </a:extLst>
          </p:cNvPr>
          <p:cNvCxnSpPr>
            <a:cxnSpLocks/>
          </p:cNvCxnSpPr>
          <p:nvPr/>
        </p:nvCxnSpPr>
        <p:spPr bwMode="auto">
          <a:xfrm flipH="1">
            <a:off x="2947726" y="3637170"/>
            <a:ext cx="938474" cy="34191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3F077D2D-45C2-4C6C-8358-9C91B902E293}"/>
              </a:ext>
            </a:extLst>
          </p:cNvPr>
          <p:cNvCxnSpPr>
            <a:cxnSpLocks/>
          </p:cNvCxnSpPr>
          <p:nvPr/>
        </p:nvCxnSpPr>
        <p:spPr bwMode="auto">
          <a:xfrm flipV="1">
            <a:off x="7692622" y="2320072"/>
            <a:ext cx="696695" cy="20695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pic>
        <p:nvPicPr>
          <p:cNvPr id="30" name="图片 29">
            <a:extLst>
              <a:ext uri="{FF2B5EF4-FFF2-40B4-BE49-F238E27FC236}">
                <a16:creationId xmlns:a16="http://schemas.microsoft.com/office/drawing/2014/main" id="{5B2C10C6-AB17-4015-946E-803BFC237D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84595" y="1136778"/>
            <a:ext cx="1558744" cy="1457086"/>
          </a:xfrm>
          <a:prstGeom prst="rect">
            <a:avLst/>
          </a:prstGeom>
        </p:spPr>
      </p:pic>
      <p:cxnSp>
        <p:nvCxnSpPr>
          <p:cNvPr id="31" name="直接箭头连接符 30">
            <a:extLst>
              <a:ext uri="{FF2B5EF4-FFF2-40B4-BE49-F238E27FC236}">
                <a16:creationId xmlns:a16="http://schemas.microsoft.com/office/drawing/2014/main" id="{3503113F-D07E-48DD-BAF2-70134485D5CF}"/>
              </a:ext>
            </a:extLst>
          </p:cNvPr>
          <p:cNvCxnSpPr>
            <a:cxnSpLocks/>
          </p:cNvCxnSpPr>
          <p:nvPr/>
        </p:nvCxnSpPr>
        <p:spPr bwMode="auto">
          <a:xfrm>
            <a:off x="8040969" y="3286419"/>
            <a:ext cx="592115" cy="5850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43CB8230-819E-4833-BE6D-B1A9D7E3347F}"/>
              </a:ext>
            </a:extLst>
          </p:cNvPr>
          <p:cNvCxnSpPr>
            <a:cxnSpLocks/>
          </p:cNvCxnSpPr>
          <p:nvPr/>
        </p:nvCxnSpPr>
        <p:spPr bwMode="auto">
          <a:xfrm>
            <a:off x="6553200" y="4129785"/>
            <a:ext cx="280726" cy="55693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8418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441D5-8B87-4340-B75C-AD55E844CD6C}"/>
              </a:ext>
            </a:extLst>
          </p:cNvPr>
          <p:cNvSpPr>
            <a:spLocks noGrp="1"/>
          </p:cNvSpPr>
          <p:nvPr>
            <p:ph type="title"/>
          </p:nvPr>
        </p:nvSpPr>
        <p:spPr/>
        <p:txBody>
          <a:bodyPr/>
          <a:lstStyle/>
          <a:p>
            <a:r>
              <a:rPr lang="zh-CN" altLang="en-US" dirty="0"/>
              <a:t>当前网络热点技术：新型网络硬件</a:t>
            </a:r>
          </a:p>
        </p:txBody>
      </p:sp>
      <p:sp>
        <p:nvSpPr>
          <p:cNvPr id="4" name="灯片编号占位符 3">
            <a:extLst>
              <a:ext uri="{FF2B5EF4-FFF2-40B4-BE49-F238E27FC236}">
                <a16:creationId xmlns:a16="http://schemas.microsoft.com/office/drawing/2014/main" id="{FDC50238-8F87-4352-B4AE-ADAD894B5FD4}"/>
              </a:ext>
            </a:extLst>
          </p:cNvPr>
          <p:cNvSpPr>
            <a:spLocks noGrp="1"/>
          </p:cNvSpPr>
          <p:nvPr>
            <p:ph type="sldNum" sz="quarter" idx="11"/>
          </p:nvPr>
        </p:nvSpPr>
        <p:spPr/>
        <p:txBody>
          <a:bodyPr/>
          <a:lstStyle/>
          <a:p>
            <a:pPr>
              <a:defRPr/>
            </a:pPr>
            <a:fld id="{3FFE790D-BCFB-4008-9260-CA63AEE325FD}" type="slidenum">
              <a:rPr lang="en-US" smtClean="0"/>
              <a:pPr>
                <a:defRPr/>
              </a:pPr>
              <a:t>57</a:t>
            </a:fld>
            <a:endParaRPr lang="en-US" dirty="0"/>
          </a:p>
        </p:txBody>
      </p:sp>
      <p:grpSp>
        <p:nvGrpSpPr>
          <p:cNvPr id="5" name="组合 4">
            <a:extLst>
              <a:ext uri="{FF2B5EF4-FFF2-40B4-BE49-F238E27FC236}">
                <a16:creationId xmlns:a16="http://schemas.microsoft.com/office/drawing/2014/main" id="{F803DD8C-471E-4AC9-A1CA-771A98651DD9}"/>
              </a:ext>
            </a:extLst>
          </p:cNvPr>
          <p:cNvGrpSpPr/>
          <p:nvPr/>
        </p:nvGrpSpPr>
        <p:grpSpPr>
          <a:xfrm>
            <a:off x="4191000" y="2514600"/>
            <a:ext cx="7086600" cy="3760056"/>
            <a:chOff x="1044101" y="1559273"/>
            <a:chExt cx="9904052" cy="5254959"/>
          </a:xfrm>
        </p:grpSpPr>
        <p:pic>
          <p:nvPicPr>
            <p:cNvPr id="7" name="图片 6">
              <a:extLst>
                <a:ext uri="{FF2B5EF4-FFF2-40B4-BE49-F238E27FC236}">
                  <a16:creationId xmlns:a16="http://schemas.microsoft.com/office/drawing/2014/main" id="{B5F57220-2340-495D-AFF6-8BFD733918EB}"/>
                </a:ext>
              </a:extLst>
            </p:cNvPr>
            <p:cNvPicPr>
              <a:picLocks noChangeAspect="1"/>
            </p:cNvPicPr>
            <p:nvPr/>
          </p:nvPicPr>
          <p:blipFill>
            <a:blip r:embed="rId2"/>
            <a:stretch>
              <a:fillRect/>
            </a:stretch>
          </p:blipFill>
          <p:spPr>
            <a:xfrm>
              <a:off x="5150376" y="4940493"/>
              <a:ext cx="2938616" cy="798282"/>
            </a:xfrm>
            <a:prstGeom prst="rect">
              <a:avLst/>
            </a:prstGeom>
          </p:spPr>
        </p:pic>
        <p:pic>
          <p:nvPicPr>
            <p:cNvPr id="8" name="Picture 156">
              <a:extLst>
                <a:ext uri="{FF2B5EF4-FFF2-40B4-BE49-F238E27FC236}">
                  <a16:creationId xmlns:a16="http://schemas.microsoft.com/office/drawing/2014/main" id="{705C3DFF-9387-4B68-857A-568E868BE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209" y="3769049"/>
              <a:ext cx="2072298" cy="1343436"/>
            </a:xfrm>
            <a:prstGeom prst="rect">
              <a:avLst/>
            </a:prstGeom>
          </p:spPr>
        </p:pic>
        <p:pic>
          <p:nvPicPr>
            <p:cNvPr id="9" name="Picture 159">
              <a:extLst>
                <a:ext uri="{FF2B5EF4-FFF2-40B4-BE49-F238E27FC236}">
                  <a16:creationId xmlns:a16="http://schemas.microsoft.com/office/drawing/2014/main" id="{15609B85-0BF2-4C0A-BD15-C36042E9EC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1248" y="3515390"/>
              <a:ext cx="2515662" cy="1850753"/>
            </a:xfrm>
            <a:prstGeom prst="rect">
              <a:avLst/>
            </a:prstGeom>
          </p:spPr>
        </p:pic>
        <p:cxnSp>
          <p:nvCxnSpPr>
            <p:cNvPr id="10" name="直接箭头连接符 9">
              <a:extLst>
                <a:ext uri="{FF2B5EF4-FFF2-40B4-BE49-F238E27FC236}">
                  <a16:creationId xmlns:a16="http://schemas.microsoft.com/office/drawing/2014/main" id="{313A176F-FFB3-4A59-AF9E-D44B0B80A667}"/>
                </a:ext>
              </a:extLst>
            </p:cNvPr>
            <p:cNvCxnSpPr>
              <a:cxnSpLocks/>
            </p:cNvCxnSpPr>
            <p:nvPr/>
          </p:nvCxnSpPr>
          <p:spPr>
            <a:xfrm>
              <a:off x="1192962" y="4452492"/>
              <a:ext cx="1717246" cy="0"/>
            </a:xfrm>
            <a:prstGeom prst="straightConnector1">
              <a:avLst/>
            </a:prstGeom>
            <a:noFill/>
            <a:ln w="38100" cap="flat" cmpd="sng" algn="ctr">
              <a:solidFill>
                <a:srgbClr val="C0504D"/>
              </a:solidFill>
              <a:prstDash val="solid"/>
              <a:tailEnd type="triangle"/>
            </a:ln>
            <a:effectLst>
              <a:outerShdw blurRad="40000" dist="23000" dir="5400000" rotWithShape="0">
                <a:srgbClr val="000000">
                  <a:alpha val="35000"/>
                </a:srgbClr>
              </a:outerShdw>
            </a:effectLst>
          </p:spPr>
        </p:cxnSp>
        <p:sp>
          <p:nvSpPr>
            <p:cNvPr id="11" name="文本框 10">
              <a:extLst>
                <a:ext uri="{FF2B5EF4-FFF2-40B4-BE49-F238E27FC236}">
                  <a16:creationId xmlns:a16="http://schemas.microsoft.com/office/drawing/2014/main" id="{111580F8-DA6C-4BB9-9065-F453B227BA86}"/>
                </a:ext>
              </a:extLst>
            </p:cNvPr>
            <p:cNvSpPr txBox="1"/>
            <p:nvPr/>
          </p:nvSpPr>
          <p:spPr>
            <a:xfrm>
              <a:off x="1313497" y="4659003"/>
              <a:ext cx="2515664" cy="797586"/>
            </a:xfrm>
            <a:prstGeom prst="rect">
              <a:avLst/>
            </a:prstGeom>
            <a:noFill/>
          </p:spPr>
          <p:txBody>
            <a:bodyPr wrap="square">
              <a:spAutoFit/>
            </a:bodyPr>
            <a:lstStyle/>
            <a:p>
              <a:pPr algn="ctr" fontAlgn="auto">
                <a:lnSpc>
                  <a:spcPct val="120000"/>
                </a:lnSpc>
                <a:spcBef>
                  <a:spcPts val="0"/>
                </a:spcBef>
                <a:spcAft>
                  <a:spcPts val="0"/>
                </a:spcAft>
              </a:pPr>
              <a:r>
                <a:rPr lang="zh-CN" altLang="en-US" sz="1400" b="0" kern="0" dirty="0">
                  <a:solidFill>
                    <a:prstClr val="black"/>
                  </a:solidFill>
                  <a:latin typeface="黑体" panose="02010609060101010101" pitchFamily="49" charset="-122"/>
                  <a:ea typeface="黑体" panose="02010609060101010101" pitchFamily="49" charset="-122"/>
                </a:rPr>
                <a:t>可编程交换机</a:t>
              </a:r>
              <a:endParaRPr lang="en-US" altLang="zh-CN" sz="1400" b="0" kern="0" dirty="0">
                <a:solidFill>
                  <a:prstClr val="black"/>
                </a:solidFill>
                <a:latin typeface="黑体" panose="02010609060101010101" pitchFamily="49" charset="-122"/>
                <a:ea typeface="黑体" panose="02010609060101010101" pitchFamily="49" charset="-122"/>
              </a:endParaRPr>
            </a:p>
            <a:p>
              <a:pPr algn="ctr" fontAlgn="auto">
                <a:lnSpc>
                  <a:spcPct val="120000"/>
                </a:lnSpc>
                <a:spcBef>
                  <a:spcPts val="0"/>
                </a:spcBef>
                <a:spcAft>
                  <a:spcPts val="0"/>
                </a:spcAft>
              </a:pPr>
              <a:r>
                <a:rPr lang="zh-CN" altLang="en-US" sz="1400" b="0" kern="0" dirty="0">
                  <a:solidFill>
                    <a:prstClr val="black"/>
                  </a:solidFill>
                  <a:latin typeface="黑体" panose="02010609060101010101" pitchFamily="49" charset="-122"/>
                  <a:ea typeface="黑体" panose="02010609060101010101" pitchFamily="49" charset="-122"/>
                </a:rPr>
                <a:t>（</a:t>
              </a:r>
              <a:r>
                <a:rPr lang="zh-CN" altLang="en-US" sz="1400" b="0" kern="0" dirty="0">
                  <a:solidFill>
                    <a:srgbClr val="0070C0"/>
                  </a:solidFill>
                  <a:latin typeface="黑体" panose="02010609060101010101" pitchFamily="49" charset="-122"/>
                  <a:ea typeface="黑体" panose="02010609060101010101" pitchFamily="49" charset="-122"/>
                </a:rPr>
                <a:t>网内计算</a:t>
              </a:r>
              <a:r>
                <a:rPr lang="zh-CN" altLang="en-US" sz="1400" b="0" kern="0" dirty="0">
                  <a:solidFill>
                    <a:prstClr val="black"/>
                  </a:solidFill>
                  <a:latin typeface="黑体" panose="02010609060101010101" pitchFamily="49" charset="-122"/>
                  <a:ea typeface="黑体" panose="02010609060101010101" pitchFamily="49" charset="-122"/>
                </a:rPr>
                <a:t>）</a:t>
              </a:r>
            </a:p>
          </p:txBody>
        </p:sp>
        <p:sp>
          <p:nvSpPr>
            <p:cNvPr id="12" name="文本框 11">
              <a:extLst>
                <a:ext uri="{FF2B5EF4-FFF2-40B4-BE49-F238E27FC236}">
                  <a16:creationId xmlns:a16="http://schemas.microsoft.com/office/drawing/2014/main" id="{73FF3BF7-6364-42E4-8815-635F812C5E37}"/>
                </a:ext>
              </a:extLst>
            </p:cNvPr>
            <p:cNvSpPr txBox="1"/>
            <p:nvPr/>
          </p:nvSpPr>
          <p:spPr>
            <a:xfrm>
              <a:off x="1044101" y="4052666"/>
              <a:ext cx="1934838" cy="439033"/>
            </a:xfrm>
            <a:prstGeom prst="rect">
              <a:avLst/>
            </a:prstGeom>
            <a:noFill/>
          </p:spPr>
          <p:txBody>
            <a:bodyPr wrap="square">
              <a:spAutoFit/>
            </a:bodyPr>
            <a:lstStyle/>
            <a:p>
              <a:pPr algn="ctr" fontAlgn="auto">
                <a:lnSpc>
                  <a:spcPct val="120000"/>
                </a:lnSpc>
                <a:spcBef>
                  <a:spcPts val="0"/>
                </a:spcBef>
                <a:spcAft>
                  <a:spcPts val="0"/>
                </a:spcAft>
              </a:pPr>
              <a:r>
                <a:rPr lang="en-US" altLang="zh-CN" sz="1400" b="0" kern="0" dirty="0" err="1">
                  <a:solidFill>
                    <a:srgbClr val="FF0000"/>
                  </a:solidFill>
                  <a:latin typeface="黑体" panose="02010609060101010101" pitchFamily="49" charset="-122"/>
                  <a:ea typeface="黑体" panose="02010609060101010101" pitchFamily="49" charset="-122"/>
                </a:rPr>
                <a:t>Tbps</a:t>
              </a:r>
              <a:r>
                <a:rPr lang="zh-CN" altLang="en-US" sz="1400" b="0" kern="0" dirty="0">
                  <a:solidFill>
                    <a:srgbClr val="FF0000"/>
                  </a:solidFill>
                  <a:latin typeface="黑体" panose="02010609060101010101" pitchFamily="49" charset="-122"/>
                  <a:ea typeface="黑体" panose="02010609060101010101" pitchFamily="49" charset="-122"/>
                </a:rPr>
                <a:t>级</a:t>
              </a:r>
              <a:r>
                <a:rPr lang="zh-CN" altLang="en-US" sz="1400" b="0" kern="0" dirty="0">
                  <a:solidFill>
                    <a:prstClr val="black"/>
                  </a:solidFill>
                  <a:latin typeface="黑体" panose="02010609060101010101" pitchFamily="49" charset="-122"/>
                  <a:ea typeface="黑体" panose="02010609060101010101" pitchFamily="49" charset="-122"/>
                </a:rPr>
                <a:t>流量</a:t>
              </a:r>
            </a:p>
          </p:txBody>
        </p:sp>
        <p:sp>
          <p:nvSpPr>
            <p:cNvPr id="13" name="文本框 12">
              <a:extLst>
                <a:ext uri="{FF2B5EF4-FFF2-40B4-BE49-F238E27FC236}">
                  <a16:creationId xmlns:a16="http://schemas.microsoft.com/office/drawing/2014/main" id="{D30230E7-70DB-4C86-981D-375AE0A1DEF4}"/>
                </a:ext>
              </a:extLst>
            </p:cNvPr>
            <p:cNvSpPr txBox="1"/>
            <p:nvPr/>
          </p:nvSpPr>
          <p:spPr>
            <a:xfrm>
              <a:off x="8825667" y="3276917"/>
              <a:ext cx="2122486" cy="720356"/>
            </a:xfrm>
            <a:prstGeom prst="rect">
              <a:avLst/>
            </a:prstGeom>
            <a:noFill/>
          </p:spPr>
          <p:txBody>
            <a:bodyPr wrap="square">
              <a:spAutoFit/>
            </a:bodyPr>
            <a:lstStyle/>
            <a:p>
              <a:pPr algn="ctr" fontAlgn="auto">
                <a:lnSpc>
                  <a:spcPct val="120000"/>
                </a:lnSpc>
                <a:spcBef>
                  <a:spcPts val="0"/>
                </a:spcBef>
                <a:spcAft>
                  <a:spcPts val="0"/>
                </a:spcAft>
              </a:pPr>
              <a:r>
                <a:rPr lang="zh-CN" altLang="en-US" sz="1400" kern="0" dirty="0">
                  <a:solidFill>
                    <a:prstClr val="black"/>
                  </a:solidFill>
                  <a:latin typeface="黑体" panose="02010609060101010101" pitchFamily="49" charset="-122"/>
                  <a:ea typeface="黑体" panose="02010609060101010101" pitchFamily="49" charset="-122"/>
                </a:rPr>
                <a:t>精细</a:t>
              </a:r>
              <a:r>
                <a:rPr lang="en-US" altLang="zh-CN" sz="1400" kern="0" dirty="0">
                  <a:solidFill>
                    <a:prstClr val="black"/>
                  </a:solidFill>
                  <a:latin typeface="黑体" panose="02010609060101010101" pitchFamily="49" charset="-122"/>
                  <a:ea typeface="黑体" panose="02010609060101010101" pitchFamily="49" charset="-122"/>
                </a:rPr>
                <a:t>CPU</a:t>
              </a:r>
              <a:r>
                <a:rPr lang="zh-CN" altLang="en-US" sz="1400" kern="0" dirty="0">
                  <a:solidFill>
                    <a:prstClr val="black"/>
                  </a:solidFill>
                  <a:latin typeface="黑体" panose="02010609060101010101" pitchFamily="49" charset="-122"/>
                  <a:ea typeface="黑体" panose="02010609060101010101" pitchFamily="49" charset="-122"/>
                </a:rPr>
                <a:t>指令</a:t>
              </a:r>
              <a:br>
                <a:rPr lang="en-US" altLang="zh-CN" sz="1400" kern="0" dirty="0">
                  <a:solidFill>
                    <a:prstClr val="black"/>
                  </a:solidFill>
                  <a:latin typeface="黑体" panose="02010609060101010101" pitchFamily="49" charset="-122"/>
                  <a:ea typeface="黑体" panose="02010609060101010101" pitchFamily="49" charset="-122"/>
                </a:rPr>
              </a:br>
              <a:r>
                <a:rPr lang="en-US" altLang="zh-CN" sz="1400" kern="0" dirty="0">
                  <a:solidFill>
                    <a:prstClr val="black"/>
                  </a:solidFill>
                  <a:latin typeface="黑体" panose="02010609060101010101" pitchFamily="49" charset="-122"/>
                  <a:ea typeface="黑体" panose="02010609060101010101" pitchFamily="49" charset="-122"/>
                </a:rPr>
                <a:t>(</a:t>
              </a:r>
              <a:r>
                <a:rPr lang="zh-CN" altLang="en-US" sz="1400" kern="0" dirty="0">
                  <a:solidFill>
                    <a:srgbClr val="0070C0"/>
                  </a:solidFill>
                  <a:latin typeface="黑体" panose="02010609060101010101" pitchFamily="49" charset="-122"/>
                  <a:ea typeface="黑体" panose="02010609060101010101" pitchFamily="49" charset="-122"/>
                </a:rPr>
                <a:t>协议栈软件优化</a:t>
              </a:r>
              <a:r>
                <a:rPr lang="en-US" altLang="zh-CN" sz="1400" kern="0" dirty="0">
                  <a:solidFill>
                    <a:prstClr val="black"/>
                  </a:solidFill>
                  <a:latin typeface="黑体" panose="02010609060101010101" pitchFamily="49" charset="-122"/>
                  <a:ea typeface="黑体" panose="02010609060101010101" pitchFamily="49" charset="-122"/>
                </a:rPr>
                <a:t>)</a:t>
              </a:r>
              <a:endParaRPr lang="en-US" altLang="zh-CN" sz="1400" b="0" kern="0" dirty="0">
                <a:solidFill>
                  <a:prstClr val="black"/>
                </a:solidFill>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9D847F25-7423-4BA3-A42F-B820DA7231A4}"/>
                </a:ext>
              </a:extLst>
            </p:cNvPr>
            <p:cNvSpPr txBox="1"/>
            <p:nvPr/>
          </p:nvSpPr>
          <p:spPr>
            <a:xfrm>
              <a:off x="6747302" y="5556219"/>
              <a:ext cx="3139610" cy="439033"/>
            </a:xfrm>
            <a:prstGeom prst="rect">
              <a:avLst/>
            </a:prstGeom>
            <a:noFill/>
          </p:spPr>
          <p:txBody>
            <a:bodyPr wrap="square">
              <a:spAutoFit/>
            </a:bodyPr>
            <a:lstStyle/>
            <a:p>
              <a:pPr algn="ctr" fontAlgn="auto">
                <a:lnSpc>
                  <a:spcPct val="120000"/>
                </a:lnSpc>
                <a:spcBef>
                  <a:spcPts val="0"/>
                </a:spcBef>
                <a:spcAft>
                  <a:spcPts val="0"/>
                </a:spcAft>
              </a:pPr>
              <a:r>
                <a:rPr lang="zh-CN" altLang="en-US" sz="1400" b="0" kern="0" dirty="0">
                  <a:solidFill>
                    <a:prstClr val="black"/>
                  </a:solidFill>
                  <a:latin typeface="黑体" panose="02010609060101010101" pitchFamily="49" charset="-122"/>
                  <a:ea typeface="黑体" panose="02010609060101010101" pitchFamily="49" charset="-122"/>
                </a:rPr>
                <a:t>智能网卡（</a:t>
              </a:r>
              <a:r>
                <a:rPr lang="zh-CN" altLang="en-US" sz="1400" b="0" kern="0" dirty="0">
                  <a:solidFill>
                    <a:srgbClr val="0070C0"/>
                  </a:solidFill>
                  <a:latin typeface="黑体" panose="02010609060101010101" pitchFamily="49" charset="-122"/>
                  <a:ea typeface="黑体" panose="02010609060101010101" pitchFamily="49" charset="-122"/>
                </a:rPr>
                <a:t>计算卸载</a:t>
              </a:r>
              <a:r>
                <a:rPr lang="zh-CN" altLang="en-US" sz="1400" b="0" kern="0" dirty="0">
                  <a:solidFill>
                    <a:prstClr val="black"/>
                  </a:solidFill>
                  <a:latin typeface="黑体" panose="02010609060101010101" pitchFamily="49" charset="-122"/>
                  <a:ea typeface="黑体" panose="02010609060101010101" pitchFamily="49" charset="-122"/>
                </a:rPr>
                <a:t>）</a:t>
              </a:r>
            </a:p>
          </p:txBody>
        </p:sp>
        <p:cxnSp>
          <p:nvCxnSpPr>
            <p:cNvPr id="16" name="直接箭头连接符 15">
              <a:extLst>
                <a:ext uri="{FF2B5EF4-FFF2-40B4-BE49-F238E27FC236}">
                  <a16:creationId xmlns:a16="http://schemas.microsoft.com/office/drawing/2014/main" id="{86D7CC5A-4FEA-42AF-915F-AF248E0FC4A6}"/>
                </a:ext>
              </a:extLst>
            </p:cNvPr>
            <p:cNvCxnSpPr>
              <a:cxnSpLocks/>
              <a:stCxn id="8" idx="3"/>
              <a:endCxn id="9" idx="1"/>
            </p:cNvCxnSpPr>
            <p:nvPr/>
          </p:nvCxnSpPr>
          <p:spPr>
            <a:xfrm>
              <a:off x="4982507" y="4440767"/>
              <a:ext cx="2388741" cy="0"/>
            </a:xfrm>
            <a:prstGeom prst="straightConnector1">
              <a:avLst/>
            </a:prstGeom>
            <a:noFill/>
            <a:ln w="38100" cap="flat" cmpd="sng" algn="ctr">
              <a:solidFill>
                <a:srgbClr val="C0504D"/>
              </a:solidFill>
              <a:prstDash val="solid"/>
              <a:tailEnd type="triangle"/>
            </a:ln>
            <a:effectLst>
              <a:outerShdw blurRad="40000" dist="23000" dir="5400000" rotWithShape="0">
                <a:srgbClr val="000000">
                  <a:alpha val="35000"/>
                </a:srgbClr>
              </a:outerShdw>
            </a:effectLst>
          </p:spPr>
        </p:cxnSp>
        <p:sp>
          <p:nvSpPr>
            <p:cNvPr id="17" name="矩形 16">
              <a:extLst>
                <a:ext uri="{FF2B5EF4-FFF2-40B4-BE49-F238E27FC236}">
                  <a16:creationId xmlns:a16="http://schemas.microsoft.com/office/drawing/2014/main" id="{95E996CC-30BB-4896-BEB2-47061AB97371}"/>
                </a:ext>
              </a:extLst>
            </p:cNvPr>
            <p:cNvSpPr/>
            <p:nvPr/>
          </p:nvSpPr>
          <p:spPr bwMode="auto">
            <a:xfrm>
              <a:off x="9267046" y="5095596"/>
              <a:ext cx="1042819" cy="270548"/>
            </a:xfrm>
            <a:prstGeom prst="rect">
              <a:avLst/>
            </a:prstGeom>
            <a:solidFill>
              <a:srgbClr val="4BACC6"/>
            </a:solidFill>
            <a:ln w="25400" cap="flat" cmpd="sng" algn="ctr">
              <a:solidFill>
                <a:srgbClr val="4BACC6">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Arial" charset="0"/>
                  <a:ea typeface="+mn-ea"/>
                  <a:cs typeface="+mn-cs"/>
                </a:rPr>
                <a:t>物理层</a:t>
              </a:r>
            </a:p>
          </p:txBody>
        </p:sp>
        <p:sp>
          <p:nvSpPr>
            <p:cNvPr id="18" name="矩形 17">
              <a:extLst>
                <a:ext uri="{FF2B5EF4-FFF2-40B4-BE49-F238E27FC236}">
                  <a16:creationId xmlns:a16="http://schemas.microsoft.com/office/drawing/2014/main" id="{D50398A0-4891-4086-8F62-F6A067384049}"/>
                </a:ext>
              </a:extLst>
            </p:cNvPr>
            <p:cNvSpPr/>
            <p:nvPr/>
          </p:nvSpPr>
          <p:spPr bwMode="auto">
            <a:xfrm>
              <a:off x="9267046" y="4815312"/>
              <a:ext cx="1042819" cy="270548"/>
            </a:xfrm>
            <a:prstGeom prst="rect">
              <a:avLst/>
            </a:prstGeom>
            <a:solidFill>
              <a:srgbClr val="4BACC6"/>
            </a:solidFill>
            <a:ln w="25400" cap="flat" cmpd="sng" algn="ctr">
              <a:solidFill>
                <a:srgbClr val="4BACC6">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Arial" charset="0"/>
                  <a:ea typeface="+mn-ea"/>
                  <a:cs typeface="+mn-cs"/>
                </a:rPr>
                <a:t>链路层</a:t>
              </a:r>
            </a:p>
          </p:txBody>
        </p:sp>
        <p:sp>
          <p:nvSpPr>
            <p:cNvPr id="19" name="矩形 18">
              <a:extLst>
                <a:ext uri="{FF2B5EF4-FFF2-40B4-BE49-F238E27FC236}">
                  <a16:creationId xmlns:a16="http://schemas.microsoft.com/office/drawing/2014/main" id="{84A764F6-AB29-4E3C-B39D-B2F977AC2288}"/>
                </a:ext>
              </a:extLst>
            </p:cNvPr>
            <p:cNvSpPr/>
            <p:nvPr/>
          </p:nvSpPr>
          <p:spPr bwMode="auto">
            <a:xfrm>
              <a:off x="9267046" y="4537455"/>
              <a:ext cx="1042819" cy="270548"/>
            </a:xfrm>
            <a:prstGeom prst="rect">
              <a:avLst/>
            </a:prstGeom>
            <a:solidFill>
              <a:srgbClr val="4BACC6"/>
            </a:solidFill>
            <a:ln w="25400" cap="flat" cmpd="sng" algn="ctr">
              <a:solidFill>
                <a:srgbClr val="4BACC6">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Arial" charset="0"/>
                  <a:ea typeface="+mn-ea"/>
                  <a:cs typeface="+mn-cs"/>
                </a:rPr>
                <a:t>IP</a:t>
              </a:r>
              <a:r>
                <a:rPr kumimoji="0" lang="zh-CN" altLang="en-US" sz="1050" b="0" i="0" u="none" strike="noStrike" kern="0" cap="none" spc="0" normalizeH="0" baseline="0" noProof="0" dirty="0">
                  <a:ln>
                    <a:noFill/>
                  </a:ln>
                  <a:solidFill>
                    <a:prstClr val="white"/>
                  </a:solidFill>
                  <a:effectLst/>
                  <a:uLnTx/>
                  <a:uFillTx/>
                  <a:latin typeface="Arial" charset="0"/>
                  <a:ea typeface="+mn-ea"/>
                  <a:cs typeface="+mn-cs"/>
                </a:rPr>
                <a:t>层</a:t>
              </a:r>
            </a:p>
          </p:txBody>
        </p:sp>
        <p:sp>
          <p:nvSpPr>
            <p:cNvPr id="20" name="矩形 19">
              <a:extLst>
                <a:ext uri="{FF2B5EF4-FFF2-40B4-BE49-F238E27FC236}">
                  <a16:creationId xmlns:a16="http://schemas.microsoft.com/office/drawing/2014/main" id="{7F146975-D6DC-47E6-B14E-1A36214E47BC}"/>
                </a:ext>
              </a:extLst>
            </p:cNvPr>
            <p:cNvSpPr/>
            <p:nvPr/>
          </p:nvSpPr>
          <p:spPr bwMode="auto">
            <a:xfrm>
              <a:off x="9267046" y="4257865"/>
              <a:ext cx="1042819" cy="270548"/>
            </a:xfrm>
            <a:prstGeom prst="rect">
              <a:avLst/>
            </a:prstGeom>
            <a:solidFill>
              <a:srgbClr val="4BACC6"/>
            </a:solidFill>
            <a:ln w="25400" cap="flat" cmpd="sng" algn="ctr">
              <a:solidFill>
                <a:srgbClr val="4BACC6">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solidFill>
                  <a:effectLst/>
                  <a:uLnTx/>
                  <a:uFillTx/>
                  <a:latin typeface="Arial" charset="0"/>
                  <a:ea typeface="+mn-ea"/>
                  <a:cs typeface="+mn-cs"/>
                </a:rPr>
                <a:t>TCP</a:t>
              </a:r>
              <a:r>
                <a:rPr kumimoji="0" lang="zh-CN" altLang="en-US" sz="1000" b="0" i="0" u="none" strike="noStrike" kern="0" cap="none" spc="0" normalizeH="0" baseline="0" noProof="0" dirty="0">
                  <a:ln>
                    <a:noFill/>
                  </a:ln>
                  <a:solidFill>
                    <a:prstClr val="white"/>
                  </a:solidFill>
                  <a:effectLst/>
                  <a:uLnTx/>
                  <a:uFillTx/>
                  <a:latin typeface="Arial" charset="0"/>
                  <a:ea typeface="+mn-ea"/>
                  <a:cs typeface="+mn-cs"/>
                </a:rPr>
                <a:t>层</a:t>
              </a:r>
            </a:p>
          </p:txBody>
        </p:sp>
        <p:sp>
          <p:nvSpPr>
            <p:cNvPr id="21" name="矩形 20">
              <a:extLst>
                <a:ext uri="{FF2B5EF4-FFF2-40B4-BE49-F238E27FC236}">
                  <a16:creationId xmlns:a16="http://schemas.microsoft.com/office/drawing/2014/main" id="{C0DF890C-058A-4BA1-8922-721F5B09AD7C}"/>
                </a:ext>
              </a:extLst>
            </p:cNvPr>
            <p:cNvSpPr/>
            <p:nvPr/>
          </p:nvSpPr>
          <p:spPr bwMode="auto">
            <a:xfrm>
              <a:off x="9267046" y="3975965"/>
              <a:ext cx="1042819" cy="270548"/>
            </a:xfrm>
            <a:prstGeom prst="rect">
              <a:avLst/>
            </a:prstGeom>
            <a:solidFill>
              <a:srgbClr val="4BACC6"/>
            </a:solidFill>
            <a:ln w="25400" cap="flat" cmpd="sng" algn="ctr">
              <a:solidFill>
                <a:srgbClr val="4BACC6">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Arial" charset="0"/>
                  <a:ea typeface="+mn-ea"/>
                  <a:cs typeface="+mn-cs"/>
                </a:rPr>
                <a:t>应用层</a:t>
              </a:r>
            </a:p>
          </p:txBody>
        </p:sp>
        <p:sp>
          <p:nvSpPr>
            <p:cNvPr id="22" name="矩形 21">
              <a:extLst>
                <a:ext uri="{FF2B5EF4-FFF2-40B4-BE49-F238E27FC236}">
                  <a16:creationId xmlns:a16="http://schemas.microsoft.com/office/drawing/2014/main" id="{E1B1AFDD-D291-4174-9EFD-3E5A3C1BD22D}"/>
                </a:ext>
              </a:extLst>
            </p:cNvPr>
            <p:cNvSpPr/>
            <p:nvPr/>
          </p:nvSpPr>
          <p:spPr bwMode="auto">
            <a:xfrm>
              <a:off x="2944703" y="2455135"/>
              <a:ext cx="6526761" cy="752392"/>
            </a:xfrm>
            <a:prstGeom prst="rect">
              <a:avLst/>
            </a:prstGeom>
            <a:solidFill>
              <a:srgbClr val="4F81BD"/>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1400" kern="0" dirty="0">
                  <a:solidFill>
                    <a:prstClr val="white"/>
                  </a:solidFill>
                </a:rPr>
                <a:t>分布式计算</a:t>
              </a:r>
              <a:endParaRPr kumimoji="0" lang="en-US" altLang="zh-CN" sz="1400" b="0" i="0" u="none" strike="noStrike" kern="0" cap="none" spc="0" normalizeH="0" baseline="0" noProof="0" dirty="0">
                <a:ln>
                  <a:noFill/>
                </a:ln>
                <a:solidFill>
                  <a:prstClr val="white"/>
                </a:solidFill>
                <a:effectLst/>
                <a:uLnTx/>
                <a:uFillTx/>
                <a:ea typeface="+mn-ea"/>
              </a:endParaRPr>
            </a:p>
          </p:txBody>
        </p:sp>
        <p:sp>
          <p:nvSpPr>
            <p:cNvPr id="23" name="矩形 22">
              <a:extLst>
                <a:ext uri="{FF2B5EF4-FFF2-40B4-BE49-F238E27FC236}">
                  <a16:creationId xmlns:a16="http://schemas.microsoft.com/office/drawing/2014/main" id="{E2190A6B-8EDB-4F18-9151-A03F24FA0414}"/>
                </a:ext>
              </a:extLst>
            </p:cNvPr>
            <p:cNvSpPr/>
            <p:nvPr/>
          </p:nvSpPr>
          <p:spPr bwMode="auto">
            <a:xfrm>
              <a:off x="3099876" y="1559273"/>
              <a:ext cx="1815354" cy="752392"/>
            </a:xfrm>
            <a:prstGeom prst="rect">
              <a:avLst/>
            </a:prstGeom>
            <a:solidFill>
              <a:srgbClr val="9BBB59"/>
            </a:solidFill>
            <a:ln w="25400" cap="flat" cmpd="sng" algn="ctr">
              <a:solidFill>
                <a:srgbClr val="9BBB59">
                  <a:shade val="50000"/>
                </a:srgbClr>
              </a:solid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1400" kern="0" dirty="0">
                  <a:solidFill>
                    <a:prstClr val="black"/>
                  </a:solidFill>
                  <a:latin typeface="Arial" charset="0"/>
                </a:rPr>
                <a:t>机器学习</a:t>
              </a:r>
              <a:endParaRPr kumimoji="0" lang="zh-CN" altLang="en-US" sz="1400" b="0" i="0" u="none" strike="noStrike" kern="0" cap="none" spc="0" normalizeH="0" baseline="0" noProof="0" dirty="0">
                <a:ln>
                  <a:noFill/>
                </a:ln>
                <a:solidFill>
                  <a:prstClr val="black"/>
                </a:solidFill>
                <a:effectLst/>
                <a:uLnTx/>
                <a:uFillTx/>
                <a:latin typeface="Arial" charset="0"/>
                <a:ea typeface="+mn-ea"/>
                <a:cs typeface="+mn-cs"/>
              </a:endParaRPr>
            </a:p>
          </p:txBody>
        </p:sp>
        <p:sp>
          <p:nvSpPr>
            <p:cNvPr id="24" name="矩形 23">
              <a:extLst>
                <a:ext uri="{FF2B5EF4-FFF2-40B4-BE49-F238E27FC236}">
                  <a16:creationId xmlns:a16="http://schemas.microsoft.com/office/drawing/2014/main" id="{12C9F277-325E-4DA3-81E2-FAAE2A6DAF6B}"/>
                </a:ext>
              </a:extLst>
            </p:cNvPr>
            <p:cNvSpPr/>
            <p:nvPr/>
          </p:nvSpPr>
          <p:spPr bwMode="auto">
            <a:xfrm>
              <a:off x="5352057" y="1559273"/>
              <a:ext cx="1941040" cy="752390"/>
            </a:xfrm>
            <a:prstGeom prst="rect">
              <a:avLst/>
            </a:prstGeom>
            <a:solidFill>
              <a:srgbClr val="9BBB59"/>
            </a:solidFill>
            <a:ln w="25400" cap="flat" cmpd="sng" algn="ctr">
              <a:solidFill>
                <a:srgbClr val="9BBB59">
                  <a:shade val="50000"/>
                </a:srgbClr>
              </a:solid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Arial" charset="0"/>
                  <a:ea typeface="+mn-ea"/>
                  <a:cs typeface="+mn-cs"/>
                </a:rPr>
                <a:t>大数据</a:t>
              </a:r>
              <a:endParaRPr kumimoji="0" lang="en-US" altLang="zh-CN" sz="1400" b="0" i="0" u="none" strike="noStrike" kern="0" cap="none" spc="0" normalizeH="0" baseline="0" noProof="0" dirty="0">
                <a:ln>
                  <a:noFill/>
                </a:ln>
                <a:solidFill>
                  <a:prstClr val="black"/>
                </a:solidFill>
                <a:effectLst/>
                <a:uLnTx/>
                <a:uFillTx/>
                <a:latin typeface="Arial" charset="0"/>
                <a:ea typeface="+mn-ea"/>
                <a:cs typeface="+mn-cs"/>
              </a:endParaRPr>
            </a:p>
          </p:txBody>
        </p:sp>
        <p:sp>
          <p:nvSpPr>
            <p:cNvPr id="25" name="矩形 24">
              <a:extLst>
                <a:ext uri="{FF2B5EF4-FFF2-40B4-BE49-F238E27FC236}">
                  <a16:creationId xmlns:a16="http://schemas.microsoft.com/office/drawing/2014/main" id="{9EE40F4F-8570-4D37-B23A-921553C3DCB4}"/>
                </a:ext>
              </a:extLst>
            </p:cNvPr>
            <p:cNvSpPr/>
            <p:nvPr/>
          </p:nvSpPr>
          <p:spPr bwMode="auto">
            <a:xfrm>
              <a:off x="7916623" y="1559273"/>
              <a:ext cx="1399670" cy="752392"/>
            </a:xfrm>
            <a:prstGeom prst="rect">
              <a:avLst/>
            </a:prstGeom>
            <a:solidFill>
              <a:srgbClr val="9BBB59"/>
            </a:solidFill>
            <a:ln w="25400" cap="flat" cmpd="sng" algn="ctr">
              <a:solidFill>
                <a:srgbClr val="9BBB59">
                  <a:shade val="50000"/>
                </a:srgbClr>
              </a:solid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Arial" charset="0"/>
                  <a:ea typeface="+mn-ea"/>
                  <a:cs typeface="+mn-cs"/>
                </a:rPr>
                <a:t>区块链</a:t>
              </a:r>
              <a:endParaRPr kumimoji="0" lang="en-US" altLang="zh-CN" sz="1400" b="0" i="0" u="none" strike="noStrike" kern="0" cap="none" spc="0" normalizeH="0" baseline="0" noProof="0" dirty="0">
                <a:ln>
                  <a:noFill/>
                </a:ln>
                <a:solidFill>
                  <a:prstClr val="black"/>
                </a:solidFill>
                <a:effectLst/>
                <a:uLnTx/>
                <a:uFillTx/>
                <a:latin typeface="Arial" charset="0"/>
                <a:ea typeface="+mn-ea"/>
                <a:cs typeface="+mn-cs"/>
              </a:endParaRPr>
            </a:p>
          </p:txBody>
        </p:sp>
        <p:sp>
          <p:nvSpPr>
            <p:cNvPr id="26" name="箭头: 上 25">
              <a:extLst>
                <a:ext uri="{FF2B5EF4-FFF2-40B4-BE49-F238E27FC236}">
                  <a16:creationId xmlns:a16="http://schemas.microsoft.com/office/drawing/2014/main" id="{BC124440-777C-4D2E-B196-623D89ECCE04}"/>
                </a:ext>
              </a:extLst>
            </p:cNvPr>
            <p:cNvSpPr/>
            <p:nvPr/>
          </p:nvSpPr>
          <p:spPr bwMode="auto">
            <a:xfrm>
              <a:off x="5761926" y="3080070"/>
              <a:ext cx="997773" cy="480730"/>
            </a:xfrm>
            <a:prstGeom prst="upArrow">
              <a:avLst/>
            </a:prstGeom>
            <a:solidFill>
              <a:srgbClr val="C0504D"/>
            </a:solidFill>
            <a:ln w="25400" cap="flat" cmpd="sng" algn="ctr">
              <a:solidFill>
                <a:srgbClr val="C0504D">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Arial" charset="0"/>
                <a:ea typeface="+mn-ea"/>
                <a:cs typeface="+mn-cs"/>
              </a:endParaRPr>
            </a:p>
          </p:txBody>
        </p:sp>
        <p:sp>
          <p:nvSpPr>
            <p:cNvPr id="27" name="箭头: 上 26">
              <a:extLst>
                <a:ext uri="{FF2B5EF4-FFF2-40B4-BE49-F238E27FC236}">
                  <a16:creationId xmlns:a16="http://schemas.microsoft.com/office/drawing/2014/main" id="{3FC83C94-897F-450B-B97B-E5946A97D72A}"/>
                </a:ext>
              </a:extLst>
            </p:cNvPr>
            <p:cNvSpPr/>
            <p:nvPr/>
          </p:nvSpPr>
          <p:spPr bwMode="auto">
            <a:xfrm>
              <a:off x="3691609" y="2174478"/>
              <a:ext cx="612933" cy="295313"/>
            </a:xfrm>
            <a:prstGeom prst="upArrow">
              <a:avLst/>
            </a:prstGeom>
            <a:solidFill>
              <a:srgbClr val="C0504D"/>
            </a:solidFill>
            <a:ln w="25400" cap="flat" cmpd="sng" algn="ctr">
              <a:solidFill>
                <a:srgbClr val="C0504D">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Arial" charset="0"/>
                <a:ea typeface="+mn-ea"/>
                <a:cs typeface="+mn-cs"/>
              </a:endParaRPr>
            </a:p>
          </p:txBody>
        </p:sp>
        <p:sp>
          <p:nvSpPr>
            <p:cNvPr id="28" name="箭头: 上 27">
              <a:extLst>
                <a:ext uri="{FF2B5EF4-FFF2-40B4-BE49-F238E27FC236}">
                  <a16:creationId xmlns:a16="http://schemas.microsoft.com/office/drawing/2014/main" id="{71C48129-C8F4-42BF-BDA2-847232B328D8}"/>
                </a:ext>
              </a:extLst>
            </p:cNvPr>
            <p:cNvSpPr/>
            <p:nvPr/>
          </p:nvSpPr>
          <p:spPr bwMode="auto">
            <a:xfrm>
              <a:off x="6108337" y="2227943"/>
              <a:ext cx="612933" cy="295313"/>
            </a:xfrm>
            <a:prstGeom prst="upArrow">
              <a:avLst/>
            </a:prstGeom>
            <a:solidFill>
              <a:srgbClr val="C0504D"/>
            </a:solidFill>
            <a:ln w="25400" cap="flat" cmpd="sng" algn="ctr">
              <a:solidFill>
                <a:srgbClr val="C0504D">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Arial" charset="0"/>
                <a:ea typeface="+mn-ea"/>
                <a:cs typeface="+mn-cs"/>
              </a:endParaRPr>
            </a:p>
          </p:txBody>
        </p:sp>
        <p:sp>
          <p:nvSpPr>
            <p:cNvPr id="29" name="箭头: 上 28">
              <a:extLst>
                <a:ext uri="{FF2B5EF4-FFF2-40B4-BE49-F238E27FC236}">
                  <a16:creationId xmlns:a16="http://schemas.microsoft.com/office/drawing/2014/main" id="{AD8B6997-1C87-4893-87AE-4759D7F69C9D}"/>
                </a:ext>
              </a:extLst>
            </p:cNvPr>
            <p:cNvSpPr/>
            <p:nvPr/>
          </p:nvSpPr>
          <p:spPr bwMode="auto">
            <a:xfrm>
              <a:off x="8335173" y="2267660"/>
              <a:ext cx="612933" cy="295313"/>
            </a:xfrm>
            <a:prstGeom prst="upArrow">
              <a:avLst/>
            </a:prstGeom>
            <a:solidFill>
              <a:srgbClr val="C0504D"/>
            </a:solidFill>
            <a:ln w="25400" cap="flat" cmpd="sng" algn="ctr">
              <a:solidFill>
                <a:srgbClr val="C0504D">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Arial" charset="0"/>
                <a:ea typeface="+mn-ea"/>
                <a:cs typeface="+mn-cs"/>
              </a:endParaRPr>
            </a:p>
          </p:txBody>
        </p:sp>
        <p:pic>
          <p:nvPicPr>
            <p:cNvPr id="30" name="Picture 2" descr="Review]: What's Remote Direct Memory Access(RDMA)? - Davoud Teimouri -  Virtualization and Data Center">
              <a:extLst>
                <a:ext uri="{FF2B5EF4-FFF2-40B4-BE49-F238E27FC236}">
                  <a16:creationId xmlns:a16="http://schemas.microsoft.com/office/drawing/2014/main" id="{1EAA96A0-958D-4D9A-9F18-6ABFA3A3A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8448" y="5731804"/>
              <a:ext cx="2077994" cy="1082428"/>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接箭头连接符 30">
              <a:extLst>
                <a:ext uri="{FF2B5EF4-FFF2-40B4-BE49-F238E27FC236}">
                  <a16:creationId xmlns:a16="http://schemas.microsoft.com/office/drawing/2014/main" id="{50EE5456-AE51-4FDE-9E5B-D4445E6A0756}"/>
                </a:ext>
              </a:extLst>
            </p:cNvPr>
            <p:cNvCxnSpPr>
              <a:cxnSpLocks/>
            </p:cNvCxnSpPr>
            <p:nvPr/>
          </p:nvCxnSpPr>
          <p:spPr>
            <a:xfrm flipH="1">
              <a:off x="5289284" y="5678041"/>
              <a:ext cx="1730242" cy="594977"/>
            </a:xfrm>
            <a:prstGeom prst="straightConnector1">
              <a:avLst/>
            </a:prstGeom>
            <a:noFill/>
            <a:ln w="38100" cap="flat" cmpd="sng" algn="ctr">
              <a:solidFill>
                <a:srgbClr val="C0504D"/>
              </a:solidFill>
              <a:prstDash val="solid"/>
              <a:tailEnd type="triangle"/>
            </a:ln>
            <a:effectLst>
              <a:outerShdw blurRad="40000" dist="23000" dir="5400000" rotWithShape="0">
                <a:srgbClr val="000000">
                  <a:alpha val="35000"/>
                </a:srgbClr>
              </a:outerShdw>
            </a:effectLst>
          </p:spPr>
        </p:cxnSp>
        <p:sp>
          <p:nvSpPr>
            <p:cNvPr id="32" name="文本框 31">
              <a:extLst>
                <a:ext uri="{FF2B5EF4-FFF2-40B4-BE49-F238E27FC236}">
                  <a16:creationId xmlns:a16="http://schemas.microsoft.com/office/drawing/2014/main" id="{536B2BED-05F0-42C5-BA7E-F887974830CC}"/>
                </a:ext>
              </a:extLst>
            </p:cNvPr>
            <p:cNvSpPr txBox="1"/>
            <p:nvPr/>
          </p:nvSpPr>
          <p:spPr>
            <a:xfrm>
              <a:off x="4844998" y="6370863"/>
              <a:ext cx="3139610" cy="439033"/>
            </a:xfrm>
            <a:prstGeom prst="rect">
              <a:avLst/>
            </a:prstGeom>
            <a:noFill/>
          </p:spPr>
          <p:txBody>
            <a:bodyPr wrap="square">
              <a:spAutoFit/>
            </a:bodyPr>
            <a:lstStyle/>
            <a:p>
              <a:pPr algn="ctr" fontAlgn="auto">
                <a:lnSpc>
                  <a:spcPct val="120000"/>
                </a:lnSpc>
                <a:spcBef>
                  <a:spcPts val="0"/>
                </a:spcBef>
                <a:spcAft>
                  <a:spcPts val="0"/>
                </a:spcAft>
              </a:pPr>
              <a:r>
                <a:rPr lang="en-US" altLang="zh-CN" sz="1400" b="0" kern="0" dirty="0">
                  <a:solidFill>
                    <a:prstClr val="black"/>
                  </a:solidFill>
                  <a:latin typeface="黑体" panose="02010609060101010101" pitchFamily="49" charset="-122"/>
                  <a:ea typeface="黑体" panose="02010609060101010101" pitchFamily="49" charset="-122"/>
                </a:rPr>
                <a:t>RDMA</a:t>
              </a:r>
              <a:r>
                <a:rPr lang="zh-CN" altLang="en-US" sz="1400" b="0" kern="0" dirty="0">
                  <a:solidFill>
                    <a:prstClr val="black"/>
                  </a:solidFill>
                  <a:latin typeface="黑体" panose="02010609060101010101" pitchFamily="49" charset="-122"/>
                  <a:ea typeface="黑体" panose="02010609060101010101" pitchFamily="49" charset="-122"/>
                </a:rPr>
                <a:t>（</a:t>
              </a:r>
              <a:r>
                <a:rPr lang="zh-CN" altLang="en-US" sz="1400" b="0" kern="0" dirty="0">
                  <a:solidFill>
                    <a:srgbClr val="0070C0"/>
                  </a:solidFill>
                  <a:latin typeface="黑体" panose="02010609060101010101" pitchFamily="49" charset="-122"/>
                  <a:ea typeface="黑体" panose="02010609060101010101" pitchFamily="49" charset="-122"/>
                </a:rPr>
                <a:t>存储扩展</a:t>
              </a:r>
              <a:r>
                <a:rPr lang="zh-CN" altLang="en-US" sz="1400" b="0" kern="0" dirty="0">
                  <a:solidFill>
                    <a:prstClr val="black"/>
                  </a:solidFill>
                  <a:latin typeface="黑体" panose="02010609060101010101" pitchFamily="49" charset="-122"/>
                  <a:ea typeface="黑体" panose="02010609060101010101" pitchFamily="49" charset="-122"/>
                </a:rPr>
                <a:t>）</a:t>
              </a:r>
            </a:p>
          </p:txBody>
        </p:sp>
      </p:grpSp>
      <p:sp>
        <p:nvSpPr>
          <p:cNvPr id="33" name="内容占位符 2">
            <a:extLst>
              <a:ext uri="{FF2B5EF4-FFF2-40B4-BE49-F238E27FC236}">
                <a16:creationId xmlns:a16="http://schemas.microsoft.com/office/drawing/2014/main" id="{CF377AEC-5583-454C-BFF8-F43D86EB8FF7}"/>
              </a:ext>
            </a:extLst>
          </p:cNvPr>
          <p:cNvSpPr>
            <a:spLocks noGrp="1"/>
          </p:cNvSpPr>
          <p:nvPr>
            <p:ph idx="1"/>
          </p:nvPr>
        </p:nvSpPr>
        <p:spPr>
          <a:xfrm>
            <a:off x="609600" y="1600203"/>
            <a:ext cx="10972800" cy="4525963"/>
          </a:xfrm>
        </p:spPr>
        <p:txBody>
          <a:bodyPr/>
          <a:lstStyle/>
          <a:p>
            <a:r>
              <a:rPr lang="zh-CN" altLang="en-US" dirty="0"/>
              <a:t>网络与应用的结合越来越紧密</a:t>
            </a:r>
            <a:endParaRPr lang="en-US" altLang="zh-CN" dirty="0"/>
          </a:p>
          <a:p>
            <a:pPr lvl="1"/>
            <a:r>
              <a:rPr lang="zh-CN" altLang="en-US" dirty="0"/>
              <a:t>过去：网络是黑盒，只是单纯的传输管道</a:t>
            </a:r>
            <a:endParaRPr lang="en-US" altLang="zh-CN" dirty="0"/>
          </a:p>
          <a:p>
            <a:pPr lvl="1"/>
            <a:r>
              <a:rPr lang="zh-CN" altLang="en-US" dirty="0"/>
              <a:t>现在：将各种计算任务卸载到网络设备</a:t>
            </a:r>
            <a:endParaRPr lang="en-US" altLang="zh-CN" dirty="0"/>
          </a:p>
        </p:txBody>
      </p:sp>
    </p:spTree>
    <p:extLst>
      <p:ext uri="{BB962C8B-B14F-4D97-AF65-F5344CB8AC3E}">
        <p14:creationId xmlns:p14="http://schemas.microsoft.com/office/powerpoint/2010/main" val="2998716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E23E0-7900-4D68-8100-0E7C8732079A}"/>
              </a:ext>
            </a:extLst>
          </p:cNvPr>
          <p:cNvSpPr>
            <a:spLocks noGrp="1"/>
          </p:cNvSpPr>
          <p:nvPr>
            <p:ph type="title"/>
          </p:nvPr>
        </p:nvSpPr>
        <p:spPr/>
        <p:txBody>
          <a:bodyPr/>
          <a:lstStyle/>
          <a:p>
            <a:r>
              <a:rPr lang="zh-CN" altLang="en-US" dirty="0"/>
              <a:t>当前网络热点技术：新型网络协议</a:t>
            </a:r>
          </a:p>
        </p:txBody>
      </p:sp>
      <p:sp>
        <p:nvSpPr>
          <p:cNvPr id="3" name="内容占位符 2">
            <a:extLst>
              <a:ext uri="{FF2B5EF4-FFF2-40B4-BE49-F238E27FC236}">
                <a16:creationId xmlns:a16="http://schemas.microsoft.com/office/drawing/2014/main" id="{BA3B801B-3EA4-49C1-9D35-45E500F654B0}"/>
              </a:ext>
            </a:extLst>
          </p:cNvPr>
          <p:cNvSpPr>
            <a:spLocks noGrp="1"/>
          </p:cNvSpPr>
          <p:nvPr>
            <p:ph idx="1"/>
          </p:nvPr>
        </p:nvSpPr>
        <p:spPr/>
        <p:txBody>
          <a:bodyPr/>
          <a:lstStyle/>
          <a:p>
            <a:r>
              <a:rPr lang="zh-CN" altLang="en-US" dirty="0"/>
              <a:t>新型硬件的诞生，以及新型网络应用的需求，促使网络的协议也在发生变革</a:t>
            </a:r>
          </a:p>
        </p:txBody>
      </p:sp>
      <p:sp>
        <p:nvSpPr>
          <p:cNvPr id="4" name="灯片编号占位符 3">
            <a:extLst>
              <a:ext uri="{FF2B5EF4-FFF2-40B4-BE49-F238E27FC236}">
                <a16:creationId xmlns:a16="http://schemas.microsoft.com/office/drawing/2014/main" id="{A33946BB-08FC-487C-B1B8-153AE66EF698}"/>
              </a:ext>
            </a:extLst>
          </p:cNvPr>
          <p:cNvSpPr>
            <a:spLocks noGrp="1"/>
          </p:cNvSpPr>
          <p:nvPr>
            <p:ph type="sldNum" sz="quarter" idx="11"/>
          </p:nvPr>
        </p:nvSpPr>
        <p:spPr/>
        <p:txBody>
          <a:bodyPr/>
          <a:lstStyle/>
          <a:p>
            <a:pPr>
              <a:defRPr/>
            </a:pPr>
            <a:fld id="{3FFE790D-BCFB-4008-9260-CA63AEE325FD}" type="slidenum">
              <a:rPr lang="en-US" smtClean="0"/>
              <a:pPr>
                <a:defRPr/>
              </a:pPr>
              <a:t>58</a:t>
            </a:fld>
            <a:endParaRPr lang="en-US" dirty="0"/>
          </a:p>
        </p:txBody>
      </p:sp>
      <p:grpSp>
        <p:nvGrpSpPr>
          <p:cNvPr id="23" name="组合 22">
            <a:extLst>
              <a:ext uri="{FF2B5EF4-FFF2-40B4-BE49-F238E27FC236}">
                <a16:creationId xmlns:a16="http://schemas.microsoft.com/office/drawing/2014/main" id="{C58CCFF2-2EAB-4CA1-80D4-2A3DB093F2F0}"/>
              </a:ext>
            </a:extLst>
          </p:cNvPr>
          <p:cNvGrpSpPr/>
          <p:nvPr/>
        </p:nvGrpSpPr>
        <p:grpSpPr>
          <a:xfrm>
            <a:off x="3337396" y="2438400"/>
            <a:ext cx="5517208" cy="3567415"/>
            <a:chOff x="1307508" y="1817911"/>
            <a:chExt cx="9360491" cy="3976813"/>
          </a:xfrm>
        </p:grpSpPr>
        <p:grpSp>
          <p:nvGrpSpPr>
            <p:cNvPr id="24" name="组合 23">
              <a:extLst>
                <a:ext uri="{FF2B5EF4-FFF2-40B4-BE49-F238E27FC236}">
                  <a16:creationId xmlns:a16="http://schemas.microsoft.com/office/drawing/2014/main" id="{79444DC2-ABA6-430A-B361-3D69B27C00F4}"/>
                </a:ext>
              </a:extLst>
            </p:cNvPr>
            <p:cNvGrpSpPr/>
            <p:nvPr/>
          </p:nvGrpSpPr>
          <p:grpSpPr>
            <a:xfrm>
              <a:off x="1307508" y="1817911"/>
              <a:ext cx="3918858" cy="3385459"/>
              <a:chOff x="576941" y="1752599"/>
              <a:chExt cx="3918858" cy="2873810"/>
            </a:xfrm>
          </p:grpSpPr>
          <p:grpSp>
            <p:nvGrpSpPr>
              <p:cNvPr id="35" name="组合 34">
                <a:extLst>
                  <a:ext uri="{FF2B5EF4-FFF2-40B4-BE49-F238E27FC236}">
                    <a16:creationId xmlns:a16="http://schemas.microsoft.com/office/drawing/2014/main" id="{0B64931D-B655-412F-B49B-34DF0B1B1A5D}"/>
                  </a:ext>
                </a:extLst>
              </p:cNvPr>
              <p:cNvGrpSpPr/>
              <p:nvPr/>
            </p:nvGrpSpPr>
            <p:grpSpPr>
              <a:xfrm>
                <a:off x="576941" y="1752599"/>
                <a:ext cx="3918858" cy="1153883"/>
                <a:chOff x="685798" y="1349829"/>
                <a:chExt cx="3918858" cy="1153883"/>
              </a:xfrm>
            </p:grpSpPr>
            <p:sp>
              <p:nvSpPr>
                <p:cNvPr id="39" name="矩形: 圆角 38">
                  <a:extLst>
                    <a:ext uri="{FF2B5EF4-FFF2-40B4-BE49-F238E27FC236}">
                      <a16:creationId xmlns:a16="http://schemas.microsoft.com/office/drawing/2014/main" id="{70A938B8-F2D4-4592-82E3-E5E242516085}"/>
                    </a:ext>
                  </a:extLst>
                </p:cNvPr>
                <p:cNvSpPr/>
                <p:nvPr/>
              </p:nvSpPr>
              <p:spPr>
                <a:xfrm>
                  <a:off x="685799" y="1349829"/>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应用</a:t>
                  </a:r>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浏览器；</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rPr>
                    <a:t>短视频；</a:t>
                  </a:r>
                  <a:r>
                    <a:rPr lang="en-US" altLang="zh-CN" sz="2000" b="1" dirty="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40" name="矩形: 圆角 39">
                  <a:extLst>
                    <a:ext uri="{FF2B5EF4-FFF2-40B4-BE49-F238E27FC236}">
                      <a16:creationId xmlns:a16="http://schemas.microsoft.com/office/drawing/2014/main" id="{558428B8-1791-42E4-8A24-E7D3B9FFEF0C}"/>
                    </a:ext>
                  </a:extLst>
                </p:cNvPr>
                <p:cNvSpPr/>
                <p:nvPr/>
              </p:nvSpPr>
              <p:spPr>
                <a:xfrm>
                  <a:off x="685798" y="1926770"/>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HTTP/2</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
            <p:nvSpPr>
              <p:cNvPr id="36" name="矩形: 圆角 35">
                <a:extLst>
                  <a:ext uri="{FF2B5EF4-FFF2-40B4-BE49-F238E27FC236}">
                    <a16:creationId xmlns:a16="http://schemas.microsoft.com/office/drawing/2014/main" id="{DB4096A6-1EA9-40D4-B031-4BC5597463F8}"/>
                  </a:ext>
                </a:extLst>
              </p:cNvPr>
              <p:cNvSpPr/>
              <p:nvPr/>
            </p:nvSpPr>
            <p:spPr>
              <a:xfrm>
                <a:off x="576942" y="2906476"/>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TLS(</a:t>
                </a:r>
                <a:r>
                  <a:rPr lang="zh-CN" altLang="en-US" b="1" dirty="0">
                    <a:solidFill>
                      <a:schemeClr val="tx1"/>
                    </a:solidFill>
                    <a:latin typeface="微软雅黑" panose="020B0503020204020204" pitchFamily="34" charset="-122"/>
                    <a:ea typeface="微软雅黑" panose="020B0503020204020204" pitchFamily="34" charset="-122"/>
                  </a:rPr>
                  <a:t>传输层安全性协议</a:t>
                </a:r>
                <a:r>
                  <a:rPr lang="en-US" altLang="zh-CN" b="1" dirty="0">
                    <a:solidFill>
                      <a:schemeClr val="tx1"/>
                    </a:solidFill>
                    <a:latin typeface="微软雅黑" panose="020B0503020204020204" pitchFamily="34" charset="-122"/>
                    <a:ea typeface="微软雅黑" panose="020B0503020204020204" pitchFamily="34" charset="-122"/>
                  </a:rPr>
                  <a:t>)</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7" name="矩形: 圆角 36">
                <a:extLst>
                  <a:ext uri="{FF2B5EF4-FFF2-40B4-BE49-F238E27FC236}">
                    <a16:creationId xmlns:a16="http://schemas.microsoft.com/office/drawing/2014/main" id="{674ED6C1-8270-4C6F-9150-4405CE7EBB22}"/>
                  </a:ext>
                </a:extLst>
              </p:cNvPr>
              <p:cNvSpPr/>
              <p:nvPr/>
            </p:nvSpPr>
            <p:spPr>
              <a:xfrm>
                <a:off x="576942" y="3472544"/>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TCP</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C50F472E-A38F-46C3-A521-84E9AAFEE6D4}"/>
                  </a:ext>
                </a:extLst>
              </p:cNvPr>
              <p:cNvSpPr/>
              <p:nvPr/>
            </p:nvSpPr>
            <p:spPr>
              <a:xfrm>
                <a:off x="576943" y="4049467"/>
                <a:ext cx="3918856"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IP</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4347B12F-37C5-4A54-989B-3EC3904B8C05}"/>
                </a:ext>
              </a:extLst>
            </p:cNvPr>
            <p:cNvGrpSpPr/>
            <p:nvPr/>
          </p:nvGrpSpPr>
          <p:grpSpPr>
            <a:xfrm>
              <a:off x="6749141" y="1817911"/>
              <a:ext cx="3918858" cy="3385458"/>
              <a:chOff x="576941" y="1752599"/>
              <a:chExt cx="3918858" cy="2873810"/>
            </a:xfrm>
          </p:grpSpPr>
          <p:grpSp>
            <p:nvGrpSpPr>
              <p:cNvPr id="29" name="组合 28">
                <a:extLst>
                  <a:ext uri="{FF2B5EF4-FFF2-40B4-BE49-F238E27FC236}">
                    <a16:creationId xmlns:a16="http://schemas.microsoft.com/office/drawing/2014/main" id="{BCF895E1-65F5-4E33-8D80-FA1E83A21230}"/>
                  </a:ext>
                </a:extLst>
              </p:cNvPr>
              <p:cNvGrpSpPr/>
              <p:nvPr/>
            </p:nvGrpSpPr>
            <p:grpSpPr>
              <a:xfrm>
                <a:off x="576941" y="1752599"/>
                <a:ext cx="3918858" cy="947040"/>
                <a:chOff x="685798" y="1349829"/>
                <a:chExt cx="3918858" cy="947040"/>
              </a:xfrm>
            </p:grpSpPr>
            <p:sp>
              <p:nvSpPr>
                <p:cNvPr id="33" name="矩形: 圆角 32">
                  <a:extLst>
                    <a:ext uri="{FF2B5EF4-FFF2-40B4-BE49-F238E27FC236}">
                      <a16:creationId xmlns:a16="http://schemas.microsoft.com/office/drawing/2014/main" id="{E92D236E-DF9B-4ADB-BD4F-C731353CCD96}"/>
                    </a:ext>
                  </a:extLst>
                </p:cNvPr>
                <p:cNvSpPr/>
                <p:nvPr/>
              </p:nvSpPr>
              <p:spPr>
                <a:xfrm>
                  <a:off x="685799" y="1349829"/>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应用</a:t>
                  </a:r>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浏览器；</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rPr>
                    <a:t>短视频；</a:t>
                  </a:r>
                  <a:r>
                    <a:rPr lang="en-US" altLang="zh-CN" sz="2000" b="1" dirty="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E39FC7BF-41D1-4653-840C-0423BB79BDDA}"/>
                    </a:ext>
                  </a:extLst>
                </p:cNvPr>
                <p:cNvSpPr/>
                <p:nvPr/>
              </p:nvSpPr>
              <p:spPr>
                <a:xfrm>
                  <a:off x="685798" y="1926771"/>
                  <a:ext cx="3918857" cy="370098"/>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HTTP over QUIC</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
            <p:nvSpPr>
              <p:cNvPr id="30" name="矩形: 圆角 29">
                <a:extLst>
                  <a:ext uri="{FF2B5EF4-FFF2-40B4-BE49-F238E27FC236}">
                    <a16:creationId xmlns:a16="http://schemas.microsoft.com/office/drawing/2014/main" id="{888E77BC-8AC7-4396-B40B-B9011D99E421}"/>
                  </a:ext>
                </a:extLst>
              </p:cNvPr>
              <p:cNvSpPr/>
              <p:nvPr/>
            </p:nvSpPr>
            <p:spPr>
              <a:xfrm>
                <a:off x="576942" y="2699639"/>
                <a:ext cx="3918857" cy="979731"/>
              </a:xfrm>
              <a:prstGeom prst="roundRect">
                <a:avLst/>
              </a:prstGeom>
              <a:solidFill>
                <a:srgbClr val="E06666"/>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QUIC</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31" name="矩形: 圆角 30">
                <a:extLst>
                  <a:ext uri="{FF2B5EF4-FFF2-40B4-BE49-F238E27FC236}">
                    <a16:creationId xmlns:a16="http://schemas.microsoft.com/office/drawing/2014/main" id="{C6472CBF-82F4-4B45-A38A-38A2AAFA16E6}"/>
                  </a:ext>
                </a:extLst>
              </p:cNvPr>
              <p:cNvSpPr/>
              <p:nvPr/>
            </p:nvSpPr>
            <p:spPr>
              <a:xfrm>
                <a:off x="576942" y="3679370"/>
                <a:ext cx="3918857" cy="370115"/>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UDP</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DF851CB5-5C39-40FC-87C6-10A30EFF1311}"/>
                  </a:ext>
                </a:extLst>
              </p:cNvPr>
              <p:cNvSpPr/>
              <p:nvPr/>
            </p:nvSpPr>
            <p:spPr>
              <a:xfrm>
                <a:off x="576942" y="4049467"/>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IP</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
          <p:nvSpPr>
            <p:cNvPr id="26" name="文本框 25">
              <a:extLst>
                <a:ext uri="{FF2B5EF4-FFF2-40B4-BE49-F238E27FC236}">
                  <a16:creationId xmlns:a16="http://schemas.microsoft.com/office/drawing/2014/main" id="{D5D927A2-D460-44A8-B00D-6DDC22675728}"/>
                </a:ext>
              </a:extLst>
            </p:cNvPr>
            <p:cNvSpPr txBox="1"/>
            <p:nvPr/>
          </p:nvSpPr>
          <p:spPr>
            <a:xfrm>
              <a:off x="1341281" y="5387086"/>
              <a:ext cx="3885083" cy="40763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的传输架构</a:t>
              </a:r>
            </a:p>
          </p:txBody>
        </p:sp>
        <p:sp>
          <p:nvSpPr>
            <p:cNvPr id="27" name="文本框 26">
              <a:extLst>
                <a:ext uri="{FF2B5EF4-FFF2-40B4-BE49-F238E27FC236}">
                  <a16:creationId xmlns:a16="http://schemas.microsoft.com/office/drawing/2014/main" id="{8C0AC605-40C4-4B91-B64B-522AAB418CCC}"/>
                </a:ext>
              </a:extLst>
            </p:cNvPr>
            <p:cNvSpPr txBox="1"/>
            <p:nvPr/>
          </p:nvSpPr>
          <p:spPr>
            <a:xfrm>
              <a:off x="6630715" y="5347692"/>
              <a:ext cx="4037283" cy="40763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QUIC</a:t>
              </a:r>
              <a:r>
                <a:rPr lang="zh-CN" altLang="en-US" dirty="0">
                  <a:latin typeface="微软雅黑" panose="020B0503020204020204" pitchFamily="34" charset="-122"/>
                  <a:ea typeface="微软雅黑" panose="020B0503020204020204" pitchFamily="34" charset="-122"/>
                </a:rPr>
                <a:t>的传输架构</a:t>
              </a:r>
            </a:p>
          </p:txBody>
        </p:sp>
        <p:sp>
          <p:nvSpPr>
            <p:cNvPr id="28" name="箭头: 右 27">
              <a:extLst>
                <a:ext uri="{FF2B5EF4-FFF2-40B4-BE49-F238E27FC236}">
                  <a16:creationId xmlns:a16="http://schemas.microsoft.com/office/drawing/2014/main" id="{C0E44BB3-108C-4B86-BC87-FCBCE1491638}"/>
                </a:ext>
              </a:extLst>
            </p:cNvPr>
            <p:cNvSpPr/>
            <p:nvPr/>
          </p:nvSpPr>
          <p:spPr>
            <a:xfrm>
              <a:off x="5340664" y="3177223"/>
              <a:ext cx="1294178" cy="747211"/>
            </a:xfrm>
            <a:prstGeom prst="rightArrow">
              <a:avLst/>
            </a:prstGeom>
            <a:solidFill>
              <a:srgbClr val="FFE5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4451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441D5-8B87-4340-B75C-AD55E844CD6C}"/>
              </a:ext>
            </a:extLst>
          </p:cNvPr>
          <p:cNvSpPr>
            <a:spLocks noGrp="1"/>
          </p:cNvSpPr>
          <p:nvPr>
            <p:ph type="title"/>
          </p:nvPr>
        </p:nvSpPr>
        <p:spPr/>
        <p:txBody>
          <a:bodyPr/>
          <a:lstStyle/>
          <a:p>
            <a:r>
              <a:rPr lang="zh-CN" altLang="en-US" dirty="0"/>
              <a:t>当前网络热点技术：新型网络软件</a:t>
            </a:r>
          </a:p>
        </p:txBody>
      </p:sp>
      <p:sp>
        <p:nvSpPr>
          <p:cNvPr id="3" name="内容占位符 2">
            <a:extLst>
              <a:ext uri="{FF2B5EF4-FFF2-40B4-BE49-F238E27FC236}">
                <a16:creationId xmlns:a16="http://schemas.microsoft.com/office/drawing/2014/main" id="{6E036949-002D-4518-82F2-8299D8393C42}"/>
              </a:ext>
            </a:extLst>
          </p:cNvPr>
          <p:cNvSpPr>
            <a:spLocks noGrp="1"/>
          </p:cNvSpPr>
          <p:nvPr>
            <p:ph idx="1"/>
          </p:nvPr>
        </p:nvSpPr>
        <p:spPr>
          <a:xfrm>
            <a:off x="990600" y="4419600"/>
            <a:ext cx="10972800" cy="2133600"/>
          </a:xfrm>
        </p:spPr>
        <p:txBody>
          <a:bodyPr/>
          <a:lstStyle/>
          <a:p>
            <a:r>
              <a:rPr lang="en-US" altLang="zh-CN" dirty="0"/>
              <a:t>Intel DPDK</a:t>
            </a:r>
            <a:r>
              <a:rPr lang="zh-CN" altLang="en-US" dirty="0"/>
              <a:t>开发包：用户程序直接操作网卡</a:t>
            </a:r>
          </a:p>
          <a:p>
            <a:r>
              <a:rPr lang="zh-CN" altLang="en-US" dirty="0"/>
              <a:t>智能网卡、可编程交换机：网内计算</a:t>
            </a:r>
            <a:endParaRPr lang="en-US" altLang="zh-CN" dirty="0"/>
          </a:p>
          <a:p>
            <a:r>
              <a:rPr lang="en-US" altLang="zh-CN" dirty="0"/>
              <a:t>Nvidia DPU</a:t>
            </a:r>
          </a:p>
          <a:p>
            <a:pPr lvl="1"/>
            <a:r>
              <a:rPr lang="zh-CN" altLang="en-US" dirty="0"/>
              <a:t>最高</a:t>
            </a:r>
            <a:r>
              <a:rPr lang="en-US" altLang="zh-CN" dirty="0"/>
              <a:t>400Gbps</a:t>
            </a:r>
            <a:r>
              <a:rPr lang="zh-CN" altLang="en-US" dirty="0"/>
              <a:t>网卡 </a:t>
            </a:r>
            <a:r>
              <a:rPr lang="en-US" altLang="zh-CN" dirty="0"/>
              <a:t>+ ARM CPU</a:t>
            </a:r>
            <a:r>
              <a:rPr lang="zh-CN" altLang="en-US" dirty="0"/>
              <a:t>甚至</a:t>
            </a:r>
            <a:r>
              <a:rPr lang="en-US" altLang="zh-CN" dirty="0"/>
              <a:t>GPU</a:t>
            </a:r>
          </a:p>
          <a:p>
            <a:pPr lvl="1"/>
            <a:r>
              <a:rPr lang="en-US" altLang="zh-CN" dirty="0"/>
              <a:t>20</a:t>
            </a:r>
            <a:r>
              <a:rPr lang="zh-CN" altLang="en-US" dirty="0"/>
              <a:t>年</a:t>
            </a:r>
            <a:r>
              <a:rPr lang="en-US" altLang="zh-CN" dirty="0"/>
              <a:t>Nvidia</a:t>
            </a:r>
            <a:r>
              <a:rPr lang="zh-CN" altLang="en-US" dirty="0"/>
              <a:t>收购以色列知名网络芯片产商</a:t>
            </a:r>
            <a:r>
              <a:rPr lang="en-US" altLang="zh-CN" dirty="0"/>
              <a:t>Mellanox</a:t>
            </a:r>
          </a:p>
        </p:txBody>
      </p:sp>
      <p:sp>
        <p:nvSpPr>
          <p:cNvPr id="4" name="灯片编号占位符 3">
            <a:extLst>
              <a:ext uri="{FF2B5EF4-FFF2-40B4-BE49-F238E27FC236}">
                <a16:creationId xmlns:a16="http://schemas.microsoft.com/office/drawing/2014/main" id="{FDC50238-8F87-4352-B4AE-ADAD894B5FD4}"/>
              </a:ext>
            </a:extLst>
          </p:cNvPr>
          <p:cNvSpPr>
            <a:spLocks noGrp="1"/>
          </p:cNvSpPr>
          <p:nvPr>
            <p:ph type="sldNum" sz="quarter" idx="11"/>
          </p:nvPr>
        </p:nvSpPr>
        <p:spPr/>
        <p:txBody>
          <a:bodyPr/>
          <a:lstStyle/>
          <a:p>
            <a:pPr>
              <a:defRPr/>
            </a:pPr>
            <a:fld id="{3FFE790D-BCFB-4008-9260-CA63AEE325FD}" type="slidenum">
              <a:rPr lang="en-US" smtClean="0"/>
              <a:pPr>
                <a:defRPr/>
              </a:pPr>
              <a:t>59</a:t>
            </a:fld>
            <a:endParaRPr lang="en-US" dirty="0"/>
          </a:p>
        </p:txBody>
      </p:sp>
      <p:sp>
        <p:nvSpPr>
          <p:cNvPr id="7" name="内容占位符 2">
            <a:extLst>
              <a:ext uri="{FF2B5EF4-FFF2-40B4-BE49-F238E27FC236}">
                <a16:creationId xmlns:a16="http://schemas.microsoft.com/office/drawing/2014/main" id="{5A7A61DF-983B-4DC5-B106-2ED976E61FBB}"/>
              </a:ext>
            </a:extLst>
          </p:cNvPr>
          <p:cNvSpPr txBox="1">
            <a:spLocks/>
          </p:cNvSpPr>
          <p:nvPr/>
        </p:nvSpPr>
        <p:spPr bwMode="auto">
          <a:xfrm>
            <a:off x="554869" y="1752601"/>
            <a:ext cx="10972800" cy="47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r>
              <a:rPr lang="zh-CN" altLang="en-US" dirty="0"/>
              <a:t>新型硬件的诞生，以及新型网络应用的需求，推动网络软件重新设计</a:t>
            </a:r>
            <a:endParaRPr lang="en-US" altLang="zh-CN" dirty="0"/>
          </a:p>
          <a:p>
            <a:pPr lvl="1"/>
            <a:r>
              <a:rPr lang="zh-CN" altLang="en-US" dirty="0"/>
              <a:t>过往软件开发观点不再适用：如内存访问性能 </a:t>
            </a:r>
            <a:r>
              <a:rPr lang="en-US" altLang="zh-CN" dirty="0"/>
              <a:t>&gt;&gt; </a:t>
            </a:r>
            <a:r>
              <a:rPr lang="zh-CN" altLang="en-US" dirty="0"/>
              <a:t>网络</a:t>
            </a:r>
            <a:r>
              <a:rPr lang="en-US" altLang="zh-CN" dirty="0"/>
              <a:t>I/O</a:t>
            </a:r>
            <a:r>
              <a:rPr lang="zh-CN" altLang="en-US" dirty="0"/>
              <a:t>性能</a:t>
            </a:r>
          </a:p>
        </p:txBody>
      </p:sp>
      <p:pic>
        <p:nvPicPr>
          <p:cNvPr id="10" name="图片 9">
            <a:extLst>
              <a:ext uri="{FF2B5EF4-FFF2-40B4-BE49-F238E27FC236}">
                <a16:creationId xmlns:a16="http://schemas.microsoft.com/office/drawing/2014/main" id="{34FE4115-0A8A-4F96-A9DC-9C9B3D092650}"/>
              </a:ext>
            </a:extLst>
          </p:cNvPr>
          <p:cNvPicPr>
            <a:picLocks noChangeAspect="1"/>
          </p:cNvPicPr>
          <p:nvPr/>
        </p:nvPicPr>
        <p:blipFill>
          <a:blip r:embed="rId2"/>
          <a:stretch>
            <a:fillRect/>
          </a:stretch>
        </p:blipFill>
        <p:spPr>
          <a:xfrm>
            <a:off x="4114800" y="2505808"/>
            <a:ext cx="7173956" cy="1676400"/>
          </a:xfrm>
          <a:prstGeom prst="rect">
            <a:avLst/>
          </a:prstGeom>
        </p:spPr>
      </p:pic>
      <p:sp>
        <p:nvSpPr>
          <p:cNvPr id="11" name="箭头: 右 10">
            <a:extLst>
              <a:ext uri="{FF2B5EF4-FFF2-40B4-BE49-F238E27FC236}">
                <a16:creationId xmlns:a16="http://schemas.microsoft.com/office/drawing/2014/main" id="{C2F0BD97-9BB3-4917-8AFB-288BBCDC872D}"/>
              </a:ext>
            </a:extLst>
          </p:cNvPr>
          <p:cNvSpPr/>
          <p:nvPr/>
        </p:nvSpPr>
        <p:spPr bwMode="auto">
          <a:xfrm>
            <a:off x="5902452" y="2883762"/>
            <a:ext cx="492790" cy="920491"/>
          </a:xfrm>
          <a:prstGeom prst="rightArrow">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600" b="1" i="0" u="none" strike="noStrike" cap="none" normalizeH="0" baseline="0" dirty="0">
              <a:ln>
                <a:noFill/>
              </a:ln>
              <a:solidFill>
                <a:schemeClr val="tx1"/>
              </a:solidFill>
              <a:effectLst/>
              <a:latin typeface="微软雅黑" panose="020B0503020204020204" pitchFamily="34" charset="-122"/>
              <a:ea typeface="宋体" pitchFamily="2" charset="-122"/>
            </a:endParaRPr>
          </a:p>
        </p:txBody>
      </p:sp>
      <p:sp>
        <p:nvSpPr>
          <p:cNvPr id="12" name="箭头: 右 11">
            <a:extLst>
              <a:ext uri="{FF2B5EF4-FFF2-40B4-BE49-F238E27FC236}">
                <a16:creationId xmlns:a16="http://schemas.microsoft.com/office/drawing/2014/main" id="{98706B66-4EE3-425F-BD6E-2C8CB2ABBD24}"/>
              </a:ext>
            </a:extLst>
          </p:cNvPr>
          <p:cNvSpPr/>
          <p:nvPr/>
        </p:nvSpPr>
        <p:spPr bwMode="auto">
          <a:xfrm>
            <a:off x="8121767" y="2886808"/>
            <a:ext cx="492790" cy="920491"/>
          </a:xfrm>
          <a:prstGeom prst="rightArrow">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600" b="1" i="0" u="none" strike="noStrike" cap="none" normalizeH="0" baseline="0" dirty="0">
              <a:ln>
                <a:noFill/>
              </a:ln>
              <a:solidFill>
                <a:schemeClr val="tx1"/>
              </a:solidFill>
              <a:effectLst/>
              <a:latin typeface="微软雅黑" panose="020B0503020204020204" pitchFamily="34" charset="-122"/>
              <a:ea typeface="宋体" pitchFamily="2" charset="-122"/>
            </a:endParaRPr>
          </a:p>
        </p:txBody>
      </p:sp>
      <p:sp>
        <p:nvSpPr>
          <p:cNvPr id="13" name="文本框 12">
            <a:extLst>
              <a:ext uri="{FF2B5EF4-FFF2-40B4-BE49-F238E27FC236}">
                <a16:creationId xmlns:a16="http://schemas.microsoft.com/office/drawing/2014/main" id="{A735E4BA-AA14-4F9A-A936-2609391129CF}"/>
              </a:ext>
            </a:extLst>
          </p:cNvPr>
          <p:cNvSpPr txBox="1"/>
          <p:nvPr/>
        </p:nvSpPr>
        <p:spPr>
          <a:xfrm>
            <a:off x="707269" y="3957935"/>
            <a:ext cx="1107996" cy="461665"/>
          </a:xfrm>
          <a:prstGeom prst="rect">
            <a:avLst/>
          </a:prstGeom>
          <a:noFill/>
        </p:spPr>
        <p:txBody>
          <a:bodyPr wrap="none" rtlCol="0">
            <a:spAutoFit/>
          </a:bodyPr>
          <a:lstStyle/>
          <a:p>
            <a:r>
              <a:rPr lang="zh-CN" altLang="en-US" sz="2400" dirty="0">
                <a:solidFill>
                  <a:srgbClr val="FF0000"/>
                </a:solidFill>
              </a:rPr>
              <a:t>例子：</a:t>
            </a:r>
          </a:p>
        </p:txBody>
      </p:sp>
    </p:spTree>
    <p:extLst>
      <p:ext uri="{BB962C8B-B14F-4D97-AF65-F5344CB8AC3E}">
        <p14:creationId xmlns:p14="http://schemas.microsoft.com/office/powerpoint/2010/main" val="328429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290C53-19E6-498C-BBC9-73DA19651010}"/>
              </a:ext>
            </a:extLst>
          </p:cNvPr>
          <p:cNvSpPr>
            <a:spLocks noGrp="1"/>
          </p:cNvSpPr>
          <p:nvPr>
            <p:ph type="title"/>
          </p:nvPr>
        </p:nvSpPr>
        <p:spPr/>
        <p:txBody>
          <a:bodyPr/>
          <a:lstStyle/>
          <a:p>
            <a:r>
              <a:rPr lang="zh-CN" altLang="en-US" dirty="0"/>
              <a:t>课程讲义原始材料</a:t>
            </a:r>
          </a:p>
        </p:txBody>
      </p:sp>
      <p:sp>
        <p:nvSpPr>
          <p:cNvPr id="3" name="内容占位符 2">
            <a:extLst>
              <a:ext uri="{FF2B5EF4-FFF2-40B4-BE49-F238E27FC236}">
                <a16:creationId xmlns:a16="http://schemas.microsoft.com/office/drawing/2014/main" id="{B45BFCE0-4AD8-4157-8273-812526780F85}"/>
              </a:ext>
            </a:extLst>
          </p:cNvPr>
          <p:cNvSpPr>
            <a:spLocks noGrp="1"/>
          </p:cNvSpPr>
          <p:nvPr>
            <p:ph idx="1"/>
          </p:nvPr>
        </p:nvSpPr>
        <p:spPr/>
        <p:txBody>
          <a:bodyPr/>
          <a:lstStyle/>
          <a:p>
            <a:r>
              <a:rPr lang="zh-CN" altLang="en-US" sz="2000" dirty="0"/>
              <a:t>本课程讲义整合自多方面材料</a:t>
            </a:r>
            <a:endParaRPr lang="en-US" altLang="zh-CN" sz="2000" dirty="0"/>
          </a:p>
          <a:p>
            <a:r>
              <a:rPr lang="zh-CN" altLang="en-US" sz="2000" dirty="0"/>
              <a:t>主教材</a:t>
            </a:r>
            <a:r>
              <a:rPr lang="en-US" altLang="zh-CN" sz="2000" dirty="0"/>
              <a:t>《</a:t>
            </a:r>
            <a:r>
              <a:rPr lang="zh-CN" altLang="en-US" sz="2000" dirty="0"/>
              <a:t>计算机网络：自顶向下方法</a:t>
            </a:r>
            <a:r>
              <a:rPr lang="en-US" altLang="zh-CN" sz="2000" dirty="0"/>
              <a:t>》</a:t>
            </a:r>
            <a:r>
              <a:rPr lang="zh-CN" altLang="en-US" sz="2000" dirty="0"/>
              <a:t>作者配套官方讲义</a:t>
            </a:r>
            <a:endParaRPr lang="en-US" altLang="zh-CN" sz="2000" dirty="0"/>
          </a:p>
          <a:p>
            <a:pPr lvl="1"/>
            <a:r>
              <a:rPr lang="en-US" altLang="zh-CN" sz="1600" dirty="0">
                <a:hlinkClick r:id="rId2"/>
              </a:rPr>
              <a:t>https://gaia.cs.umass.edu/kurose_ross/ppt.php</a:t>
            </a:r>
            <a:endParaRPr lang="en-US" altLang="zh-CN" sz="1600" dirty="0"/>
          </a:p>
          <a:p>
            <a:pPr lvl="1"/>
            <a:r>
              <a:rPr lang="zh-CN" altLang="en-US" sz="1600" dirty="0"/>
              <a:t>官方讲义已经更新至教材第</a:t>
            </a:r>
            <a:r>
              <a:rPr lang="en-US" altLang="zh-CN" sz="1600" dirty="0"/>
              <a:t>8</a:t>
            </a:r>
            <a:r>
              <a:rPr lang="zh-CN" altLang="en-US" sz="1600" dirty="0"/>
              <a:t>版（只有英文版）</a:t>
            </a:r>
            <a:endParaRPr lang="en-US" altLang="zh-CN" sz="1600" dirty="0"/>
          </a:p>
          <a:p>
            <a:pPr lvl="1"/>
            <a:r>
              <a:rPr lang="zh-CN" altLang="en-US" sz="1600" dirty="0"/>
              <a:t>本课程仍参考第</a:t>
            </a:r>
            <a:r>
              <a:rPr lang="en-US" altLang="zh-CN" sz="1600" dirty="0"/>
              <a:t>7</a:t>
            </a:r>
            <a:r>
              <a:rPr lang="zh-CN" altLang="en-US" sz="1600" dirty="0"/>
              <a:t>版讲义，与第</a:t>
            </a:r>
            <a:r>
              <a:rPr lang="en-US" altLang="zh-CN" sz="1600" dirty="0"/>
              <a:t>7</a:t>
            </a:r>
            <a:r>
              <a:rPr lang="zh-CN" altLang="en-US" sz="1600" dirty="0"/>
              <a:t>版教材（中、英版本）对应</a:t>
            </a:r>
            <a:endParaRPr lang="en-US" altLang="zh-CN" sz="1600" dirty="0"/>
          </a:p>
          <a:p>
            <a:r>
              <a:rPr lang="zh-CN" altLang="en-US" sz="2000" dirty="0"/>
              <a:t>中国计算机网络教案社区</a:t>
            </a:r>
            <a:endParaRPr lang="en-US" altLang="zh-CN" sz="2000" dirty="0"/>
          </a:p>
          <a:p>
            <a:pPr lvl="1"/>
            <a:r>
              <a:rPr lang="zh-CN" altLang="en-US" sz="1600" dirty="0"/>
              <a:t>以</a:t>
            </a:r>
            <a:r>
              <a:rPr lang="en-US" altLang="zh-CN" sz="1600" dirty="0"/>
              <a:t>《</a:t>
            </a:r>
            <a:r>
              <a:rPr lang="zh-CN" altLang="en-US" sz="1600" dirty="0"/>
              <a:t>计算机网络</a:t>
            </a:r>
            <a:r>
              <a:rPr lang="en-US" altLang="zh-CN" sz="1600" dirty="0"/>
              <a:t>》</a:t>
            </a:r>
            <a:r>
              <a:rPr lang="zh-CN" altLang="en-US" sz="1600" dirty="0"/>
              <a:t>第</a:t>
            </a:r>
            <a:r>
              <a:rPr lang="en-US" altLang="zh-CN" sz="1600" dirty="0"/>
              <a:t>5</a:t>
            </a:r>
            <a:r>
              <a:rPr lang="zh-CN" altLang="en-US" sz="1600" dirty="0"/>
              <a:t>版为教材制作</a:t>
            </a:r>
            <a:endParaRPr lang="en-US" altLang="zh-CN" sz="1600" dirty="0"/>
          </a:p>
          <a:p>
            <a:r>
              <a:rPr lang="zh-CN" altLang="en-US" sz="2000" dirty="0"/>
              <a:t>学术论文、白皮书、技术报告、维基百科</a:t>
            </a:r>
            <a:endParaRPr lang="en-US" altLang="zh-CN" sz="2000" dirty="0"/>
          </a:p>
          <a:p>
            <a:pPr lvl="1"/>
            <a:r>
              <a:rPr lang="zh-CN" altLang="en-US" sz="1700" dirty="0"/>
              <a:t>出处将在具体内容中给出</a:t>
            </a:r>
            <a:endParaRPr lang="en-US" altLang="zh-CN" sz="1700" dirty="0"/>
          </a:p>
          <a:p>
            <a:endParaRPr lang="zh-CN" altLang="en-US" dirty="0"/>
          </a:p>
        </p:txBody>
      </p:sp>
      <p:sp>
        <p:nvSpPr>
          <p:cNvPr id="4" name="灯片编号占位符 3">
            <a:extLst>
              <a:ext uri="{FF2B5EF4-FFF2-40B4-BE49-F238E27FC236}">
                <a16:creationId xmlns:a16="http://schemas.microsoft.com/office/drawing/2014/main" id="{C2FF1A36-9924-4133-B719-69B4C9769E2F}"/>
              </a:ext>
            </a:extLst>
          </p:cNvPr>
          <p:cNvSpPr>
            <a:spLocks noGrp="1"/>
          </p:cNvSpPr>
          <p:nvPr>
            <p:ph type="sldNum" sz="quarter" idx="11"/>
          </p:nvPr>
        </p:nvSpPr>
        <p:spPr/>
        <p:txBody>
          <a:bodyPr/>
          <a:lstStyle/>
          <a:p>
            <a:pPr>
              <a:defRPr/>
            </a:pPr>
            <a:fld id="{3FFE790D-BCFB-4008-9260-CA63AEE325FD}" type="slidenum">
              <a:rPr lang="en-US" smtClean="0"/>
              <a:pPr>
                <a:defRPr/>
              </a:pPr>
              <a:t>6</a:t>
            </a:fld>
            <a:endParaRPr lang="en-US" dirty="0"/>
          </a:p>
        </p:txBody>
      </p:sp>
      <p:pic>
        <p:nvPicPr>
          <p:cNvPr id="5" name="图片 4">
            <a:extLst>
              <a:ext uri="{FF2B5EF4-FFF2-40B4-BE49-F238E27FC236}">
                <a16:creationId xmlns:a16="http://schemas.microsoft.com/office/drawing/2014/main" id="{94EB65C8-3D5D-4994-9D51-5987603232B8}"/>
              </a:ext>
            </a:extLst>
          </p:cNvPr>
          <p:cNvPicPr>
            <a:picLocks noChangeAspect="1"/>
          </p:cNvPicPr>
          <p:nvPr/>
        </p:nvPicPr>
        <p:blipFill>
          <a:blip r:embed="rId3"/>
          <a:stretch>
            <a:fillRect/>
          </a:stretch>
        </p:blipFill>
        <p:spPr>
          <a:xfrm>
            <a:off x="6691134" y="3408051"/>
            <a:ext cx="5442179" cy="2895600"/>
          </a:xfrm>
          <a:prstGeom prst="rect">
            <a:avLst/>
          </a:prstGeom>
        </p:spPr>
      </p:pic>
    </p:spTree>
    <p:extLst>
      <p:ext uri="{BB962C8B-B14F-4D97-AF65-F5344CB8AC3E}">
        <p14:creationId xmlns:p14="http://schemas.microsoft.com/office/powerpoint/2010/main" val="36128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695B4-C941-4932-AFC6-619009241481}"/>
              </a:ext>
            </a:extLst>
          </p:cNvPr>
          <p:cNvSpPr>
            <a:spLocks noGrp="1"/>
          </p:cNvSpPr>
          <p:nvPr>
            <p:ph type="title"/>
          </p:nvPr>
        </p:nvSpPr>
        <p:spPr/>
        <p:txBody>
          <a:bodyPr/>
          <a:lstStyle/>
          <a:p>
            <a:r>
              <a:rPr lang="zh-CN" altLang="en-US" dirty="0"/>
              <a:t>当前网络热点技术：网络数据分析</a:t>
            </a:r>
          </a:p>
        </p:txBody>
      </p:sp>
      <p:sp>
        <p:nvSpPr>
          <p:cNvPr id="4" name="灯片编号占位符 3">
            <a:extLst>
              <a:ext uri="{FF2B5EF4-FFF2-40B4-BE49-F238E27FC236}">
                <a16:creationId xmlns:a16="http://schemas.microsoft.com/office/drawing/2014/main" id="{C61C52F5-80AC-4DF4-A0C3-E596C2857682}"/>
              </a:ext>
            </a:extLst>
          </p:cNvPr>
          <p:cNvSpPr>
            <a:spLocks noGrp="1"/>
          </p:cNvSpPr>
          <p:nvPr>
            <p:ph type="sldNum" sz="quarter" idx="11"/>
          </p:nvPr>
        </p:nvSpPr>
        <p:spPr/>
        <p:txBody>
          <a:bodyPr/>
          <a:lstStyle/>
          <a:p>
            <a:pPr>
              <a:defRPr/>
            </a:pPr>
            <a:fld id="{3FFE790D-BCFB-4008-9260-CA63AEE325FD}" type="slidenum">
              <a:rPr lang="en-US" smtClean="0"/>
              <a:pPr>
                <a:defRPr/>
              </a:pPr>
              <a:t>60</a:t>
            </a:fld>
            <a:endParaRPr lang="en-US" dirty="0"/>
          </a:p>
        </p:txBody>
      </p:sp>
      <p:sp>
        <p:nvSpPr>
          <p:cNvPr id="5" name="矩形 4">
            <a:extLst>
              <a:ext uri="{FF2B5EF4-FFF2-40B4-BE49-F238E27FC236}">
                <a16:creationId xmlns:a16="http://schemas.microsoft.com/office/drawing/2014/main" id="{7EF3FBED-A287-4136-A412-BA26A02534B1}"/>
              </a:ext>
            </a:extLst>
          </p:cNvPr>
          <p:cNvSpPr/>
          <p:nvPr/>
        </p:nvSpPr>
        <p:spPr bwMode="auto">
          <a:xfrm>
            <a:off x="2590800" y="4572000"/>
            <a:ext cx="7629627" cy="996582"/>
          </a:xfrm>
          <a:prstGeom prst="rect">
            <a:avLst/>
          </a:prstGeom>
          <a:solidFill>
            <a:schemeClr val="bg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2000" dirty="0">
                <a:solidFill>
                  <a:schemeClr val="tx1"/>
                </a:solidFill>
                <a:latin typeface="Arial" charset="0"/>
              </a:rPr>
              <a:t>网络数据平面（传输）</a:t>
            </a:r>
          </a:p>
        </p:txBody>
      </p:sp>
      <p:sp>
        <p:nvSpPr>
          <p:cNvPr id="6" name="箭头: 右 5">
            <a:extLst>
              <a:ext uri="{FF2B5EF4-FFF2-40B4-BE49-F238E27FC236}">
                <a16:creationId xmlns:a16="http://schemas.microsoft.com/office/drawing/2014/main" id="{1229224D-676B-4EE6-A07B-0D8DE93D6DF1}"/>
              </a:ext>
            </a:extLst>
          </p:cNvPr>
          <p:cNvSpPr/>
          <p:nvPr/>
        </p:nvSpPr>
        <p:spPr bwMode="auto">
          <a:xfrm>
            <a:off x="2489608" y="5008731"/>
            <a:ext cx="7904073" cy="477069"/>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zh-CN" altLang="en-US" dirty="0">
              <a:solidFill>
                <a:schemeClr val="tx1"/>
              </a:solidFill>
              <a:latin typeface="Arial" charset="0"/>
            </a:endParaRPr>
          </a:p>
        </p:txBody>
      </p:sp>
      <p:sp>
        <p:nvSpPr>
          <p:cNvPr id="7" name="矩形 6">
            <a:extLst>
              <a:ext uri="{FF2B5EF4-FFF2-40B4-BE49-F238E27FC236}">
                <a16:creationId xmlns:a16="http://schemas.microsoft.com/office/drawing/2014/main" id="{195A5BFB-75AF-429A-9465-1C6093C5D562}"/>
              </a:ext>
            </a:extLst>
          </p:cNvPr>
          <p:cNvSpPr/>
          <p:nvPr/>
        </p:nvSpPr>
        <p:spPr bwMode="auto">
          <a:xfrm>
            <a:off x="2590800" y="1962232"/>
            <a:ext cx="7629627" cy="866991"/>
          </a:xfrm>
          <a:prstGeom prst="rect">
            <a:avLst/>
          </a:prstGeom>
          <a:solidFill>
            <a:schemeClr val="bg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2000" dirty="0">
                <a:solidFill>
                  <a:schemeClr val="tx1"/>
                </a:solidFill>
                <a:latin typeface="Arial" charset="0"/>
              </a:rPr>
              <a:t>网络控制平面（决策）</a:t>
            </a:r>
          </a:p>
        </p:txBody>
      </p:sp>
      <p:sp>
        <p:nvSpPr>
          <p:cNvPr id="8" name="箭头: 右 7">
            <a:extLst>
              <a:ext uri="{FF2B5EF4-FFF2-40B4-BE49-F238E27FC236}">
                <a16:creationId xmlns:a16="http://schemas.microsoft.com/office/drawing/2014/main" id="{EDCEBCDA-56A8-4826-88ED-9CDD59ECD3CF}"/>
              </a:ext>
            </a:extLst>
          </p:cNvPr>
          <p:cNvSpPr/>
          <p:nvPr/>
        </p:nvSpPr>
        <p:spPr bwMode="auto">
          <a:xfrm>
            <a:off x="2489608" y="2316882"/>
            <a:ext cx="7904073" cy="477069"/>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zh-CN" altLang="en-US" dirty="0">
              <a:solidFill>
                <a:schemeClr val="tx1"/>
              </a:solidFill>
              <a:latin typeface="Arial" charset="0"/>
            </a:endParaRPr>
          </a:p>
        </p:txBody>
      </p:sp>
      <p:sp>
        <p:nvSpPr>
          <p:cNvPr id="9" name="矩形 8">
            <a:extLst>
              <a:ext uri="{FF2B5EF4-FFF2-40B4-BE49-F238E27FC236}">
                <a16:creationId xmlns:a16="http://schemas.microsoft.com/office/drawing/2014/main" id="{B10690E3-AC98-4DD5-8708-60CF97B7ADF7}"/>
              </a:ext>
            </a:extLst>
          </p:cNvPr>
          <p:cNvSpPr/>
          <p:nvPr/>
        </p:nvSpPr>
        <p:spPr>
          <a:xfrm>
            <a:off x="1607140" y="2383162"/>
            <a:ext cx="701040" cy="2677656"/>
          </a:xfrm>
          <a:prstGeom prst="rect">
            <a:avLst/>
          </a:prstGeom>
        </p:spPr>
        <p:txBody>
          <a:bodyPr wrap="square">
            <a:spAutoFit/>
          </a:bodyPr>
          <a:lstStyle/>
          <a:p>
            <a:r>
              <a:rPr lang="zh-CN" altLang="en-US" sz="2800" dirty="0"/>
              <a:t>网络</a:t>
            </a:r>
            <a:endParaRPr lang="en-US" altLang="zh-CN" sz="2800" dirty="0"/>
          </a:p>
          <a:p>
            <a:r>
              <a:rPr lang="zh-CN" altLang="en-US" sz="2800" dirty="0"/>
              <a:t>体系</a:t>
            </a:r>
            <a:endParaRPr lang="en-US" altLang="zh-CN" sz="2800" dirty="0"/>
          </a:p>
          <a:p>
            <a:r>
              <a:rPr lang="zh-CN" altLang="en-US" sz="2800" dirty="0"/>
              <a:t>结构</a:t>
            </a:r>
            <a:endParaRPr lang="en-US" altLang="zh-CN" sz="2800" dirty="0"/>
          </a:p>
        </p:txBody>
      </p:sp>
      <p:sp>
        <p:nvSpPr>
          <p:cNvPr id="10" name="TextBox 99">
            <a:extLst>
              <a:ext uri="{FF2B5EF4-FFF2-40B4-BE49-F238E27FC236}">
                <a16:creationId xmlns:a16="http://schemas.microsoft.com/office/drawing/2014/main" id="{010006AE-EF96-4684-BA06-1509B921E916}"/>
              </a:ext>
            </a:extLst>
          </p:cNvPr>
          <p:cNvSpPr txBox="1"/>
          <p:nvPr/>
        </p:nvSpPr>
        <p:spPr>
          <a:xfrm>
            <a:off x="2590800" y="1286957"/>
            <a:ext cx="2509459" cy="523220"/>
          </a:xfrm>
          <a:prstGeom prst="rect">
            <a:avLst/>
          </a:prstGeom>
          <a:noFill/>
        </p:spPr>
        <p:txBody>
          <a:bodyPr wrap="square" rtlCol="0">
            <a:spAutoFit/>
          </a:bodyPr>
          <a:lstStyle/>
          <a:p>
            <a:pPr algn="ctr"/>
            <a:r>
              <a:rPr lang="zh-CN" altLang="en-US" sz="2800" b="1" dirty="0"/>
              <a:t>历史</a:t>
            </a:r>
            <a:endParaRPr lang="en-US" sz="2800" b="1" dirty="0"/>
          </a:p>
        </p:txBody>
      </p:sp>
      <p:sp>
        <p:nvSpPr>
          <p:cNvPr id="11" name="TextBox 99">
            <a:extLst>
              <a:ext uri="{FF2B5EF4-FFF2-40B4-BE49-F238E27FC236}">
                <a16:creationId xmlns:a16="http://schemas.microsoft.com/office/drawing/2014/main" id="{8ECB03AA-0936-42AF-8021-2749608CCA65}"/>
              </a:ext>
            </a:extLst>
          </p:cNvPr>
          <p:cNvSpPr txBox="1"/>
          <p:nvPr/>
        </p:nvSpPr>
        <p:spPr>
          <a:xfrm>
            <a:off x="7710968" y="1280982"/>
            <a:ext cx="2509459" cy="523220"/>
          </a:xfrm>
          <a:prstGeom prst="rect">
            <a:avLst/>
          </a:prstGeom>
          <a:noFill/>
        </p:spPr>
        <p:txBody>
          <a:bodyPr wrap="square" rtlCol="0">
            <a:spAutoFit/>
          </a:bodyPr>
          <a:lstStyle/>
          <a:p>
            <a:pPr algn="ctr"/>
            <a:r>
              <a:rPr lang="zh-CN" altLang="en-US" sz="2800" b="1" dirty="0"/>
              <a:t>未来</a:t>
            </a:r>
            <a:endParaRPr lang="en-US" sz="2800" b="1" dirty="0"/>
          </a:p>
        </p:txBody>
      </p:sp>
      <p:sp>
        <p:nvSpPr>
          <p:cNvPr id="12" name="TextBox 99">
            <a:extLst>
              <a:ext uri="{FF2B5EF4-FFF2-40B4-BE49-F238E27FC236}">
                <a16:creationId xmlns:a16="http://schemas.microsoft.com/office/drawing/2014/main" id="{6CB77885-5374-43D4-9213-9D76E944DA96}"/>
              </a:ext>
            </a:extLst>
          </p:cNvPr>
          <p:cNvSpPr txBox="1"/>
          <p:nvPr/>
        </p:nvSpPr>
        <p:spPr>
          <a:xfrm>
            <a:off x="5039483" y="1280982"/>
            <a:ext cx="2509459" cy="523220"/>
          </a:xfrm>
          <a:prstGeom prst="rect">
            <a:avLst/>
          </a:prstGeom>
          <a:noFill/>
        </p:spPr>
        <p:txBody>
          <a:bodyPr wrap="square" rtlCol="0">
            <a:spAutoFit/>
          </a:bodyPr>
          <a:lstStyle/>
          <a:p>
            <a:pPr algn="ctr"/>
            <a:r>
              <a:rPr lang="zh-CN" altLang="en-US" sz="2800" b="1" dirty="0"/>
              <a:t>现状</a:t>
            </a:r>
            <a:endParaRPr lang="en-US" sz="2800" b="1" dirty="0"/>
          </a:p>
        </p:txBody>
      </p:sp>
      <p:sp>
        <p:nvSpPr>
          <p:cNvPr id="13" name="矩形 12">
            <a:extLst>
              <a:ext uri="{FF2B5EF4-FFF2-40B4-BE49-F238E27FC236}">
                <a16:creationId xmlns:a16="http://schemas.microsoft.com/office/drawing/2014/main" id="{5E915562-B414-4F52-994C-17979D32B4B9}"/>
              </a:ext>
            </a:extLst>
          </p:cNvPr>
          <p:cNvSpPr/>
          <p:nvPr/>
        </p:nvSpPr>
        <p:spPr bwMode="auto">
          <a:xfrm>
            <a:off x="2785254" y="5040218"/>
            <a:ext cx="1986869" cy="376431"/>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2000" dirty="0">
                <a:solidFill>
                  <a:schemeClr val="tx1"/>
                </a:solidFill>
                <a:latin typeface="Arial" charset="0"/>
              </a:rPr>
              <a:t>黑盒网络设备</a:t>
            </a:r>
            <a:endParaRPr lang="en-US" altLang="zh-CN" sz="2000" dirty="0">
              <a:solidFill>
                <a:schemeClr val="tx1"/>
              </a:solidFill>
              <a:latin typeface="Arial" charset="0"/>
            </a:endParaRPr>
          </a:p>
        </p:txBody>
      </p:sp>
      <p:sp>
        <p:nvSpPr>
          <p:cNvPr id="14" name="矩形 13">
            <a:extLst>
              <a:ext uri="{FF2B5EF4-FFF2-40B4-BE49-F238E27FC236}">
                <a16:creationId xmlns:a16="http://schemas.microsoft.com/office/drawing/2014/main" id="{8F437DD4-6729-4D24-B76D-86EA939529F9}"/>
              </a:ext>
            </a:extLst>
          </p:cNvPr>
          <p:cNvSpPr/>
          <p:nvPr/>
        </p:nvSpPr>
        <p:spPr bwMode="auto">
          <a:xfrm>
            <a:off x="5416686" y="5040219"/>
            <a:ext cx="1986869" cy="376431"/>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2000" dirty="0">
                <a:solidFill>
                  <a:schemeClr val="tx1"/>
                </a:solidFill>
                <a:latin typeface="Arial" charset="0"/>
              </a:rPr>
              <a:t>可编程网络设备</a:t>
            </a:r>
            <a:endParaRPr lang="en-US" altLang="zh-CN" sz="2000" dirty="0">
              <a:solidFill>
                <a:schemeClr val="tx1"/>
              </a:solidFill>
              <a:latin typeface="Arial" charset="0"/>
            </a:endParaRPr>
          </a:p>
        </p:txBody>
      </p:sp>
      <p:sp>
        <p:nvSpPr>
          <p:cNvPr id="15" name="矩形 14">
            <a:extLst>
              <a:ext uri="{FF2B5EF4-FFF2-40B4-BE49-F238E27FC236}">
                <a16:creationId xmlns:a16="http://schemas.microsoft.com/office/drawing/2014/main" id="{DBADB6DD-7460-4943-9CFC-B1192BBC4993}"/>
              </a:ext>
            </a:extLst>
          </p:cNvPr>
          <p:cNvSpPr/>
          <p:nvPr/>
        </p:nvSpPr>
        <p:spPr bwMode="auto">
          <a:xfrm>
            <a:off x="8016458" y="5040218"/>
            <a:ext cx="2011245" cy="376431"/>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2000" dirty="0">
                <a:solidFill>
                  <a:schemeClr val="tx1"/>
                </a:solidFill>
                <a:latin typeface="Arial" charset="0"/>
              </a:rPr>
              <a:t>智能化网络设备</a:t>
            </a:r>
            <a:endParaRPr lang="en-US" altLang="zh-CN" sz="2000" dirty="0">
              <a:solidFill>
                <a:schemeClr val="tx1"/>
              </a:solidFill>
              <a:latin typeface="Arial" charset="0"/>
            </a:endParaRPr>
          </a:p>
        </p:txBody>
      </p:sp>
      <p:sp>
        <p:nvSpPr>
          <p:cNvPr id="16" name="矩形 15">
            <a:extLst>
              <a:ext uri="{FF2B5EF4-FFF2-40B4-BE49-F238E27FC236}">
                <a16:creationId xmlns:a16="http://schemas.microsoft.com/office/drawing/2014/main" id="{E698FC1C-7505-4721-BE7C-85274E46EA3B}"/>
              </a:ext>
            </a:extLst>
          </p:cNvPr>
          <p:cNvSpPr/>
          <p:nvPr/>
        </p:nvSpPr>
        <p:spPr bwMode="auto">
          <a:xfrm>
            <a:off x="5416685" y="2368669"/>
            <a:ext cx="1986869" cy="376431"/>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2000" dirty="0">
                <a:solidFill>
                  <a:schemeClr val="tx1"/>
                </a:solidFill>
                <a:latin typeface="Arial" charset="0"/>
              </a:rPr>
              <a:t>软件定义网络</a:t>
            </a:r>
            <a:endParaRPr lang="en-US" altLang="zh-CN" sz="2000" dirty="0">
              <a:solidFill>
                <a:schemeClr val="tx1"/>
              </a:solidFill>
              <a:latin typeface="Arial" charset="0"/>
            </a:endParaRPr>
          </a:p>
        </p:txBody>
      </p:sp>
      <p:sp>
        <p:nvSpPr>
          <p:cNvPr id="17" name="矩形 16">
            <a:extLst>
              <a:ext uri="{FF2B5EF4-FFF2-40B4-BE49-F238E27FC236}">
                <a16:creationId xmlns:a16="http://schemas.microsoft.com/office/drawing/2014/main" id="{7C767FC7-7B6F-4BE8-A689-3DCDFD0C4D05}"/>
              </a:ext>
            </a:extLst>
          </p:cNvPr>
          <p:cNvSpPr/>
          <p:nvPr/>
        </p:nvSpPr>
        <p:spPr bwMode="auto">
          <a:xfrm>
            <a:off x="8016458" y="2368669"/>
            <a:ext cx="2011245" cy="376431"/>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2000" dirty="0">
                <a:solidFill>
                  <a:schemeClr val="tx1"/>
                </a:solidFill>
                <a:latin typeface="Arial" charset="0"/>
              </a:rPr>
              <a:t>智能化协同管理</a:t>
            </a:r>
            <a:endParaRPr lang="en-US" altLang="zh-CN" sz="2000" dirty="0">
              <a:solidFill>
                <a:schemeClr val="tx1"/>
              </a:solidFill>
              <a:latin typeface="Arial" charset="0"/>
            </a:endParaRPr>
          </a:p>
        </p:txBody>
      </p:sp>
      <p:sp>
        <p:nvSpPr>
          <p:cNvPr id="18" name="矩形 17">
            <a:extLst>
              <a:ext uri="{FF2B5EF4-FFF2-40B4-BE49-F238E27FC236}">
                <a16:creationId xmlns:a16="http://schemas.microsoft.com/office/drawing/2014/main" id="{4E0D564C-4915-4EA1-9716-A76E229AE680}"/>
              </a:ext>
            </a:extLst>
          </p:cNvPr>
          <p:cNvSpPr/>
          <p:nvPr/>
        </p:nvSpPr>
        <p:spPr bwMode="auto">
          <a:xfrm>
            <a:off x="2785254" y="2368668"/>
            <a:ext cx="1986869" cy="376431"/>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2000" dirty="0">
                <a:solidFill>
                  <a:schemeClr val="tx1"/>
                </a:solidFill>
                <a:latin typeface="Arial" charset="0"/>
              </a:rPr>
              <a:t>单点流量控制</a:t>
            </a:r>
            <a:endParaRPr lang="en-US" altLang="zh-CN" sz="2000" dirty="0">
              <a:solidFill>
                <a:schemeClr val="tx1"/>
              </a:solidFill>
              <a:latin typeface="Arial" charset="0"/>
            </a:endParaRPr>
          </a:p>
        </p:txBody>
      </p:sp>
      <p:sp>
        <p:nvSpPr>
          <p:cNvPr id="19" name="Left Brace 38">
            <a:extLst>
              <a:ext uri="{FF2B5EF4-FFF2-40B4-BE49-F238E27FC236}">
                <a16:creationId xmlns:a16="http://schemas.microsoft.com/office/drawing/2014/main" id="{FA78BD47-44B7-4FA0-919E-C41ECCC12882}"/>
              </a:ext>
            </a:extLst>
          </p:cNvPr>
          <p:cNvSpPr/>
          <p:nvPr/>
        </p:nvSpPr>
        <p:spPr bwMode="auto">
          <a:xfrm>
            <a:off x="2192473" y="2334512"/>
            <a:ext cx="307322" cy="2674219"/>
          </a:xfrm>
          <a:prstGeom prst="leftBrace">
            <a:avLst>
              <a:gd name="adj1" fmla="val 50641"/>
              <a:gd name="adj2" fmla="val 50000"/>
            </a:avLst>
          </a:prstGeom>
          <a:ln w="50800">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cxnSp>
        <p:nvCxnSpPr>
          <p:cNvPr id="20" name="Straight Arrow Connector 207">
            <a:extLst>
              <a:ext uri="{FF2B5EF4-FFF2-40B4-BE49-F238E27FC236}">
                <a16:creationId xmlns:a16="http://schemas.microsoft.com/office/drawing/2014/main" id="{DC1C5D80-D0EF-40F6-8844-4E0C55CBB04F}"/>
              </a:ext>
            </a:extLst>
          </p:cNvPr>
          <p:cNvCxnSpPr>
            <a:cxnSpLocks/>
          </p:cNvCxnSpPr>
          <p:nvPr/>
        </p:nvCxnSpPr>
        <p:spPr>
          <a:xfrm flipH="1">
            <a:off x="7833828" y="1635295"/>
            <a:ext cx="2" cy="4254282"/>
          </a:xfrm>
          <a:prstGeom prst="straightConnector1">
            <a:avLst/>
          </a:prstGeom>
          <a:ln>
            <a:prstDash val="dash"/>
            <a:tailEnd type="none"/>
          </a:ln>
        </p:spPr>
        <p:style>
          <a:lnRef idx="3">
            <a:schemeClr val="accent5"/>
          </a:lnRef>
          <a:fillRef idx="0">
            <a:schemeClr val="accent5"/>
          </a:fillRef>
          <a:effectRef idx="2">
            <a:schemeClr val="accent5"/>
          </a:effectRef>
          <a:fontRef idx="minor">
            <a:schemeClr val="tx1"/>
          </a:fontRef>
        </p:style>
      </p:cxnSp>
      <p:cxnSp>
        <p:nvCxnSpPr>
          <p:cNvPr id="21" name="Straight Arrow Connector 207">
            <a:extLst>
              <a:ext uri="{FF2B5EF4-FFF2-40B4-BE49-F238E27FC236}">
                <a16:creationId xmlns:a16="http://schemas.microsoft.com/office/drawing/2014/main" id="{6C771A67-548E-4EE5-958F-45CD4043F62F}"/>
              </a:ext>
            </a:extLst>
          </p:cNvPr>
          <p:cNvCxnSpPr>
            <a:cxnSpLocks/>
          </p:cNvCxnSpPr>
          <p:nvPr/>
        </p:nvCxnSpPr>
        <p:spPr>
          <a:xfrm flipH="1">
            <a:off x="5100257" y="1635295"/>
            <a:ext cx="2" cy="4254282"/>
          </a:xfrm>
          <a:prstGeom prst="straightConnector1">
            <a:avLst/>
          </a:prstGeom>
          <a:ln>
            <a:prstDash val="dash"/>
            <a:tailEnd type="none"/>
          </a:ln>
        </p:spPr>
        <p:style>
          <a:lnRef idx="3">
            <a:schemeClr val="accent5"/>
          </a:lnRef>
          <a:fillRef idx="0">
            <a:schemeClr val="accent5"/>
          </a:fillRef>
          <a:effectRef idx="2">
            <a:schemeClr val="accent5"/>
          </a:effectRef>
          <a:fontRef idx="minor">
            <a:schemeClr val="tx1"/>
          </a:fontRef>
        </p:style>
      </p:cxnSp>
      <p:sp>
        <p:nvSpPr>
          <p:cNvPr id="22" name="矩形 21">
            <a:extLst>
              <a:ext uri="{FF2B5EF4-FFF2-40B4-BE49-F238E27FC236}">
                <a16:creationId xmlns:a16="http://schemas.microsoft.com/office/drawing/2014/main" id="{E3B35BF2-F857-4AE1-9E49-14225D1E7D9B}"/>
              </a:ext>
            </a:extLst>
          </p:cNvPr>
          <p:cNvSpPr/>
          <p:nvPr/>
        </p:nvSpPr>
        <p:spPr bwMode="auto">
          <a:xfrm>
            <a:off x="2499796" y="2940636"/>
            <a:ext cx="7780264" cy="150660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dirty="0">
                <a:solidFill>
                  <a:schemeClr val="tx1"/>
                </a:solidFill>
                <a:latin typeface="Arial" charset="0"/>
              </a:rPr>
              <a:t>网络数据收集、处理、分析</a:t>
            </a:r>
          </a:p>
        </p:txBody>
      </p:sp>
      <p:sp>
        <p:nvSpPr>
          <p:cNvPr id="23" name="矩形 22">
            <a:extLst>
              <a:ext uri="{FF2B5EF4-FFF2-40B4-BE49-F238E27FC236}">
                <a16:creationId xmlns:a16="http://schemas.microsoft.com/office/drawing/2014/main" id="{C09EE4B1-AB60-4BD4-BAD1-724C632FD239}"/>
              </a:ext>
            </a:extLst>
          </p:cNvPr>
          <p:cNvSpPr/>
          <p:nvPr/>
        </p:nvSpPr>
        <p:spPr bwMode="auto">
          <a:xfrm>
            <a:off x="2683886" y="3741464"/>
            <a:ext cx="506587" cy="43688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200" dirty="0">
                <a:solidFill>
                  <a:schemeClr val="tx1"/>
                </a:solidFill>
                <a:latin typeface="Arial" charset="0"/>
              </a:rPr>
              <a:t>异常诊断</a:t>
            </a:r>
            <a:endParaRPr lang="en-US" altLang="zh-CN" sz="1200" dirty="0">
              <a:solidFill>
                <a:schemeClr val="tx1"/>
              </a:solidFill>
              <a:latin typeface="Arial" charset="0"/>
            </a:endParaRPr>
          </a:p>
        </p:txBody>
      </p:sp>
      <p:sp>
        <p:nvSpPr>
          <p:cNvPr id="24" name="矩形 23">
            <a:extLst>
              <a:ext uri="{FF2B5EF4-FFF2-40B4-BE49-F238E27FC236}">
                <a16:creationId xmlns:a16="http://schemas.microsoft.com/office/drawing/2014/main" id="{E2B64253-98D0-46C7-8E98-81860BB5164D}"/>
              </a:ext>
            </a:extLst>
          </p:cNvPr>
          <p:cNvSpPr/>
          <p:nvPr/>
        </p:nvSpPr>
        <p:spPr bwMode="auto">
          <a:xfrm>
            <a:off x="3490672" y="3734864"/>
            <a:ext cx="506587" cy="43688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200" dirty="0">
                <a:solidFill>
                  <a:schemeClr val="tx1"/>
                </a:solidFill>
                <a:latin typeface="Arial" charset="0"/>
              </a:rPr>
              <a:t>拥塞发现</a:t>
            </a:r>
            <a:endParaRPr lang="en-US" altLang="zh-CN" sz="1200" dirty="0">
              <a:solidFill>
                <a:schemeClr val="tx1"/>
              </a:solidFill>
              <a:latin typeface="Arial" charset="0"/>
            </a:endParaRPr>
          </a:p>
        </p:txBody>
      </p:sp>
      <p:sp>
        <p:nvSpPr>
          <p:cNvPr id="25" name="矩形 24">
            <a:extLst>
              <a:ext uri="{FF2B5EF4-FFF2-40B4-BE49-F238E27FC236}">
                <a16:creationId xmlns:a16="http://schemas.microsoft.com/office/drawing/2014/main" id="{F83CF1A8-B4A4-480A-B10E-72A7BC566A8E}"/>
              </a:ext>
            </a:extLst>
          </p:cNvPr>
          <p:cNvSpPr/>
          <p:nvPr/>
        </p:nvSpPr>
        <p:spPr bwMode="auto">
          <a:xfrm>
            <a:off x="4297458" y="3738121"/>
            <a:ext cx="506587" cy="43688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200" dirty="0">
                <a:solidFill>
                  <a:schemeClr val="tx1"/>
                </a:solidFill>
                <a:latin typeface="Arial" charset="0"/>
              </a:rPr>
              <a:t>延迟探测</a:t>
            </a:r>
            <a:endParaRPr lang="en-US" altLang="zh-CN" sz="1200" dirty="0">
              <a:solidFill>
                <a:schemeClr val="tx1"/>
              </a:solidFill>
              <a:latin typeface="Arial" charset="0"/>
            </a:endParaRPr>
          </a:p>
        </p:txBody>
      </p:sp>
      <p:sp>
        <p:nvSpPr>
          <p:cNvPr id="26" name="矩形 25">
            <a:extLst>
              <a:ext uri="{FF2B5EF4-FFF2-40B4-BE49-F238E27FC236}">
                <a16:creationId xmlns:a16="http://schemas.microsoft.com/office/drawing/2014/main" id="{272B95A2-C809-44BE-9D5F-C24C53555E69}"/>
              </a:ext>
            </a:extLst>
          </p:cNvPr>
          <p:cNvSpPr/>
          <p:nvPr/>
        </p:nvSpPr>
        <p:spPr>
          <a:xfrm>
            <a:off x="3085129" y="3326246"/>
            <a:ext cx="1936143" cy="314987"/>
          </a:xfrm>
          <a:prstGeom prst="rect">
            <a:avLst/>
          </a:prstGeom>
        </p:spPr>
        <p:txBody>
          <a:bodyPr wrap="square">
            <a:spAutoFit/>
          </a:bodyPr>
          <a:lstStyle/>
          <a:p>
            <a:pPr algn="ctr"/>
            <a:r>
              <a:rPr lang="zh-CN" altLang="en-US" sz="1400" dirty="0">
                <a:solidFill>
                  <a:srgbClr val="0070C0"/>
                </a:solidFill>
              </a:rPr>
              <a:t>单点算法</a:t>
            </a:r>
            <a:endParaRPr lang="en-US" altLang="zh-CN" sz="1400" dirty="0">
              <a:solidFill>
                <a:srgbClr val="0070C0"/>
              </a:solidFill>
            </a:endParaRPr>
          </a:p>
        </p:txBody>
      </p:sp>
      <p:sp>
        <p:nvSpPr>
          <p:cNvPr id="27" name="矩形 26">
            <a:extLst>
              <a:ext uri="{FF2B5EF4-FFF2-40B4-BE49-F238E27FC236}">
                <a16:creationId xmlns:a16="http://schemas.microsoft.com/office/drawing/2014/main" id="{3082CD40-FE8E-4392-A33A-8678F2C79791}"/>
              </a:ext>
            </a:extLst>
          </p:cNvPr>
          <p:cNvSpPr/>
          <p:nvPr/>
        </p:nvSpPr>
        <p:spPr bwMode="auto">
          <a:xfrm>
            <a:off x="5100274" y="3738121"/>
            <a:ext cx="506587" cy="43688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b" anchorCtr="0" compatLnSpc="1">
            <a:prstTxWarp prst="textNoShape">
              <a:avLst/>
            </a:prstTxWarp>
          </a:bodyPr>
          <a:lstStyle/>
          <a:p>
            <a:pPr algn="ctr" eaLnBrk="0" fontAlgn="base" hangingPunct="0">
              <a:spcBef>
                <a:spcPct val="0"/>
              </a:spcBef>
              <a:spcAft>
                <a:spcPct val="0"/>
              </a:spcAft>
            </a:pPr>
            <a:r>
              <a:rPr lang="en-US" altLang="zh-CN" sz="2800" dirty="0">
                <a:solidFill>
                  <a:schemeClr val="tx1"/>
                </a:solidFill>
                <a:latin typeface="Arial" charset="0"/>
              </a:rPr>
              <a:t>…</a:t>
            </a:r>
          </a:p>
        </p:txBody>
      </p:sp>
      <p:sp>
        <p:nvSpPr>
          <p:cNvPr id="28" name="矩形 27">
            <a:extLst>
              <a:ext uri="{FF2B5EF4-FFF2-40B4-BE49-F238E27FC236}">
                <a16:creationId xmlns:a16="http://schemas.microsoft.com/office/drawing/2014/main" id="{AE4A38A4-D550-4404-BC7D-6A211A9D3FC1}"/>
              </a:ext>
            </a:extLst>
          </p:cNvPr>
          <p:cNvSpPr/>
          <p:nvPr/>
        </p:nvSpPr>
        <p:spPr>
          <a:xfrm>
            <a:off x="6489184" y="3386159"/>
            <a:ext cx="3397487" cy="307777"/>
          </a:xfrm>
          <a:prstGeom prst="rect">
            <a:avLst/>
          </a:prstGeom>
        </p:spPr>
        <p:txBody>
          <a:bodyPr wrap="square">
            <a:spAutoFit/>
          </a:bodyPr>
          <a:lstStyle/>
          <a:p>
            <a:pPr algn="ctr"/>
            <a:r>
              <a:rPr lang="zh-CN" altLang="en-US" sz="1400" dirty="0">
                <a:solidFill>
                  <a:srgbClr val="0070C0"/>
                </a:solidFill>
              </a:rPr>
              <a:t>全网、全流量、全天候</a:t>
            </a:r>
            <a:endParaRPr lang="en-US" altLang="zh-CN" sz="1400" dirty="0">
              <a:solidFill>
                <a:srgbClr val="0070C0"/>
              </a:solidFill>
            </a:endParaRPr>
          </a:p>
        </p:txBody>
      </p:sp>
      <p:sp>
        <p:nvSpPr>
          <p:cNvPr id="29" name="箭头: 右 28">
            <a:extLst>
              <a:ext uri="{FF2B5EF4-FFF2-40B4-BE49-F238E27FC236}">
                <a16:creationId xmlns:a16="http://schemas.microsoft.com/office/drawing/2014/main" id="{8D064FC5-AC7D-4ECE-B7F7-AFA0A814F018}"/>
              </a:ext>
            </a:extLst>
          </p:cNvPr>
          <p:cNvSpPr/>
          <p:nvPr/>
        </p:nvSpPr>
        <p:spPr bwMode="auto">
          <a:xfrm>
            <a:off x="5973497" y="3692124"/>
            <a:ext cx="853209" cy="477069"/>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zh-CN" altLang="en-US" dirty="0">
              <a:solidFill>
                <a:schemeClr val="tx1"/>
              </a:solidFill>
              <a:latin typeface="Arial" charset="0"/>
            </a:endParaRPr>
          </a:p>
        </p:txBody>
      </p:sp>
      <p:grpSp>
        <p:nvGrpSpPr>
          <p:cNvPr id="30" name="组合 29">
            <a:extLst>
              <a:ext uri="{FF2B5EF4-FFF2-40B4-BE49-F238E27FC236}">
                <a16:creationId xmlns:a16="http://schemas.microsoft.com/office/drawing/2014/main" id="{EF2DB65A-BE60-440F-956B-F4CAA6AF2180}"/>
              </a:ext>
            </a:extLst>
          </p:cNvPr>
          <p:cNvGrpSpPr/>
          <p:nvPr/>
        </p:nvGrpSpPr>
        <p:grpSpPr>
          <a:xfrm>
            <a:off x="7010045" y="3812203"/>
            <a:ext cx="3112221" cy="295403"/>
            <a:chOff x="5980185" y="4638053"/>
            <a:chExt cx="3112221" cy="295403"/>
          </a:xfrm>
        </p:grpSpPr>
        <p:sp>
          <p:nvSpPr>
            <p:cNvPr id="31" name="矩形 30">
              <a:extLst>
                <a:ext uri="{FF2B5EF4-FFF2-40B4-BE49-F238E27FC236}">
                  <a16:creationId xmlns:a16="http://schemas.microsoft.com/office/drawing/2014/main" id="{740C37C8-A680-40A6-8547-5017DE27F5E7}"/>
                </a:ext>
              </a:extLst>
            </p:cNvPr>
            <p:cNvSpPr/>
            <p:nvPr/>
          </p:nvSpPr>
          <p:spPr bwMode="auto">
            <a:xfrm>
              <a:off x="5980185" y="4638053"/>
              <a:ext cx="580290" cy="29540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400" dirty="0">
                  <a:solidFill>
                    <a:schemeClr val="bg1"/>
                  </a:solidFill>
                  <a:latin typeface="Arial" charset="0"/>
                </a:rPr>
                <a:t>理论</a:t>
              </a:r>
            </a:p>
          </p:txBody>
        </p:sp>
        <p:sp>
          <p:nvSpPr>
            <p:cNvPr id="32" name="矩形 31">
              <a:extLst>
                <a:ext uri="{FF2B5EF4-FFF2-40B4-BE49-F238E27FC236}">
                  <a16:creationId xmlns:a16="http://schemas.microsoft.com/office/drawing/2014/main" id="{2D4D1517-9430-4887-89F3-F62AAFF518B8}"/>
                </a:ext>
              </a:extLst>
            </p:cNvPr>
            <p:cNvSpPr/>
            <p:nvPr/>
          </p:nvSpPr>
          <p:spPr bwMode="auto">
            <a:xfrm>
              <a:off x="6824162" y="4638053"/>
              <a:ext cx="580290" cy="29540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400" dirty="0">
                  <a:solidFill>
                    <a:schemeClr val="bg1"/>
                  </a:solidFill>
                  <a:latin typeface="Arial" charset="0"/>
                </a:rPr>
                <a:t>系统</a:t>
              </a:r>
            </a:p>
          </p:txBody>
        </p:sp>
        <p:sp>
          <p:nvSpPr>
            <p:cNvPr id="33" name="矩形 32">
              <a:extLst>
                <a:ext uri="{FF2B5EF4-FFF2-40B4-BE49-F238E27FC236}">
                  <a16:creationId xmlns:a16="http://schemas.microsoft.com/office/drawing/2014/main" id="{D2BBACED-891B-4660-A842-474EBCF44083}"/>
                </a:ext>
              </a:extLst>
            </p:cNvPr>
            <p:cNvSpPr/>
            <p:nvPr/>
          </p:nvSpPr>
          <p:spPr bwMode="auto">
            <a:xfrm>
              <a:off x="7668139" y="4638053"/>
              <a:ext cx="580290" cy="29540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400" dirty="0">
                  <a:solidFill>
                    <a:schemeClr val="bg1"/>
                  </a:solidFill>
                  <a:latin typeface="Arial" charset="0"/>
                </a:rPr>
                <a:t>算法</a:t>
              </a:r>
            </a:p>
          </p:txBody>
        </p:sp>
        <p:sp>
          <p:nvSpPr>
            <p:cNvPr id="34" name="矩形 33">
              <a:extLst>
                <a:ext uri="{FF2B5EF4-FFF2-40B4-BE49-F238E27FC236}">
                  <a16:creationId xmlns:a16="http://schemas.microsoft.com/office/drawing/2014/main" id="{81C0A2E7-B59F-4B45-A7D2-DEEBD99BCB19}"/>
                </a:ext>
              </a:extLst>
            </p:cNvPr>
            <p:cNvSpPr/>
            <p:nvPr/>
          </p:nvSpPr>
          <p:spPr bwMode="auto">
            <a:xfrm>
              <a:off x="8512116" y="4638053"/>
              <a:ext cx="580290" cy="29540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400" dirty="0">
                  <a:solidFill>
                    <a:schemeClr val="bg1"/>
                  </a:solidFill>
                  <a:latin typeface="Arial" charset="0"/>
                </a:rPr>
                <a:t>应用</a:t>
              </a:r>
            </a:p>
          </p:txBody>
        </p:sp>
        <p:cxnSp>
          <p:nvCxnSpPr>
            <p:cNvPr id="35" name="直接箭头连接符 34">
              <a:extLst>
                <a:ext uri="{FF2B5EF4-FFF2-40B4-BE49-F238E27FC236}">
                  <a16:creationId xmlns:a16="http://schemas.microsoft.com/office/drawing/2014/main" id="{4E1F4CB1-001D-4967-9021-7ED4F1D6EB01}"/>
                </a:ext>
              </a:extLst>
            </p:cNvPr>
            <p:cNvCxnSpPr>
              <a:stCxn id="31" idx="3"/>
              <a:endCxn id="32" idx="1"/>
            </p:cNvCxnSpPr>
            <p:nvPr/>
          </p:nvCxnSpPr>
          <p:spPr bwMode="auto">
            <a:xfrm>
              <a:off x="6560475" y="4785755"/>
              <a:ext cx="263687"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A7E0B9C8-5E60-494B-B2DF-EDDDBF899EC3}"/>
                </a:ext>
              </a:extLst>
            </p:cNvPr>
            <p:cNvCxnSpPr>
              <a:cxnSpLocks/>
              <a:stCxn id="32" idx="3"/>
              <a:endCxn id="33" idx="1"/>
            </p:cNvCxnSpPr>
            <p:nvPr/>
          </p:nvCxnSpPr>
          <p:spPr bwMode="auto">
            <a:xfrm>
              <a:off x="7404452" y="4785755"/>
              <a:ext cx="263687"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a:extLst>
                <a:ext uri="{FF2B5EF4-FFF2-40B4-BE49-F238E27FC236}">
                  <a16:creationId xmlns:a16="http://schemas.microsoft.com/office/drawing/2014/main" id="{B7AB01BD-9CF2-44AB-B1BC-DE97806B2367}"/>
                </a:ext>
              </a:extLst>
            </p:cNvPr>
            <p:cNvCxnSpPr>
              <a:cxnSpLocks/>
              <a:stCxn id="33" idx="3"/>
              <a:endCxn id="34" idx="1"/>
            </p:cNvCxnSpPr>
            <p:nvPr/>
          </p:nvCxnSpPr>
          <p:spPr bwMode="auto">
            <a:xfrm>
              <a:off x="8248429" y="4785755"/>
              <a:ext cx="263687"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sp>
        <p:nvSpPr>
          <p:cNvPr id="38" name="椭圆 37">
            <a:extLst>
              <a:ext uri="{FF2B5EF4-FFF2-40B4-BE49-F238E27FC236}">
                <a16:creationId xmlns:a16="http://schemas.microsoft.com/office/drawing/2014/main" id="{D1B41D98-7303-4170-AC38-429E2A44B974}"/>
              </a:ext>
            </a:extLst>
          </p:cNvPr>
          <p:cNvSpPr/>
          <p:nvPr/>
        </p:nvSpPr>
        <p:spPr bwMode="auto">
          <a:xfrm>
            <a:off x="5973496" y="3296908"/>
            <a:ext cx="4084903" cy="1030589"/>
          </a:xfrm>
          <a:prstGeom prst="ellipse">
            <a:avLst/>
          </a:prstGeom>
          <a:noFill/>
          <a:ln w="63500">
            <a:solidFill>
              <a:srgbClr val="FF0000"/>
            </a:solidFill>
            <a:prstDash val="lg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zh-CN" altLang="en-US" sz="2400" dirty="0">
              <a:solidFill>
                <a:srgbClr val="0070C0"/>
              </a:solidFill>
              <a:effectLst>
                <a:outerShdw blurRad="38100" dist="38100" dir="2700000" algn="tl">
                  <a:srgbClr val="000000">
                    <a:alpha val="43137"/>
                  </a:srgbClr>
                </a:outerShdw>
              </a:effectLst>
              <a:latin typeface="Arial" charset="0"/>
            </a:endParaRPr>
          </a:p>
        </p:txBody>
      </p:sp>
      <p:sp>
        <p:nvSpPr>
          <p:cNvPr id="39" name="文本框 38">
            <a:extLst>
              <a:ext uri="{FF2B5EF4-FFF2-40B4-BE49-F238E27FC236}">
                <a16:creationId xmlns:a16="http://schemas.microsoft.com/office/drawing/2014/main" id="{9C1F6C92-A574-403E-8EC3-EDC80181E6CA}"/>
              </a:ext>
            </a:extLst>
          </p:cNvPr>
          <p:cNvSpPr txBox="1"/>
          <p:nvPr/>
        </p:nvSpPr>
        <p:spPr>
          <a:xfrm>
            <a:off x="2412940" y="5906002"/>
            <a:ext cx="7366119" cy="523220"/>
          </a:xfrm>
          <a:prstGeom prst="rect">
            <a:avLst/>
          </a:prstGeom>
          <a:noFill/>
        </p:spPr>
        <p:txBody>
          <a:bodyPr wrap="none" rtlCol="0">
            <a:spAutoFit/>
          </a:bodyPr>
          <a:lstStyle/>
          <a:p>
            <a:r>
              <a:rPr lang="zh-CN" altLang="en-US" sz="2800" b="1" dirty="0">
                <a:solidFill>
                  <a:srgbClr val="FF0000"/>
                </a:solidFill>
              </a:rPr>
              <a:t>目标：历史可追溯、现状可感知、未来可预测</a:t>
            </a:r>
          </a:p>
        </p:txBody>
      </p:sp>
    </p:spTree>
    <p:extLst>
      <p:ext uri="{BB962C8B-B14F-4D97-AF65-F5344CB8AC3E}">
        <p14:creationId xmlns:p14="http://schemas.microsoft.com/office/powerpoint/2010/main" val="3584599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53C2F-6360-423E-A60D-0F116806149C}"/>
              </a:ext>
            </a:extLst>
          </p:cNvPr>
          <p:cNvSpPr>
            <a:spLocks noGrp="1"/>
          </p:cNvSpPr>
          <p:nvPr>
            <p:ph type="title"/>
          </p:nvPr>
        </p:nvSpPr>
        <p:spPr/>
        <p:txBody>
          <a:bodyPr/>
          <a:lstStyle/>
          <a:p>
            <a:r>
              <a:rPr lang="zh-CN" altLang="en-US" dirty="0"/>
              <a:t>美国的未来网络计划</a:t>
            </a:r>
          </a:p>
        </p:txBody>
      </p:sp>
      <p:sp>
        <p:nvSpPr>
          <p:cNvPr id="4" name="灯片编号占位符 3">
            <a:extLst>
              <a:ext uri="{FF2B5EF4-FFF2-40B4-BE49-F238E27FC236}">
                <a16:creationId xmlns:a16="http://schemas.microsoft.com/office/drawing/2014/main" id="{BCBD32E3-9F42-41C7-A7F3-C79D0098C7AC}"/>
              </a:ext>
            </a:extLst>
          </p:cNvPr>
          <p:cNvSpPr>
            <a:spLocks noGrp="1"/>
          </p:cNvSpPr>
          <p:nvPr>
            <p:ph type="sldNum" sz="quarter" idx="11"/>
          </p:nvPr>
        </p:nvSpPr>
        <p:spPr/>
        <p:txBody>
          <a:bodyPr/>
          <a:lstStyle/>
          <a:p>
            <a:pPr>
              <a:defRPr/>
            </a:pPr>
            <a:fld id="{3FFE790D-BCFB-4008-9260-CA63AEE325FD}" type="slidenum">
              <a:rPr lang="en-US" smtClean="0"/>
              <a:pPr>
                <a:defRPr/>
              </a:pPr>
              <a:t>61</a:t>
            </a:fld>
            <a:endParaRPr lang="en-US" dirty="0"/>
          </a:p>
        </p:txBody>
      </p:sp>
      <p:pic>
        <p:nvPicPr>
          <p:cNvPr id="5" name="图片 4">
            <a:extLst>
              <a:ext uri="{FF2B5EF4-FFF2-40B4-BE49-F238E27FC236}">
                <a16:creationId xmlns:a16="http://schemas.microsoft.com/office/drawing/2014/main" id="{02103293-4E0C-4DC3-B134-927CF67A3DF8}"/>
              </a:ext>
            </a:extLst>
          </p:cNvPr>
          <p:cNvPicPr>
            <a:picLocks noChangeAspect="1"/>
          </p:cNvPicPr>
          <p:nvPr/>
        </p:nvPicPr>
        <p:blipFill>
          <a:blip r:embed="rId2"/>
          <a:stretch>
            <a:fillRect/>
          </a:stretch>
        </p:blipFill>
        <p:spPr>
          <a:xfrm>
            <a:off x="223943" y="1779701"/>
            <a:ext cx="1776816" cy="1933463"/>
          </a:xfrm>
          <a:prstGeom prst="rect">
            <a:avLst/>
          </a:prstGeom>
        </p:spPr>
      </p:pic>
      <p:pic>
        <p:nvPicPr>
          <p:cNvPr id="6" name="Picture 12" descr="Image result for p4">
            <a:extLst>
              <a:ext uri="{FF2B5EF4-FFF2-40B4-BE49-F238E27FC236}">
                <a16:creationId xmlns:a16="http://schemas.microsoft.com/office/drawing/2014/main" id="{F1529A38-09AB-4A7C-89FE-EDBF7A19B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777" y="4950951"/>
            <a:ext cx="1129532" cy="112953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5065956-ECC7-4EAA-BEF5-08D1D7CB6C3D}"/>
              </a:ext>
            </a:extLst>
          </p:cNvPr>
          <p:cNvPicPr>
            <a:picLocks noChangeAspect="1"/>
          </p:cNvPicPr>
          <p:nvPr/>
        </p:nvPicPr>
        <p:blipFill>
          <a:blip r:embed="rId4"/>
          <a:stretch>
            <a:fillRect/>
          </a:stretch>
        </p:blipFill>
        <p:spPr>
          <a:xfrm>
            <a:off x="5113772" y="1710792"/>
            <a:ext cx="3181069" cy="652527"/>
          </a:xfrm>
          <a:prstGeom prst="rect">
            <a:avLst/>
          </a:prstGeom>
        </p:spPr>
      </p:pic>
      <p:grpSp>
        <p:nvGrpSpPr>
          <p:cNvPr id="9" name="组合 8">
            <a:extLst>
              <a:ext uri="{FF2B5EF4-FFF2-40B4-BE49-F238E27FC236}">
                <a16:creationId xmlns:a16="http://schemas.microsoft.com/office/drawing/2014/main" id="{8C6FD3E3-3A6D-44D8-8AA1-0E31AFAB136E}"/>
              </a:ext>
            </a:extLst>
          </p:cNvPr>
          <p:cNvGrpSpPr/>
          <p:nvPr/>
        </p:nvGrpSpPr>
        <p:grpSpPr>
          <a:xfrm>
            <a:off x="6504308" y="2840449"/>
            <a:ext cx="2508725" cy="872715"/>
            <a:chOff x="-1792751" y="4872702"/>
            <a:chExt cx="4457905" cy="1550780"/>
          </a:xfrm>
        </p:grpSpPr>
        <p:pic>
          <p:nvPicPr>
            <p:cNvPr id="10" name="图片 9">
              <a:extLst>
                <a:ext uri="{FF2B5EF4-FFF2-40B4-BE49-F238E27FC236}">
                  <a16:creationId xmlns:a16="http://schemas.microsoft.com/office/drawing/2014/main" id="{1DF6EFF8-BDA1-47AD-9D2A-CD4376B84FDB}"/>
                </a:ext>
              </a:extLst>
            </p:cNvPr>
            <p:cNvPicPr>
              <a:picLocks noChangeAspect="1"/>
            </p:cNvPicPr>
            <p:nvPr/>
          </p:nvPicPr>
          <p:blipFill>
            <a:blip r:embed="rId5"/>
            <a:stretch>
              <a:fillRect/>
            </a:stretch>
          </p:blipFill>
          <p:spPr>
            <a:xfrm>
              <a:off x="-1792751" y="5169696"/>
              <a:ext cx="4457905" cy="1253786"/>
            </a:xfrm>
            <a:prstGeom prst="rect">
              <a:avLst/>
            </a:prstGeom>
          </p:spPr>
        </p:pic>
        <p:pic>
          <p:nvPicPr>
            <p:cNvPr id="11" name="图片 10">
              <a:extLst>
                <a:ext uri="{FF2B5EF4-FFF2-40B4-BE49-F238E27FC236}">
                  <a16:creationId xmlns:a16="http://schemas.microsoft.com/office/drawing/2014/main" id="{26B7A25E-075D-4CBE-B25B-871DDCA68482}"/>
                </a:ext>
              </a:extLst>
            </p:cNvPr>
            <p:cNvPicPr>
              <a:picLocks noChangeAspect="1"/>
            </p:cNvPicPr>
            <p:nvPr/>
          </p:nvPicPr>
          <p:blipFill>
            <a:blip r:embed="rId6"/>
            <a:stretch>
              <a:fillRect/>
            </a:stretch>
          </p:blipFill>
          <p:spPr>
            <a:xfrm>
              <a:off x="-1748283" y="4872702"/>
              <a:ext cx="4343273" cy="331414"/>
            </a:xfrm>
            <a:prstGeom prst="rect">
              <a:avLst/>
            </a:prstGeom>
          </p:spPr>
        </p:pic>
      </p:grpSp>
      <p:pic>
        <p:nvPicPr>
          <p:cNvPr id="12" name="图片 11">
            <a:extLst>
              <a:ext uri="{FF2B5EF4-FFF2-40B4-BE49-F238E27FC236}">
                <a16:creationId xmlns:a16="http://schemas.microsoft.com/office/drawing/2014/main" id="{4206912A-4B22-419C-9E1D-1822A093BF64}"/>
              </a:ext>
            </a:extLst>
          </p:cNvPr>
          <p:cNvPicPr>
            <a:picLocks noChangeAspect="1"/>
          </p:cNvPicPr>
          <p:nvPr/>
        </p:nvPicPr>
        <p:blipFill>
          <a:blip r:embed="rId7"/>
          <a:stretch>
            <a:fillRect/>
          </a:stretch>
        </p:blipFill>
        <p:spPr>
          <a:xfrm>
            <a:off x="2726024" y="2845646"/>
            <a:ext cx="2818249" cy="1019145"/>
          </a:xfrm>
          <a:prstGeom prst="rect">
            <a:avLst/>
          </a:prstGeom>
        </p:spPr>
      </p:pic>
      <p:pic>
        <p:nvPicPr>
          <p:cNvPr id="13" name="Picture 20" descr="Image result for sonic microsoft">
            <a:extLst>
              <a:ext uri="{FF2B5EF4-FFF2-40B4-BE49-F238E27FC236}">
                <a16:creationId xmlns:a16="http://schemas.microsoft.com/office/drawing/2014/main" id="{EA4BF911-2F21-42BC-A3DB-2DA3ABC8E2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4841" y="5113228"/>
            <a:ext cx="1714500" cy="804979"/>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7CE892E7-8B49-45F6-AC78-37D60B5D39B8}"/>
              </a:ext>
            </a:extLst>
          </p:cNvPr>
          <p:cNvPicPr>
            <a:picLocks noChangeAspect="1"/>
          </p:cNvPicPr>
          <p:nvPr/>
        </p:nvPicPr>
        <p:blipFill>
          <a:blip r:embed="rId9"/>
          <a:stretch>
            <a:fillRect/>
          </a:stretch>
        </p:blipFill>
        <p:spPr>
          <a:xfrm>
            <a:off x="5366900" y="5091972"/>
            <a:ext cx="1018700" cy="847490"/>
          </a:xfrm>
          <a:prstGeom prst="rect">
            <a:avLst/>
          </a:prstGeom>
        </p:spPr>
      </p:pic>
      <p:pic>
        <p:nvPicPr>
          <p:cNvPr id="15" name="Picture 28" descr="Image result for software defined network logo">
            <a:extLst>
              <a:ext uri="{FF2B5EF4-FFF2-40B4-BE49-F238E27FC236}">
                <a16:creationId xmlns:a16="http://schemas.microsoft.com/office/drawing/2014/main" id="{95BCE6B3-CD59-4FF5-9B08-7888ACF723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9526" y="4997553"/>
            <a:ext cx="1367155" cy="946881"/>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9D7A1364-BED4-4C59-B36D-118697D8DC18}"/>
              </a:ext>
            </a:extLst>
          </p:cNvPr>
          <p:cNvPicPr>
            <a:picLocks noChangeAspect="1"/>
          </p:cNvPicPr>
          <p:nvPr/>
        </p:nvPicPr>
        <p:blipFill>
          <a:blip r:embed="rId11"/>
          <a:stretch>
            <a:fillRect/>
          </a:stretch>
        </p:blipFill>
        <p:spPr>
          <a:xfrm>
            <a:off x="9159499" y="3126630"/>
            <a:ext cx="2770898" cy="302370"/>
          </a:xfrm>
          <a:prstGeom prst="rect">
            <a:avLst/>
          </a:prstGeom>
        </p:spPr>
      </p:pic>
      <p:pic>
        <p:nvPicPr>
          <p:cNvPr id="17" name="Picture 10" descr="Image result for openflow">
            <a:extLst>
              <a:ext uri="{FF2B5EF4-FFF2-40B4-BE49-F238E27FC236}">
                <a16:creationId xmlns:a16="http://schemas.microsoft.com/office/drawing/2014/main" id="{F9E86357-47EC-4C05-B5A8-30C022C37D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25026" y="4997553"/>
            <a:ext cx="17145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a:extLst>
              <a:ext uri="{FF2B5EF4-FFF2-40B4-BE49-F238E27FC236}">
                <a16:creationId xmlns:a16="http://schemas.microsoft.com/office/drawing/2014/main" id="{45F745AF-38CC-4E25-8FC4-9AD1749E5D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7626" y="3094384"/>
            <a:ext cx="1307887" cy="368586"/>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2042F1C3-4850-422E-B9F9-7DA1BCA846EC}"/>
              </a:ext>
            </a:extLst>
          </p:cNvPr>
          <p:cNvSpPr/>
          <p:nvPr/>
        </p:nvSpPr>
        <p:spPr bwMode="auto">
          <a:xfrm>
            <a:off x="152400" y="1342282"/>
            <a:ext cx="1853115" cy="255548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altLang="zh-CN" sz="1600" dirty="0">
                <a:solidFill>
                  <a:srgbClr val="FF0000"/>
                </a:solidFill>
                <a:latin typeface="Arial" charset="0"/>
              </a:rPr>
              <a:t>1970</a:t>
            </a:r>
            <a:r>
              <a:rPr lang="zh-CN" altLang="en-US" sz="1600" dirty="0">
                <a:solidFill>
                  <a:srgbClr val="FF0000"/>
                </a:solidFill>
                <a:latin typeface="Arial" charset="0"/>
              </a:rPr>
              <a:t>年代</a:t>
            </a:r>
            <a:r>
              <a:rPr lang="en-US" altLang="zh-CN" sz="1600" dirty="0">
                <a:solidFill>
                  <a:srgbClr val="FF0000"/>
                </a:solidFill>
                <a:latin typeface="Arial" charset="0"/>
              </a:rPr>
              <a:t>: TCP/IP</a:t>
            </a:r>
            <a:endParaRPr kumimoji="0" lang="zh-CN" altLang="en-US" sz="1600" b="0" i="0" u="none" strike="noStrike" cap="none" normalizeH="0" baseline="0" dirty="0">
              <a:ln>
                <a:noFill/>
              </a:ln>
              <a:solidFill>
                <a:srgbClr val="FF0000"/>
              </a:solidFill>
              <a:effectLst/>
              <a:latin typeface="Arial" charset="0"/>
            </a:endParaRPr>
          </a:p>
        </p:txBody>
      </p:sp>
      <p:sp>
        <p:nvSpPr>
          <p:cNvPr id="20" name="矩形 19">
            <a:extLst>
              <a:ext uri="{FF2B5EF4-FFF2-40B4-BE49-F238E27FC236}">
                <a16:creationId xmlns:a16="http://schemas.microsoft.com/office/drawing/2014/main" id="{815D64B7-7A0C-4B74-A636-8427C07CDFAC}"/>
              </a:ext>
            </a:extLst>
          </p:cNvPr>
          <p:cNvSpPr/>
          <p:nvPr/>
        </p:nvSpPr>
        <p:spPr bwMode="auto">
          <a:xfrm>
            <a:off x="2165817" y="1342282"/>
            <a:ext cx="9873782" cy="255548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altLang="zh-CN" sz="1600" dirty="0">
                <a:solidFill>
                  <a:srgbClr val="FF0000"/>
                </a:solidFill>
                <a:latin typeface="Arial" charset="0"/>
              </a:rPr>
              <a:t>2010</a:t>
            </a:r>
            <a:r>
              <a:rPr lang="zh-CN" altLang="en-US" sz="1600" dirty="0">
                <a:solidFill>
                  <a:srgbClr val="FF0000"/>
                </a:solidFill>
                <a:latin typeface="Arial" charset="0"/>
              </a:rPr>
              <a:t>年，美国国家自然科学基金启动</a:t>
            </a:r>
            <a:r>
              <a:rPr lang="en-US" altLang="zh-CN" sz="1600" dirty="0">
                <a:solidFill>
                  <a:srgbClr val="FF0000"/>
                </a:solidFill>
                <a:latin typeface="Arial" charset="0"/>
              </a:rPr>
              <a:t>5</a:t>
            </a:r>
            <a:r>
              <a:rPr lang="zh-CN" altLang="en-US" sz="1600" dirty="0">
                <a:solidFill>
                  <a:srgbClr val="FF0000"/>
                </a:solidFill>
                <a:latin typeface="Arial" charset="0"/>
              </a:rPr>
              <a:t>个未来网络计划（政府资助高校）</a:t>
            </a:r>
            <a:endParaRPr kumimoji="0" lang="zh-CN" altLang="en-US" sz="1600" b="0" i="0" u="none" strike="noStrike" cap="none" normalizeH="0" baseline="0" dirty="0">
              <a:ln>
                <a:noFill/>
              </a:ln>
              <a:solidFill>
                <a:srgbClr val="FF0000"/>
              </a:solidFill>
              <a:effectLst/>
              <a:latin typeface="Arial" charset="0"/>
            </a:endParaRPr>
          </a:p>
        </p:txBody>
      </p:sp>
      <p:sp>
        <p:nvSpPr>
          <p:cNvPr id="21" name="矩形 20">
            <a:extLst>
              <a:ext uri="{FF2B5EF4-FFF2-40B4-BE49-F238E27FC236}">
                <a16:creationId xmlns:a16="http://schemas.microsoft.com/office/drawing/2014/main" id="{36779433-769C-487B-A86E-13C10BF0A5D8}"/>
              </a:ext>
            </a:extLst>
          </p:cNvPr>
          <p:cNvSpPr/>
          <p:nvPr/>
        </p:nvSpPr>
        <p:spPr bwMode="auto">
          <a:xfrm>
            <a:off x="147320" y="4575679"/>
            <a:ext cx="11887199" cy="1377994"/>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altLang="zh-CN" sz="1600" dirty="0">
                <a:solidFill>
                  <a:srgbClr val="FF0000"/>
                </a:solidFill>
                <a:latin typeface="Arial" charset="0"/>
              </a:rPr>
              <a:t>2008</a:t>
            </a:r>
            <a:r>
              <a:rPr lang="zh-CN" altLang="en-US" sz="1600" dirty="0">
                <a:solidFill>
                  <a:srgbClr val="FF0000"/>
                </a:solidFill>
                <a:latin typeface="Arial" charset="0"/>
              </a:rPr>
              <a:t>年起，美国</a:t>
            </a:r>
            <a:r>
              <a:rPr lang="en-US" altLang="zh-CN" sz="1600" dirty="0">
                <a:solidFill>
                  <a:srgbClr val="FF0000"/>
                </a:solidFill>
                <a:latin typeface="Arial" charset="0"/>
              </a:rPr>
              <a:t>IT</a:t>
            </a:r>
            <a:r>
              <a:rPr lang="zh-CN" altLang="en-US" sz="1600" dirty="0">
                <a:solidFill>
                  <a:srgbClr val="FF0000"/>
                </a:solidFill>
                <a:latin typeface="Arial" charset="0"/>
              </a:rPr>
              <a:t>公司开发、投资诸多新型网络技术（业界</a:t>
            </a:r>
            <a:r>
              <a:rPr lang="en-US" altLang="zh-CN" sz="1600" dirty="0">
                <a:solidFill>
                  <a:srgbClr val="FF0000"/>
                </a:solidFill>
                <a:latin typeface="Arial" charset="0"/>
              </a:rPr>
              <a:t>+</a:t>
            </a:r>
            <a:r>
              <a:rPr lang="zh-CN" altLang="en-US" sz="1600" dirty="0">
                <a:solidFill>
                  <a:srgbClr val="FF0000"/>
                </a:solidFill>
                <a:latin typeface="Arial" charset="0"/>
              </a:rPr>
              <a:t>高校）</a:t>
            </a:r>
            <a:endParaRPr kumimoji="0" lang="zh-CN" altLang="en-US" sz="1600" b="0" i="0" u="none" strike="noStrike" cap="none" normalizeH="0" baseline="0" dirty="0">
              <a:ln>
                <a:noFill/>
              </a:ln>
              <a:solidFill>
                <a:srgbClr val="FF0000"/>
              </a:solidFill>
              <a:effectLst/>
              <a:latin typeface="Arial" charset="0"/>
            </a:endParaRPr>
          </a:p>
        </p:txBody>
      </p:sp>
      <p:sp>
        <p:nvSpPr>
          <p:cNvPr id="22" name="箭头: 右 21">
            <a:extLst>
              <a:ext uri="{FF2B5EF4-FFF2-40B4-BE49-F238E27FC236}">
                <a16:creationId xmlns:a16="http://schemas.microsoft.com/office/drawing/2014/main" id="{3BBD6AEF-BDC1-4F30-8637-894F93915F91}"/>
              </a:ext>
            </a:extLst>
          </p:cNvPr>
          <p:cNvSpPr/>
          <p:nvPr/>
        </p:nvSpPr>
        <p:spPr bwMode="auto">
          <a:xfrm>
            <a:off x="1971203" y="2418624"/>
            <a:ext cx="558800" cy="538480"/>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3" name="箭头: 右 22">
            <a:extLst>
              <a:ext uri="{FF2B5EF4-FFF2-40B4-BE49-F238E27FC236}">
                <a16:creationId xmlns:a16="http://schemas.microsoft.com/office/drawing/2014/main" id="{F6D8EB50-5588-43CD-A49C-6E74B34FF0F6}"/>
              </a:ext>
            </a:extLst>
          </p:cNvPr>
          <p:cNvSpPr/>
          <p:nvPr/>
        </p:nvSpPr>
        <p:spPr bwMode="auto">
          <a:xfrm rot="5400000">
            <a:off x="594796" y="4047199"/>
            <a:ext cx="968321" cy="538480"/>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5" name="矩形 24">
            <a:extLst>
              <a:ext uri="{FF2B5EF4-FFF2-40B4-BE49-F238E27FC236}">
                <a16:creationId xmlns:a16="http://schemas.microsoft.com/office/drawing/2014/main" id="{FB376445-530D-4F92-BF02-043C4453491B}"/>
              </a:ext>
            </a:extLst>
          </p:cNvPr>
          <p:cNvSpPr/>
          <p:nvPr/>
        </p:nvSpPr>
        <p:spPr>
          <a:xfrm>
            <a:off x="8254902" y="1809121"/>
            <a:ext cx="3824637" cy="461665"/>
          </a:xfrm>
          <a:prstGeom prst="rect">
            <a:avLst/>
          </a:prstGeom>
        </p:spPr>
        <p:txBody>
          <a:bodyPr wrap="none">
            <a:spAutoFit/>
          </a:bodyPr>
          <a:lstStyle/>
          <a:p>
            <a:r>
              <a:rPr lang="zh-CN" altLang="en-US" sz="1200" dirty="0"/>
              <a:t>资料来源：</a:t>
            </a:r>
            <a:endParaRPr lang="en-US" altLang="zh-CN" sz="1200" dirty="0"/>
          </a:p>
          <a:p>
            <a:r>
              <a:rPr lang="en-US" altLang="zh-CN" sz="1200" dirty="0">
                <a:hlinkClick r:id="rId14"/>
              </a:rPr>
              <a:t>NSF Future Internet Architecture Project (nets-fia.net)</a:t>
            </a:r>
            <a:endParaRPr lang="en-US" altLang="zh-CN" sz="1200" dirty="0"/>
          </a:p>
        </p:txBody>
      </p:sp>
      <p:pic>
        <p:nvPicPr>
          <p:cNvPr id="8" name="图片 7">
            <a:extLst>
              <a:ext uri="{FF2B5EF4-FFF2-40B4-BE49-F238E27FC236}">
                <a16:creationId xmlns:a16="http://schemas.microsoft.com/office/drawing/2014/main" id="{4C297FC1-0CE3-4F8F-B350-ADDC11F06B6D}"/>
              </a:ext>
            </a:extLst>
          </p:cNvPr>
          <p:cNvPicPr>
            <a:picLocks noChangeAspect="1"/>
          </p:cNvPicPr>
          <p:nvPr/>
        </p:nvPicPr>
        <p:blipFill>
          <a:blip r:embed="rId15"/>
          <a:stretch>
            <a:fillRect/>
          </a:stretch>
        </p:blipFill>
        <p:spPr>
          <a:xfrm>
            <a:off x="2412056" y="2845895"/>
            <a:ext cx="852256" cy="778944"/>
          </a:xfrm>
          <a:prstGeom prst="rect">
            <a:avLst/>
          </a:prstGeom>
        </p:spPr>
      </p:pic>
      <p:cxnSp>
        <p:nvCxnSpPr>
          <p:cNvPr id="27" name="直接箭头连接符 26">
            <a:extLst>
              <a:ext uri="{FF2B5EF4-FFF2-40B4-BE49-F238E27FC236}">
                <a16:creationId xmlns:a16="http://schemas.microsoft.com/office/drawing/2014/main" id="{B279A425-31DC-4B06-98F4-30977E43B6FF}"/>
              </a:ext>
            </a:extLst>
          </p:cNvPr>
          <p:cNvCxnSpPr>
            <a:stCxn id="7" idx="2"/>
          </p:cNvCxnSpPr>
          <p:nvPr/>
        </p:nvCxnSpPr>
        <p:spPr bwMode="auto">
          <a:xfrm flipH="1">
            <a:off x="2971800" y="2363319"/>
            <a:ext cx="3732507" cy="47713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cxnSp>
        <p:nvCxnSpPr>
          <p:cNvPr id="28" name="直接箭头连接符 27">
            <a:extLst>
              <a:ext uri="{FF2B5EF4-FFF2-40B4-BE49-F238E27FC236}">
                <a16:creationId xmlns:a16="http://schemas.microsoft.com/office/drawing/2014/main" id="{CA73398F-7068-49D8-9D1F-747D703355FF}"/>
              </a:ext>
            </a:extLst>
          </p:cNvPr>
          <p:cNvCxnSpPr>
            <a:cxnSpLocks/>
            <a:stCxn id="7" idx="2"/>
          </p:cNvCxnSpPr>
          <p:nvPr/>
        </p:nvCxnSpPr>
        <p:spPr bwMode="auto">
          <a:xfrm flipH="1">
            <a:off x="4419600" y="2363319"/>
            <a:ext cx="2284707" cy="47688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cxnSp>
        <p:nvCxnSpPr>
          <p:cNvPr id="31" name="直接箭头连接符 30">
            <a:extLst>
              <a:ext uri="{FF2B5EF4-FFF2-40B4-BE49-F238E27FC236}">
                <a16:creationId xmlns:a16="http://schemas.microsoft.com/office/drawing/2014/main" id="{F7E2D315-8AE9-4851-9236-DFD2C5B6510E}"/>
              </a:ext>
            </a:extLst>
          </p:cNvPr>
          <p:cNvCxnSpPr>
            <a:cxnSpLocks/>
            <a:stCxn id="7" idx="2"/>
          </p:cNvCxnSpPr>
          <p:nvPr/>
        </p:nvCxnSpPr>
        <p:spPr bwMode="auto">
          <a:xfrm flipH="1">
            <a:off x="5790049" y="2363319"/>
            <a:ext cx="914258" cy="495614"/>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cxnSp>
        <p:nvCxnSpPr>
          <p:cNvPr id="34" name="直接箭头连接符 33">
            <a:extLst>
              <a:ext uri="{FF2B5EF4-FFF2-40B4-BE49-F238E27FC236}">
                <a16:creationId xmlns:a16="http://schemas.microsoft.com/office/drawing/2014/main" id="{D20172E2-61C6-479C-8DBD-DACF967AD375}"/>
              </a:ext>
            </a:extLst>
          </p:cNvPr>
          <p:cNvCxnSpPr>
            <a:cxnSpLocks/>
            <a:stCxn id="7" idx="2"/>
          </p:cNvCxnSpPr>
          <p:nvPr/>
        </p:nvCxnSpPr>
        <p:spPr bwMode="auto">
          <a:xfrm>
            <a:off x="6704307" y="2363319"/>
            <a:ext cx="960035" cy="40486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cxnSp>
        <p:nvCxnSpPr>
          <p:cNvPr id="37" name="直接箭头连接符 36">
            <a:extLst>
              <a:ext uri="{FF2B5EF4-FFF2-40B4-BE49-F238E27FC236}">
                <a16:creationId xmlns:a16="http://schemas.microsoft.com/office/drawing/2014/main" id="{5568F39F-69F8-4318-A6DF-746F61416379}"/>
              </a:ext>
            </a:extLst>
          </p:cNvPr>
          <p:cNvCxnSpPr>
            <a:cxnSpLocks/>
            <a:stCxn id="7" idx="2"/>
          </p:cNvCxnSpPr>
          <p:nvPr/>
        </p:nvCxnSpPr>
        <p:spPr bwMode="auto">
          <a:xfrm>
            <a:off x="6704307" y="2363319"/>
            <a:ext cx="3575374" cy="45953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0384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4240A43-A6E8-4938-A6A7-CFEF941A5A0A}"/>
              </a:ext>
            </a:extLst>
          </p:cNvPr>
          <p:cNvPicPr>
            <a:picLocks noChangeAspect="1"/>
          </p:cNvPicPr>
          <p:nvPr/>
        </p:nvPicPr>
        <p:blipFill>
          <a:blip r:embed="rId2"/>
          <a:stretch>
            <a:fillRect/>
          </a:stretch>
        </p:blipFill>
        <p:spPr>
          <a:xfrm>
            <a:off x="6809346" y="1772646"/>
            <a:ext cx="4636454" cy="2829520"/>
          </a:xfrm>
          <a:prstGeom prst="rect">
            <a:avLst/>
          </a:prstGeom>
        </p:spPr>
      </p:pic>
      <p:sp>
        <p:nvSpPr>
          <p:cNvPr id="2" name="标题 1">
            <a:extLst>
              <a:ext uri="{FF2B5EF4-FFF2-40B4-BE49-F238E27FC236}">
                <a16:creationId xmlns:a16="http://schemas.microsoft.com/office/drawing/2014/main" id="{1793C0C4-85E1-4FA0-9E1E-F4B02F9E9E0B}"/>
              </a:ext>
            </a:extLst>
          </p:cNvPr>
          <p:cNvSpPr>
            <a:spLocks noGrp="1"/>
          </p:cNvSpPr>
          <p:nvPr>
            <p:ph type="title"/>
          </p:nvPr>
        </p:nvSpPr>
        <p:spPr/>
        <p:txBody>
          <a:bodyPr/>
          <a:lstStyle/>
          <a:p>
            <a:r>
              <a:rPr lang="zh-CN" altLang="en-US" dirty="0"/>
              <a:t>美国的未来网络计划</a:t>
            </a:r>
          </a:p>
        </p:txBody>
      </p:sp>
      <p:sp>
        <p:nvSpPr>
          <p:cNvPr id="3" name="内容占位符 2">
            <a:extLst>
              <a:ext uri="{FF2B5EF4-FFF2-40B4-BE49-F238E27FC236}">
                <a16:creationId xmlns:a16="http://schemas.microsoft.com/office/drawing/2014/main" id="{08155BC1-AFA7-4E8B-85CE-D53C695283CD}"/>
              </a:ext>
            </a:extLst>
          </p:cNvPr>
          <p:cNvSpPr>
            <a:spLocks noGrp="1"/>
          </p:cNvSpPr>
          <p:nvPr>
            <p:ph idx="1"/>
          </p:nvPr>
        </p:nvSpPr>
        <p:spPr/>
        <p:txBody>
          <a:bodyPr/>
          <a:lstStyle/>
          <a:p>
            <a:r>
              <a:rPr lang="en-US" altLang="zh-CN" dirty="0"/>
              <a:t>2021</a:t>
            </a:r>
            <a:r>
              <a:rPr lang="zh-CN" altLang="en-US" dirty="0"/>
              <a:t>年，美国国防部高级研究计划局（</a:t>
            </a:r>
            <a:r>
              <a:rPr lang="en-US" altLang="zh-CN" dirty="0"/>
              <a:t>DARPA</a:t>
            </a:r>
            <a:r>
              <a:rPr lang="zh-CN" altLang="en-US" dirty="0"/>
              <a:t>）赞助</a:t>
            </a:r>
            <a:r>
              <a:rPr lang="en-US" altLang="zh-CN" dirty="0"/>
              <a:t>Pronto</a:t>
            </a:r>
            <a:r>
              <a:rPr lang="zh-CN" altLang="en-US" dirty="0"/>
              <a:t>项目</a:t>
            </a:r>
            <a:endParaRPr lang="en-US" altLang="zh-CN" dirty="0"/>
          </a:p>
          <a:p>
            <a:pPr lvl="1"/>
            <a:r>
              <a:rPr lang="zh-CN" altLang="en-US" dirty="0"/>
              <a:t>斯坦福、康奈尔、普林斯顿、开放网络基金会（</a:t>
            </a:r>
            <a:r>
              <a:rPr lang="en-US" altLang="zh-CN" dirty="0"/>
              <a:t>Open Networking Foundation</a:t>
            </a:r>
            <a:r>
              <a:rPr lang="zh-CN" altLang="en-US" dirty="0"/>
              <a:t>）</a:t>
            </a:r>
            <a:endParaRPr lang="en-US" altLang="zh-CN" dirty="0"/>
          </a:p>
          <a:p>
            <a:r>
              <a:rPr lang="en-US" altLang="zh-CN" dirty="0"/>
              <a:t>3</a:t>
            </a:r>
            <a:r>
              <a:rPr lang="zh-CN" altLang="en-US" dirty="0"/>
              <a:t>年</a:t>
            </a:r>
            <a:r>
              <a:rPr lang="en-US" altLang="zh-CN" dirty="0"/>
              <a:t>3</a:t>
            </a:r>
            <a:r>
              <a:rPr lang="zh-CN" altLang="en-US" dirty="0"/>
              <a:t>千万美元</a:t>
            </a:r>
            <a:endParaRPr lang="en-US" altLang="zh-CN" dirty="0"/>
          </a:p>
          <a:p>
            <a:pPr lvl="1"/>
            <a:r>
              <a:rPr lang="zh-CN" altLang="en-US" dirty="0"/>
              <a:t>自</a:t>
            </a:r>
            <a:r>
              <a:rPr lang="en-US" altLang="zh-CN" dirty="0"/>
              <a:t>ARPNET</a:t>
            </a:r>
            <a:r>
              <a:rPr lang="zh-CN" altLang="en-US" dirty="0"/>
              <a:t>以来美国政府对计算机网络的</a:t>
            </a:r>
            <a:r>
              <a:rPr lang="zh-CN" altLang="en-US" dirty="0">
                <a:solidFill>
                  <a:srgbClr val="FF0000"/>
                </a:solidFill>
              </a:rPr>
              <a:t>最大</a:t>
            </a:r>
            <a:r>
              <a:rPr lang="zh-CN" altLang="en-US" dirty="0"/>
              <a:t>投资</a:t>
            </a:r>
            <a:endParaRPr lang="en-US" altLang="zh-CN" dirty="0"/>
          </a:p>
          <a:p>
            <a:r>
              <a:rPr lang="zh-CN" altLang="en-US" dirty="0"/>
              <a:t>核心目标</a:t>
            </a:r>
            <a:endParaRPr lang="en-US" altLang="zh-CN" dirty="0"/>
          </a:p>
          <a:p>
            <a:pPr lvl="1"/>
            <a:r>
              <a:rPr lang="zh-CN" altLang="en-US" dirty="0"/>
              <a:t>网络可编程</a:t>
            </a:r>
            <a:endParaRPr lang="en-US" altLang="zh-CN" dirty="0"/>
          </a:p>
          <a:p>
            <a:pPr lvl="1"/>
            <a:r>
              <a:rPr lang="zh-CN" altLang="en-US" dirty="0"/>
              <a:t>面向</a:t>
            </a:r>
            <a:r>
              <a:rPr lang="en-US" altLang="zh-CN" dirty="0"/>
              <a:t>5G</a:t>
            </a:r>
          </a:p>
          <a:p>
            <a:pPr lvl="1"/>
            <a:r>
              <a:rPr lang="zh-CN" altLang="en-US" dirty="0"/>
              <a:t>网络即“分布式计算系统”</a:t>
            </a:r>
            <a:endParaRPr lang="en-US" altLang="zh-CN" dirty="0"/>
          </a:p>
          <a:p>
            <a:pPr lvl="1"/>
            <a:r>
              <a:rPr lang="zh-CN" altLang="en-US" dirty="0"/>
              <a:t>网络自动化验证</a:t>
            </a:r>
            <a:endParaRPr lang="en-US" altLang="zh-CN" dirty="0"/>
          </a:p>
          <a:p>
            <a:pPr lvl="1"/>
            <a:r>
              <a:rPr lang="zh-CN" altLang="en-US" dirty="0"/>
              <a:t>闭环控制系统</a:t>
            </a:r>
            <a:endParaRPr lang="en-US" altLang="zh-CN" dirty="0"/>
          </a:p>
          <a:p>
            <a:pPr lvl="1"/>
            <a:r>
              <a:rPr lang="zh-CN" altLang="en-US" dirty="0"/>
              <a:t>开放测试环境</a:t>
            </a:r>
            <a:endParaRPr lang="en-US" altLang="zh-CN" dirty="0"/>
          </a:p>
        </p:txBody>
      </p:sp>
      <p:sp>
        <p:nvSpPr>
          <p:cNvPr id="4" name="灯片编号占位符 3">
            <a:extLst>
              <a:ext uri="{FF2B5EF4-FFF2-40B4-BE49-F238E27FC236}">
                <a16:creationId xmlns:a16="http://schemas.microsoft.com/office/drawing/2014/main" id="{352FFAA9-BB63-407C-A906-ED33A911A709}"/>
              </a:ext>
            </a:extLst>
          </p:cNvPr>
          <p:cNvSpPr>
            <a:spLocks noGrp="1"/>
          </p:cNvSpPr>
          <p:nvPr>
            <p:ph type="sldNum" sz="quarter" idx="11"/>
          </p:nvPr>
        </p:nvSpPr>
        <p:spPr/>
        <p:txBody>
          <a:bodyPr/>
          <a:lstStyle/>
          <a:p>
            <a:pPr>
              <a:defRPr/>
            </a:pPr>
            <a:fld id="{3FFE790D-BCFB-4008-9260-CA63AEE325FD}" type="slidenum">
              <a:rPr lang="en-US" smtClean="0"/>
              <a:pPr>
                <a:defRPr/>
              </a:pPr>
              <a:t>62</a:t>
            </a:fld>
            <a:endParaRPr lang="en-US" dirty="0"/>
          </a:p>
        </p:txBody>
      </p:sp>
      <p:pic>
        <p:nvPicPr>
          <p:cNvPr id="9218" name="Picture 2" descr="https://img1.sdnlab.com/wp-content/uploads/2021/04/network-1.png">
            <a:extLst>
              <a:ext uri="{FF2B5EF4-FFF2-40B4-BE49-F238E27FC236}">
                <a16:creationId xmlns:a16="http://schemas.microsoft.com/office/drawing/2014/main" id="{52F1FF64-F05E-4324-8A7E-0BA9CB0C6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632643"/>
            <a:ext cx="490965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66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4" descr="Image result for 华为 logo">
            <a:extLst>
              <a:ext uri="{FF2B5EF4-FFF2-40B4-BE49-F238E27FC236}">
                <a16:creationId xmlns:a16="http://schemas.microsoft.com/office/drawing/2014/main" id="{CFADBCF2-5179-414C-B77F-38D9ADE32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215" y="5701882"/>
            <a:ext cx="1133475" cy="7064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Image result for 5G logo">
            <a:extLst>
              <a:ext uri="{FF2B5EF4-FFF2-40B4-BE49-F238E27FC236}">
                <a16:creationId xmlns:a16="http://schemas.microsoft.com/office/drawing/2014/main" id="{3BB64B64-8BF7-404F-A535-6450EE6D4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215" y="5819064"/>
            <a:ext cx="1378549" cy="625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阿里">
            <a:extLst>
              <a:ext uri="{FF2B5EF4-FFF2-40B4-BE49-F238E27FC236}">
                <a16:creationId xmlns:a16="http://schemas.microsoft.com/office/drawing/2014/main" id="{736F5B97-2B7E-4E3C-887E-E14EBB862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9815" y="2124974"/>
            <a:ext cx="1625884" cy="1000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字节跳动">
            <a:extLst>
              <a:ext uri="{FF2B5EF4-FFF2-40B4-BE49-F238E27FC236}">
                <a16:creationId xmlns:a16="http://schemas.microsoft.com/office/drawing/2014/main" id="{86B65D52-BE5B-4D72-B820-B2736C912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078" y="2216093"/>
            <a:ext cx="1881276" cy="7838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腾讯 logo">
            <a:extLst>
              <a:ext uri="{FF2B5EF4-FFF2-40B4-BE49-F238E27FC236}">
                <a16:creationId xmlns:a16="http://schemas.microsoft.com/office/drawing/2014/main" id="{25B5D2B4-B587-4EA0-8F44-0145EB20DD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8616" y="2203668"/>
            <a:ext cx="1068316" cy="8402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百度 logo">
            <a:extLst>
              <a:ext uri="{FF2B5EF4-FFF2-40B4-BE49-F238E27FC236}">
                <a16:creationId xmlns:a16="http://schemas.microsoft.com/office/drawing/2014/main" id="{E9E1F3C7-FE9E-49D0-9E5D-A8E5265BB5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9805" y="2000732"/>
            <a:ext cx="1352068" cy="135206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EAC8E78-CD3D-4A31-9AF9-9E0FEEB82889}"/>
              </a:ext>
            </a:extLst>
          </p:cNvPr>
          <p:cNvSpPr>
            <a:spLocks noGrp="1"/>
          </p:cNvSpPr>
          <p:nvPr>
            <p:ph type="title"/>
          </p:nvPr>
        </p:nvSpPr>
        <p:spPr/>
        <p:txBody>
          <a:bodyPr/>
          <a:lstStyle/>
          <a:p>
            <a:r>
              <a:rPr lang="zh-CN" altLang="en-US" dirty="0"/>
              <a:t>中国的未来网络</a:t>
            </a:r>
          </a:p>
        </p:txBody>
      </p:sp>
      <p:sp>
        <p:nvSpPr>
          <p:cNvPr id="3" name="内容占位符 2">
            <a:extLst>
              <a:ext uri="{FF2B5EF4-FFF2-40B4-BE49-F238E27FC236}">
                <a16:creationId xmlns:a16="http://schemas.microsoft.com/office/drawing/2014/main" id="{8FC65B5A-0BA9-483D-85FE-4002404CFDE6}"/>
              </a:ext>
            </a:extLst>
          </p:cNvPr>
          <p:cNvSpPr>
            <a:spLocks noGrp="1"/>
          </p:cNvSpPr>
          <p:nvPr>
            <p:ph idx="1"/>
          </p:nvPr>
        </p:nvSpPr>
        <p:spPr>
          <a:xfrm>
            <a:off x="609600" y="1600203"/>
            <a:ext cx="10972800" cy="457197"/>
          </a:xfrm>
        </p:spPr>
        <p:txBody>
          <a:bodyPr/>
          <a:lstStyle/>
          <a:p>
            <a:r>
              <a:rPr lang="zh-CN" altLang="en-US" dirty="0"/>
              <a:t>我国现状：上层互联网应用</a:t>
            </a:r>
            <a:r>
              <a:rPr lang="zh-CN" altLang="en-US" kern="1200" dirty="0">
                <a:solidFill>
                  <a:srgbClr val="C00000"/>
                </a:solidFill>
              </a:rPr>
              <a:t>强</a:t>
            </a:r>
            <a:r>
              <a:rPr lang="zh-CN" altLang="en-US" dirty="0"/>
              <a:t>，底层通信技术</a:t>
            </a:r>
            <a:r>
              <a:rPr lang="zh-CN" altLang="en-US" kern="1200" dirty="0">
                <a:solidFill>
                  <a:srgbClr val="C00000"/>
                </a:solidFill>
              </a:rPr>
              <a:t>强</a:t>
            </a:r>
            <a:r>
              <a:rPr lang="zh-CN" altLang="en-US" dirty="0"/>
              <a:t>，中间网络体系结构</a:t>
            </a:r>
            <a:r>
              <a:rPr lang="zh-CN" altLang="en-US" kern="1200" dirty="0">
                <a:solidFill>
                  <a:srgbClr val="C00000"/>
                </a:solidFill>
              </a:rPr>
              <a:t>薄弱</a:t>
            </a:r>
          </a:p>
        </p:txBody>
      </p:sp>
      <p:sp>
        <p:nvSpPr>
          <p:cNvPr id="4" name="灯片编号占位符 3">
            <a:extLst>
              <a:ext uri="{FF2B5EF4-FFF2-40B4-BE49-F238E27FC236}">
                <a16:creationId xmlns:a16="http://schemas.microsoft.com/office/drawing/2014/main" id="{D43DBC03-A4BA-4FC0-868A-470EA309799E}"/>
              </a:ext>
            </a:extLst>
          </p:cNvPr>
          <p:cNvSpPr>
            <a:spLocks noGrp="1"/>
          </p:cNvSpPr>
          <p:nvPr>
            <p:ph type="sldNum" sz="quarter" idx="11"/>
          </p:nvPr>
        </p:nvSpPr>
        <p:spPr/>
        <p:txBody>
          <a:bodyPr/>
          <a:lstStyle/>
          <a:p>
            <a:pPr>
              <a:defRPr/>
            </a:pPr>
            <a:fld id="{3FFE790D-BCFB-4008-9260-CA63AEE325FD}" type="slidenum">
              <a:rPr lang="en-US" smtClean="0"/>
              <a:pPr>
                <a:defRPr/>
              </a:pPr>
              <a:t>63</a:t>
            </a:fld>
            <a:endParaRPr lang="en-US" dirty="0"/>
          </a:p>
        </p:txBody>
      </p:sp>
      <p:cxnSp>
        <p:nvCxnSpPr>
          <p:cNvPr id="10" name="Straight Connector 129">
            <a:extLst>
              <a:ext uri="{FF2B5EF4-FFF2-40B4-BE49-F238E27FC236}">
                <a16:creationId xmlns:a16="http://schemas.microsoft.com/office/drawing/2014/main" id="{8D7B818F-3373-4D10-85CE-02213106E05B}"/>
              </a:ext>
            </a:extLst>
          </p:cNvPr>
          <p:cNvCxnSpPr>
            <a:cxnSpLocks/>
          </p:cNvCxnSpPr>
          <p:nvPr/>
        </p:nvCxnSpPr>
        <p:spPr>
          <a:xfrm>
            <a:off x="2679124" y="2971800"/>
            <a:ext cx="708129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1" name="Straight Connector 129">
            <a:extLst>
              <a:ext uri="{FF2B5EF4-FFF2-40B4-BE49-F238E27FC236}">
                <a16:creationId xmlns:a16="http://schemas.microsoft.com/office/drawing/2014/main" id="{B21AE2CA-2D89-4B9B-9A70-827A73A4E98B}"/>
              </a:ext>
            </a:extLst>
          </p:cNvPr>
          <p:cNvCxnSpPr>
            <a:cxnSpLocks/>
          </p:cNvCxnSpPr>
          <p:nvPr/>
        </p:nvCxnSpPr>
        <p:spPr>
          <a:xfrm>
            <a:off x="2667000" y="5715000"/>
            <a:ext cx="7158872" cy="0"/>
          </a:xfrm>
          <a:prstGeom prst="line">
            <a:avLst/>
          </a:prstGeom>
          <a:ln/>
        </p:spPr>
        <p:style>
          <a:lnRef idx="3">
            <a:schemeClr val="accent1"/>
          </a:lnRef>
          <a:fillRef idx="0">
            <a:schemeClr val="accent1"/>
          </a:fillRef>
          <a:effectRef idx="2">
            <a:schemeClr val="accent1"/>
          </a:effectRef>
          <a:fontRef idx="minor">
            <a:schemeClr val="tx1"/>
          </a:fontRef>
        </p:style>
      </p:cxnSp>
      <p:sp>
        <p:nvSpPr>
          <p:cNvPr id="12" name="TextBox 99">
            <a:extLst>
              <a:ext uri="{FF2B5EF4-FFF2-40B4-BE49-F238E27FC236}">
                <a16:creationId xmlns:a16="http://schemas.microsoft.com/office/drawing/2014/main" id="{C7FCF9B6-AAC7-4C07-8F9A-0EB5C46A85FB}"/>
              </a:ext>
            </a:extLst>
          </p:cNvPr>
          <p:cNvSpPr txBox="1"/>
          <p:nvPr/>
        </p:nvSpPr>
        <p:spPr>
          <a:xfrm>
            <a:off x="290801" y="2441441"/>
            <a:ext cx="1645162" cy="461665"/>
          </a:xfrm>
          <a:prstGeom prst="rect">
            <a:avLst/>
          </a:prstGeom>
          <a:noFill/>
        </p:spPr>
        <p:txBody>
          <a:bodyPr wrap="square" rtlCol="0">
            <a:spAutoFit/>
          </a:bodyPr>
          <a:lstStyle/>
          <a:p>
            <a:pPr algn="ctr"/>
            <a:r>
              <a:rPr lang="zh-CN" altLang="en-US" sz="2400" b="1" dirty="0">
                <a:solidFill>
                  <a:srgbClr val="FF0000"/>
                </a:solidFill>
              </a:rPr>
              <a:t>网络应用</a:t>
            </a:r>
            <a:endParaRPr lang="en-US" sz="2400" b="1" dirty="0">
              <a:solidFill>
                <a:srgbClr val="FF0000"/>
              </a:solidFill>
            </a:endParaRPr>
          </a:p>
        </p:txBody>
      </p:sp>
      <p:sp>
        <p:nvSpPr>
          <p:cNvPr id="13" name="TextBox 99">
            <a:extLst>
              <a:ext uri="{FF2B5EF4-FFF2-40B4-BE49-F238E27FC236}">
                <a16:creationId xmlns:a16="http://schemas.microsoft.com/office/drawing/2014/main" id="{FC161ABE-A83B-4A47-A199-1C603A63B2E1}"/>
              </a:ext>
            </a:extLst>
          </p:cNvPr>
          <p:cNvSpPr txBox="1"/>
          <p:nvPr/>
        </p:nvSpPr>
        <p:spPr>
          <a:xfrm>
            <a:off x="276850" y="5858606"/>
            <a:ext cx="1845300" cy="461665"/>
          </a:xfrm>
          <a:prstGeom prst="rect">
            <a:avLst/>
          </a:prstGeom>
          <a:noFill/>
        </p:spPr>
        <p:txBody>
          <a:bodyPr wrap="square" rtlCol="0">
            <a:spAutoFit/>
          </a:bodyPr>
          <a:lstStyle/>
          <a:p>
            <a:pPr algn="ctr"/>
            <a:r>
              <a:rPr lang="zh-CN" altLang="en-US" sz="2400" b="1" dirty="0">
                <a:solidFill>
                  <a:srgbClr val="FF0000"/>
                </a:solidFill>
              </a:rPr>
              <a:t>通信技术</a:t>
            </a:r>
            <a:endParaRPr lang="en-US" sz="2400" b="1" dirty="0">
              <a:solidFill>
                <a:srgbClr val="FF0000"/>
              </a:solidFill>
            </a:endParaRPr>
          </a:p>
        </p:txBody>
      </p:sp>
      <p:sp>
        <p:nvSpPr>
          <p:cNvPr id="14" name="TextBox 99">
            <a:extLst>
              <a:ext uri="{FF2B5EF4-FFF2-40B4-BE49-F238E27FC236}">
                <a16:creationId xmlns:a16="http://schemas.microsoft.com/office/drawing/2014/main" id="{E6E2CB41-CA35-48F8-BE94-229F31306BBB}"/>
              </a:ext>
            </a:extLst>
          </p:cNvPr>
          <p:cNvSpPr txBox="1"/>
          <p:nvPr/>
        </p:nvSpPr>
        <p:spPr>
          <a:xfrm>
            <a:off x="76199" y="3926909"/>
            <a:ext cx="2073793" cy="461665"/>
          </a:xfrm>
          <a:prstGeom prst="rect">
            <a:avLst/>
          </a:prstGeom>
          <a:noFill/>
        </p:spPr>
        <p:txBody>
          <a:bodyPr wrap="square" rtlCol="0">
            <a:spAutoFit/>
          </a:bodyPr>
          <a:lstStyle/>
          <a:p>
            <a:pPr algn="ctr"/>
            <a:r>
              <a:rPr lang="zh-CN" altLang="en-US" sz="2400" b="1" dirty="0">
                <a:solidFill>
                  <a:srgbClr val="FF0000"/>
                </a:solidFill>
              </a:rPr>
              <a:t>网络架构</a:t>
            </a:r>
            <a:endParaRPr lang="en-US" sz="2400" b="1" dirty="0">
              <a:solidFill>
                <a:srgbClr val="FF0000"/>
              </a:solidFill>
            </a:endParaRPr>
          </a:p>
        </p:txBody>
      </p:sp>
      <p:sp>
        <p:nvSpPr>
          <p:cNvPr id="16" name="TextBox 99">
            <a:extLst>
              <a:ext uri="{FF2B5EF4-FFF2-40B4-BE49-F238E27FC236}">
                <a16:creationId xmlns:a16="http://schemas.microsoft.com/office/drawing/2014/main" id="{DDD831CB-EDF8-451E-A5FD-2EE7E48BB5D9}"/>
              </a:ext>
            </a:extLst>
          </p:cNvPr>
          <p:cNvSpPr txBox="1"/>
          <p:nvPr/>
        </p:nvSpPr>
        <p:spPr>
          <a:xfrm>
            <a:off x="2537163" y="3773224"/>
            <a:ext cx="3148101" cy="830997"/>
          </a:xfrm>
          <a:prstGeom prst="rect">
            <a:avLst/>
          </a:prstGeom>
          <a:noFill/>
        </p:spPr>
        <p:txBody>
          <a:bodyPr wrap="square" rtlCol="0">
            <a:spAutoFit/>
          </a:bodyPr>
          <a:lstStyle/>
          <a:p>
            <a:pPr algn="ctr"/>
            <a:r>
              <a:rPr lang="en-US" altLang="zh-CN" sz="2400" dirty="0">
                <a:solidFill>
                  <a:srgbClr val="C00000"/>
                </a:solidFill>
              </a:rPr>
              <a:t>973</a:t>
            </a:r>
          </a:p>
          <a:p>
            <a:pPr algn="ctr"/>
            <a:r>
              <a:rPr lang="zh-CN" altLang="en-US" sz="2400" dirty="0"/>
              <a:t>“未来互联网体系结构”</a:t>
            </a:r>
            <a:endParaRPr lang="en-US" sz="2400" dirty="0"/>
          </a:p>
        </p:txBody>
      </p:sp>
      <p:sp>
        <p:nvSpPr>
          <p:cNvPr id="19" name="矩形 18">
            <a:extLst>
              <a:ext uri="{FF2B5EF4-FFF2-40B4-BE49-F238E27FC236}">
                <a16:creationId xmlns:a16="http://schemas.microsoft.com/office/drawing/2014/main" id="{AE377C03-7F5A-43AC-AEC2-D8B27720E434}"/>
              </a:ext>
            </a:extLst>
          </p:cNvPr>
          <p:cNvSpPr/>
          <p:nvPr/>
        </p:nvSpPr>
        <p:spPr>
          <a:xfrm>
            <a:off x="7027111" y="3843401"/>
            <a:ext cx="3145021" cy="830997"/>
          </a:xfrm>
          <a:prstGeom prst="rect">
            <a:avLst/>
          </a:prstGeom>
        </p:spPr>
        <p:txBody>
          <a:bodyPr wrap="square">
            <a:spAutoFit/>
          </a:bodyPr>
          <a:lstStyle/>
          <a:p>
            <a:pPr algn="ctr"/>
            <a:r>
              <a:rPr lang="zh-CN" altLang="en-US" sz="2400" dirty="0">
                <a:solidFill>
                  <a:srgbClr val="C00000"/>
                </a:solidFill>
              </a:rPr>
              <a:t>重点研发计划</a:t>
            </a:r>
            <a:endParaRPr lang="en-US" altLang="zh-CN" sz="2400" dirty="0">
              <a:solidFill>
                <a:srgbClr val="C00000"/>
              </a:solidFill>
            </a:endParaRPr>
          </a:p>
          <a:p>
            <a:pPr algn="ctr"/>
            <a:r>
              <a:rPr lang="zh-CN" altLang="en-US" sz="2400" dirty="0"/>
              <a:t>“宽带通信和新型网络”</a:t>
            </a:r>
            <a:endParaRPr lang="zh-CN" altLang="en-US" sz="2400" dirty="0">
              <a:hlinkClick r:id="rId8">
                <a:extLst>
                  <a:ext uri="{A12FA001-AC4F-418D-AE19-62706E023703}">
                    <ahyp:hlinkClr xmlns:ahyp="http://schemas.microsoft.com/office/drawing/2018/hyperlinkcolor" val="tx"/>
                  </a:ext>
                </a:extLst>
              </a:hlinkClick>
            </a:endParaRPr>
          </a:p>
        </p:txBody>
      </p:sp>
      <p:sp>
        <p:nvSpPr>
          <p:cNvPr id="24" name="Left Brace 51">
            <a:extLst>
              <a:ext uri="{FF2B5EF4-FFF2-40B4-BE49-F238E27FC236}">
                <a16:creationId xmlns:a16="http://schemas.microsoft.com/office/drawing/2014/main" id="{EA0DD95E-9506-4765-9317-EDAEED36639C}"/>
              </a:ext>
            </a:extLst>
          </p:cNvPr>
          <p:cNvSpPr/>
          <p:nvPr/>
        </p:nvSpPr>
        <p:spPr bwMode="auto">
          <a:xfrm>
            <a:off x="2000818" y="3352800"/>
            <a:ext cx="185778" cy="1838012"/>
          </a:xfrm>
          <a:prstGeom prst="leftBrace">
            <a:avLst>
              <a:gd name="adj1" fmla="val 50641"/>
              <a:gd name="adj2" fmla="val 50000"/>
            </a:avLst>
          </a:prstGeom>
          <a:ln w="44450">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26" name="Picture 2">
            <a:extLst>
              <a:ext uri="{FF2B5EF4-FFF2-40B4-BE49-F238E27FC236}">
                <a16:creationId xmlns:a16="http://schemas.microsoft.com/office/drawing/2014/main" id="{F8BDCBEA-0ACF-4CC8-B57E-00A9577068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8979" y="5817977"/>
            <a:ext cx="1133475" cy="54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37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E6E57-88C5-4AE6-9611-6406EA2AC552}"/>
              </a:ext>
            </a:extLst>
          </p:cNvPr>
          <p:cNvSpPr>
            <a:spLocks noGrp="1"/>
          </p:cNvSpPr>
          <p:nvPr>
            <p:ph type="title"/>
          </p:nvPr>
        </p:nvSpPr>
        <p:spPr/>
        <p:txBody>
          <a:bodyPr>
            <a:normAutofit/>
          </a:bodyPr>
          <a:lstStyle/>
          <a:p>
            <a:r>
              <a:rPr lang="zh-CN" altLang="en-US" dirty="0"/>
              <a:t>中国的未来网络</a:t>
            </a:r>
          </a:p>
        </p:txBody>
      </p:sp>
      <p:sp>
        <p:nvSpPr>
          <p:cNvPr id="6" name="内容占位符 5">
            <a:extLst>
              <a:ext uri="{FF2B5EF4-FFF2-40B4-BE49-F238E27FC236}">
                <a16:creationId xmlns:a16="http://schemas.microsoft.com/office/drawing/2014/main" id="{903C0143-916C-3948-AB40-6093BC298DB7}"/>
              </a:ext>
            </a:extLst>
          </p:cNvPr>
          <p:cNvSpPr>
            <a:spLocks noGrp="1"/>
          </p:cNvSpPr>
          <p:nvPr>
            <p:ph idx="1"/>
          </p:nvPr>
        </p:nvSpPr>
        <p:spPr>
          <a:xfrm>
            <a:off x="609600" y="1600203"/>
            <a:ext cx="6172200" cy="4525963"/>
          </a:xfrm>
        </p:spPr>
        <p:txBody>
          <a:bodyPr>
            <a:normAutofit/>
          </a:bodyPr>
          <a:lstStyle/>
          <a:p>
            <a:pPr>
              <a:lnSpc>
                <a:spcPct val="120000"/>
              </a:lnSpc>
              <a:spcBef>
                <a:spcPts val="300"/>
              </a:spcBef>
            </a:pPr>
            <a:r>
              <a:rPr kumimoji="1" lang="zh-CN" altLang="en-US" dirty="0"/>
              <a:t>当年的</a:t>
            </a:r>
            <a:r>
              <a:rPr lang="zh-CN" altLang="en-US" dirty="0"/>
              <a:t>“铁公基”</a:t>
            </a:r>
            <a:r>
              <a:rPr lang="en-US" altLang="zh-CN" dirty="0"/>
              <a:t>/</a:t>
            </a:r>
            <a:r>
              <a:rPr lang="zh-CN" altLang="en-US" dirty="0"/>
              <a:t>“铁公机”</a:t>
            </a:r>
            <a:endParaRPr kumimoji="1" lang="en-US" altLang="zh-CN" dirty="0"/>
          </a:p>
          <a:p>
            <a:pPr lvl="1">
              <a:lnSpc>
                <a:spcPct val="120000"/>
              </a:lnSpc>
              <a:spcBef>
                <a:spcPts val="300"/>
              </a:spcBef>
            </a:pPr>
            <a:r>
              <a:rPr lang="zh-CN" altLang="en-US" dirty="0"/>
              <a:t>集中建设基础设施</a:t>
            </a:r>
            <a:br>
              <a:rPr lang="en-US" altLang="zh-CN" dirty="0"/>
            </a:br>
            <a:r>
              <a:rPr lang="zh-CN" altLang="en-US" dirty="0"/>
              <a:t>（铁路、公路、机场</a:t>
            </a:r>
            <a:r>
              <a:rPr lang="en-US" altLang="zh-CN" dirty="0"/>
              <a:t>/</a:t>
            </a:r>
            <a:r>
              <a:rPr lang="zh-CN" altLang="en-US" dirty="0"/>
              <a:t>基础设施）</a:t>
            </a:r>
            <a:endParaRPr lang="en-US" altLang="zh-CN" dirty="0"/>
          </a:p>
          <a:p>
            <a:pPr lvl="1">
              <a:lnSpc>
                <a:spcPct val="120000"/>
              </a:lnSpc>
              <a:spcBef>
                <a:spcPts val="300"/>
              </a:spcBef>
            </a:pPr>
            <a:r>
              <a:rPr lang="en-US" altLang="zh-CN" dirty="0"/>
              <a:t>2008</a:t>
            </a:r>
            <a:r>
              <a:rPr lang="zh-CN" altLang="en-US" dirty="0"/>
              <a:t>年金融危机，国家四万亿投资中的</a:t>
            </a:r>
            <a:r>
              <a:rPr lang="en-US" altLang="zh-CN" dirty="0"/>
              <a:t>1.5</a:t>
            </a:r>
            <a:r>
              <a:rPr lang="zh-CN" altLang="en-US" dirty="0"/>
              <a:t>万亿投入基础设施建设</a:t>
            </a:r>
            <a:endParaRPr kumimoji="1" lang="en-US" altLang="zh-CN" dirty="0"/>
          </a:p>
          <a:p>
            <a:pPr>
              <a:lnSpc>
                <a:spcPct val="120000"/>
              </a:lnSpc>
              <a:spcBef>
                <a:spcPts val="300"/>
              </a:spcBef>
            </a:pPr>
            <a:r>
              <a:rPr kumimoji="1" lang="zh-CN" altLang="en-US" dirty="0"/>
              <a:t>与时俱进的新基建</a:t>
            </a:r>
            <a:endParaRPr kumimoji="1" lang="en-US" altLang="zh-CN" dirty="0"/>
          </a:p>
          <a:p>
            <a:pPr lvl="1">
              <a:lnSpc>
                <a:spcPct val="120000"/>
              </a:lnSpc>
              <a:spcBef>
                <a:spcPts val="300"/>
              </a:spcBef>
            </a:pPr>
            <a:r>
              <a:rPr kumimoji="1" lang="en-US" altLang="zh-CN" dirty="0"/>
              <a:t>2018</a:t>
            </a:r>
            <a:r>
              <a:rPr kumimoji="1" lang="zh-CN" altLang="en-US" dirty="0"/>
              <a:t>年，中央经济工作会议重新定义了基础设施建设</a:t>
            </a:r>
            <a:endParaRPr kumimoji="1" lang="en-US" altLang="zh-CN" dirty="0"/>
          </a:p>
          <a:p>
            <a:pPr lvl="1">
              <a:lnSpc>
                <a:spcPct val="120000"/>
              </a:lnSpc>
              <a:spcBef>
                <a:spcPts val="300"/>
              </a:spcBef>
            </a:pPr>
            <a:r>
              <a:rPr kumimoji="1" lang="en-US" altLang="zh-CN" dirty="0"/>
              <a:t>2019</a:t>
            </a:r>
            <a:r>
              <a:rPr kumimoji="1" lang="zh-CN" altLang="en-US" dirty="0"/>
              <a:t>年，“加强新一代信息基础设施建设”被列入政府工作报告</a:t>
            </a:r>
            <a:endParaRPr kumimoji="1" lang="en-US" altLang="zh-CN" dirty="0"/>
          </a:p>
          <a:p>
            <a:pPr lvl="1">
              <a:lnSpc>
                <a:spcPct val="120000"/>
              </a:lnSpc>
              <a:spcBef>
                <a:spcPts val="300"/>
              </a:spcBef>
            </a:pPr>
            <a:r>
              <a:rPr lang="zh-CN" altLang="en-US" dirty="0"/>
              <a:t>新基建：</a:t>
            </a:r>
            <a:r>
              <a:rPr lang="en-US" altLang="zh-CN" dirty="0">
                <a:solidFill>
                  <a:srgbClr val="FF0000"/>
                </a:solidFill>
              </a:rPr>
              <a:t>5G</a:t>
            </a:r>
            <a:r>
              <a:rPr lang="zh-CN" altLang="en-US" dirty="0">
                <a:solidFill>
                  <a:srgbClr val="FF0000"/>
                </a:solidFill>
              </a:rPr>
              <a:t>基站建设</a:t>
            </a:r>
            <a:r>
              <a:rPr lang="zh-CN" altLang="en-US" dirty="0">
                <a:solidFill>
                  <a:srgbClr val="C00000"/>
                </a:solidFill>
              </a:rPr>
              <a:t>、特高压、城际高速铁路和城市轨道交通、新能源汽车充电桩、</a:t>
            </a:r>
            <a:r>
              <a:rPr lang="zh-CN" altLang="en-US" dirty="0">
                <a:solidFill>
                  <a:srgbClr val="FF0000"/>
                </a:solidFill>
              </a:rPr>
              <a:t>大数据中心</a:t>
            </a:r>
            <a:r>
              <a:rPr lang="zh-CN" altLang="en-US" dirty="0">
                <a:solidFill>
                  <a:srgbClr val="C00000"/>
                </a:solidFill>
              </a:rPr>
              <a:t>、人工智能、</a:t>
            </a:r>
            <a:r>
              <a:rPr lang="zh-CN" altLang="en-US" dirty="0">
                <a:solidFill>
                  <a:srgbClr val="FF0000"/>
                </a:solidFill>
              </a:rPr>
              <a:t>工业互联网</a:t>
            </a:r>
            <a:r>
              <a:rPr lang="zh-CN" altLang="en-US" dirty="0"/>
              <a:t>七大领域</a:t>
            </a:r>
            <a:endParaRPr kumimoji="1" lang="zh-CN" altLang="en-US" dirty="0"/>
          </a:p>
          <a:p>
            <a:pPr>
              <a:lnSpc>
                <a:spcPct val="120000"/>
              </a:lnSpc>
            </a:pPr>
            <a:endParaRPr lang="zh-CN" altLang="en-US" dirty="0"/>
          </a:p>
        </p:txBody>
      </p:sp>
      <p:sp>
        <p:nvSpPr>
          <p:cNvPr id="3" name="灯片编号占位符 2">
            <a:extLst>
              <a:ext uri="{FF2B5EF4-FFF2-40B4-BE49-F238E27FC236}">
                <a16:creationId xmlns:a16="http://schemas.microsoft.com/office/drawing/2014/main" id="{1D130FC1-6B57-1B40-A301-855FD9C3DECD}"/>
              </a:ext>
            </a:extLst>
          </p:cNvPr>
          <p:cNvSpPr>
            <a:spLocks noGrp="1"/>
          </p:cNvSpPr>
          <p:nvPr>
            <p:ph type="sldNum" sz="quarter" idx="4294967295"/>
          </p:nvPr>
        </p:nvSpPr>
        <p:spPr/>
        <p:txBody>
          <a:bodyPr/>
          <a:lstStyle/>
          <a:p>
            <a:fld id="{8D4D1E41-7A09-AB4A-A4E1-09765ADA2698}" type="slidenum">
              <a:rPr kumimoji="1" lang="zh-CN" altLang="en-US" smtClean="0"/>
              <a:t>64</a:t>
            </a:fld>
            <a:endParaRPr kumimoji="1" lang="zh-CN" altLang="en-US" dirty="0"/>
          </a:p>
        </p:txBody>
      </p:sp>
      <p:sp>
        <p:nvSpPr>
          <p:cNvPr id="15" name="文本框 14">
            <a:extLst>
              <a:ext uri="{FF2B5EF4-FFF2-40B4-BE49-F238E27FC236}">
                <a16:creationId xmlns:a16="http://schemas.microsoft.com/office/drawing/2014/main" id="{3EBE1FFD-571A-AC4F-A8E9-820229582CE3}"/>
              </a:ext>
            </a:extLst>
          </p:cNvPr>
          <p:cNvSpPr txBox="1"/>
          <p:nvPr/>
        </p:nvSpPr>
        <p:spPr>
          <a:xfrm>
            <a:off x="6907777" y="4294907"/>
            <a:ext cx="4970535" cy="1938992"/>
          </a:xfrm>
          <a:prstGeom prst="rect">
            <a:avLst/>
          </a:prstGeom>
          <a:noFill/>
          <a:ln>
            <a:solidFill>
              <a:srgbClr val="7030A0"/>
            </a:solidFill>
          </a:ln>
        </p:spPr>
        <p:txBody>
          <a:bodyPr wrap="square" rtlCol="0">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作为数字经济的发展基石、转型升级的重要支撑</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稳投资、扩内需、拉动经济增长的重要途径</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促升级、优结构、提升经济发展质量的重要环节</a:t>
            </a:r>
          </a:p>
        </p:txBody>
      </p:sp>
      <p:pic>
        <p:nvPicPr>
          <p:cNvPr id="9" name="Picture 2">
            <a:extLst>
              <a:ext uri="{FF2B5EF4-FFF2-40B4-BE49-F238E27FC236}">
                <a16:creationId xmlns:a16="http://schemas.microsoft.com/office/drawing/2014/main" id="{DC150F79-129B-C241-91F7-EAE3C7E267E6}"/>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07777" y="1393242"/>
            <a:ext cx="4970535" cy="2765217"/>
          </a:xfrm>
          <a:prstGeom prst="rect">
            <a:avLst/>
          </a:prstGeom>
          <a:solidFill>
            <a:schemeClr val="accent4">
              <a:lumMod val="60000"/>
              <a:lumOff val="40000"/>
            </a:schemeClr>
          </a:solidFill>
          <a:ln>
            <a:solidFill>
              <a:schemeClr val="bg2">
                <a:lumMod val="75000"/>
              </a:schemeClr>
            </a:solidFill>
          </a:ln>
        </p:spPr>
      </p:pic>
    </p:spTree>
    <p:extLst>
      <p:ext uri="{BB962C8B-B14F-4D97-AF65-F5344CB8AC3E}">
        <p14:creationId xmlns:p14="http://schemas.microsoft.com/office/powerpoint/2010/main" val="27184945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273A5-CDE3-42E4-B495-4BCE73001287}"/>
              </a:ext>
            </a:extLst>
          </p:cNvPr>
          <p:cNvSpPr>
            <a:spLocks noGrp="1"/>
          </p:cNvSpPr>
          <p:nvPr>
            <p:ph type="title"/>
          </p:nvPr>
        </p:nvSpPr>
        <p:spPr/>
        <p:txBody>
          <a:bodyPr/>
          <a:lstStyle/>
          <a:p>
            <a:r>
              <a:rPr lang="zh-CN" altLang="en-US" dirty="0"/>
              <a:t>中国的未来网络</a:t>
            </a:r>
          </a:p>
        </p:txBody>
      </p:sp>
      <p:sp>
        <p:nvSpPr>
          <p:cNvPr id="3" name="内容占位符 2">
            <a:extLst>
              <a:ext uri="{FF2B5EF4-FFF2-40B4-BE49-F238E27FC236}">
                <a16:creationId xmlns:a16="http://schemas.microsoft.com/office/drawing/2014/main" id="{648170CD-A404-40CB-94C8-41886880AA64}"/>
              </a:ext>
            </a:extLst>
          </p:cNvPr>
          <p:cNvSpPr>
            <a:spLocks noGrp="1"/>
          </p:cNvSpPr>
          <p:nvPr>
            <p:ph idx="1"/>
          </p:nvPr>
        </p:nvSpPr>
        <p:spPr/>
        <p:txBody>
          <a:bodyPr/>
          <a:lstStyle/>
          <a:p>
            <a:r>
              <a:rPr lang="zh-CN" altLang="en-US" dirty="0"/>
              <a:t>“十三五”科技计划</a:t>
            </a:r>
            <a:endParaRPr lang="en-US" altLang="zh-CN" dirty="0"/>
          </a:p>
          <a:p>
            <a:r>
              <a:rPr lang="en-US" altLang="zh-CN" dirty="0"/>
              <a:t>“</a:t>
            </a:r>
            <a:r>
              <a:rPr lang="zh-CN" altLang="en-US" dirty="0"/>
              <a:t>宽带通信和新型网络”重点专项</a:t>
            </a:r>
            <a:endParaRPr lang="en-US" altLang="zh-CN" dirty="0"/>
          </a:p>
          <a:p>
            <a:endParaRPr lang="en-US" altLang="zh-CN" dirty="0"/>
          </a:p>
          <a:p>
            <a:endParaRPr lang="en-US" altLang="zh-CN" dirty="0"/>
          </a:p>
          <a:p>
            <a:endParaRPr lang="en-US" altLang="zh-CN" dirty="0"/>
          </a:p>
          <a:p>
            <a:endParaRPr lang="en-US" altLang="zh-CN" dirty="0"/>
          </a:p>
          <a:p>
            <a:r>
              <a:rPr lang="zh-CN" altLang="en-US" dirty="0"/>
              <a:t>截止</a:t>
            </a:r>
            <a:r>
              <a:rPr lang="en-US" altLang="zh-CN" dirty="0"/>
              <a:t>2020</a:t>
            </a:r>
            <a:r>
              <a:rPr lang="zh-CN" altLang="en-US" dirty="0"/>
              <a:t>年，资助</a:t>
            </a:r>
            <a:r>
              <a:rPr lang="en-US" altLang="zh-CN" dirty="0"/>
              <a:t>24</a:t>
            </a:r>
            <a:r>
              <a:rPr lang="zh-CN" altLang="en-US" dirty="0"/>
              <a:t>个重点研究任务</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C7659CB-D457-4AD5-8F3D-B2AEABA859EB}"/>
              </a:ext>
            </a:extLst>
          </p:cNvPr>
          <p:cNvSpPr>
            <a:spLocks noGrp="1"/>
          </p:cNvSpPr>
          <p:nvPr>
            <p:ph type="sldNum" sz="quarter" idx="11"/>
          </p:nvPr>
        </p:nvSpPr>
        <p:spPr/>
        <p:txBody>
          <a:bodyPr/>
          <a:lstStyle/>
          <a:p>
            <a:pPr>
              <a:defRPr/>
            </a:pPr>
            <a:fld id="{3FFE790D-BCFB-4008-9260-CA63AEE325FD}" type="slidenum">
              <a:rPr lang="en-US" smtClean="0"/>
              <a:pPr>
                <a:defRPr/>
              </a:pPr>
              <a:t>65</a:t>
            </a:fld>
            <a:endParaRPr lang="en-US" dirty="0"/>
          </a:p>
        </p:txBody>
      </p:sp>
      <p:sp>
        <p:nvSpPr>
          <p:cNvPr id="5" name="矩形 4">
            <a:extLst>
              <a:ext uri="{FF2B5EF4-FFF2-40B4-BE49-F238E27FC236}">
                <a16:creationId xmlns:a16="http://schemas.microsoft.com/office/drawing/2014/main" id="{564DE7FE-3A1F-4CDD-8956-E2BE65782F12}"/>
              </a:ext>
            </a:extLst>
          </p:cNvPr>
          <p:cNvSpPr/>
          <p:nvPr/>
        </p:nvSpPr>
        <p:spPr>
          <a:xfrm>
            <a:off x="990600" y="2895600"/>
            <a:ext cx="10591800" cy="1169551"/>
          </a:xfrm>
          <a:prstGeom prst="rect">
            <a:avLst/>
          </a:prstGeom>
        </p:spPr>
        <p:txBody>
          <a:bodyPr wrap="square">
            <a:spAutoFit/>
          </a:bodyPr>
          <a:lstStyle/>
          <a:p>
            <a:r>
              <a:rPr lang="zh-CN" altLang="en-US" sz="1400" dirty="0">
                <a:solidFill>
                  <a:srgbClr val="0070C0"/>
                </a:solidFill>
                <a:latin typeface="arial" panose="020B0604020202020204" pitchFamily="34" charset="0"/>
              </a:rPr>
              <a:t>  “宽带通信和新型网络”重点专项是为落实</a:t>
            </a:r>
            <a:r>
              <a:rPr lang="en-US" altLang="zh-CN" sz="1400" dirty="0">
                <a:solidFill>
                  <a:srgbClr val="0070C0"/>
                </a:solidFill>
                <a:latin typeface="arial" panose="020B0604020202020204" pitchFamily="34" charset="0"/>
              </a:rPr>
              <a:t>《</a:t>
            </a:r>
            <a:r>
              <a:rPr lang="zh-CN" altLang="en-US" sz="1400" dirty="0">
                <a:solidFill>
                  <a:srgbClr val="0070C0"/>
                </a:solidFill>
                <a:latin typeface="arial" panose="020B0604020202020204" pitchFamily="34" charset="0"/>
              </a:rPr>
              <a:t>国家中长期科学和技术发展规划纲要（</a:t>
            </a:r>
            <a:r>
              <a:rPr lang="en-US" altLang="zh-CN" sz="1400" dirty="0">
                <a:solidFill>
                  <a:srgbClr val="0070C0"/>
                </a:solidFill>
                <a:latin typeface="arial" panose="020B0604020202020204" pitchFamily="34" charset="0"/>
              </a:rPr>
              <a:t>2016-2020</a:t>
            </a:r>
            <a:r>
              <a:rPr lang="zh-CN" altLang="en-US" sz="1400" dirty="0">
                <a:solidFill>
                  <a:srgbClr val="0070C0"/>
                </a:solidFill>
                <a:latin typeface="arial" panose="020B0604020202020204" pitchFamily="34" charset="0"/>
              </a:rPr>
              <a:t>年）</a:t>
            </a:r>
            <a:r>
              <a:rPr lang="en-US" altLang="zh-CN" sz="1400" dirty="0">
                <a:solidFill>
                  <a:srgbClr val="0070C0"/>
                </a:solidFill>
                <a:latin typeface="arial" panose="020B0604020202020204" pitchFamily="34" charset="0"/>
              </a:rPr>
              <a:t>》《2006-2020</a:t>
            </a:r>
            <a:r>
              <a:rPr lang="zh-CN" altLang="en-US" sz="1400" dirty="0">
                <a:solidFill>
                  <a:srgbClr val="0070C0"/>
                </a:solidFill>
                <a:latin typeface="arial" panose="020B0604020202020204" pitchFamily="34" charset="0"/>
              </a:rPr>
              <a:t>年国家信息化发展战略</a:t>
            </a:r>
            <a:r>
              <a:rPr lang="en-US" altLang="zh-CN" sz="1400" dirty="0">
                <a:solidFill>
                  <a:srgbClr val="0070C0"/>
                </a:solidFill>
                <a:latin typeface="arial" panose="020B0604020202020204" pitchFamily="34" charset="0"/>
              </a:rPr>
              <a:t>》</a:t>
            </a:r>
            <a:r>
              <a:rPr lang="zh-CN" altLang="en-US" sz="1400" dirty="0">
                <a:solidFill>
                  <a:srgbClr val="0070C0"/>
                </a:solidFill>
                <a:latin typeface="arial" panose="020B0604020202020204" pitchFamily="34" charset="0"/>
              </a:rPr>
              <a:t>提出的任务，国家重点研发计划启动实施的项目，其总体目标是：开展新型网络与高效传输全技术链研发，使我国成为普适性</a:t>
            </a:r>
            <a:r>
              <a:rPr lang="en-US" altLang="zh-CN" sz="1400" dirty="0">
                <a:solidFill>
                  <a:srgbClr val="0070C0"/>
                </a:solidFill>
                <a:latin typeface="arial" panose="020B0604020202020204" pitchFamily="34" charset="0"/>
              </a:rPr>
              <a:t>IP</a:t>
            </a:r>
            <a:r>
              <a:rPr lang="zh-CN" altLang="en-US" sz="1400" dirty="0">
                <a:solidFill>
                  <a:srgbClr val="0070C0"/>
                </a:solidFill>
                <a:latin typeface="arial" panose="020B0604020202020204" pitchFamily="34" charset="0"/>
              </a:rPr>
              <a:t>网络和媒体网络技术与产业未来发展的重要主导者，</a:t>
            </a:r>
            <a:r>
              <a:rPr lang="en-US" altLang="zh-CN" sz="1400" dirty="0">
                <a:solidFill>
                  <a:srgbClr val="0070C0"/>
                </a:solidFill>
                <a:latin typeface="arial" panose="020B0604020202020204" pitchFamily="34" charset="0"/>
              </a:rPr>
              <a:t>B5G</a:t>
            </a:r>
            <a:r>
              <a:rPr lang="zh-CN" altLang="en-US" sz="1400" dirty="0">
                <a:solidFill>
                  <a:srgbClr val="0070C0"/>
                </a:solidFill>
                <a:latin typeface="arial" panose="020B0604020202020204" pitchFamily="34" charset="0"/>
              </a:rPr>
              <a:t>与</a:t>
            </a:r>
            <a:r>
              <a:rPr lang="en-US" altLang="zh-CN" sz="1400" dirty="0">
                <a:solidFill>
                  <a:srgbClr val="0070C0"/>
                </a:solidFill>
                <a:latin typeface="arial" panose="020B0604020202020204" pitchFamily="34" charset="0"/>
              </a:rPr>
              <a:t>6G</a:t>
            </a:r>
            <a:r>
              <a:rPr lang="zh-CN" altLang="en-US" sz="1400" dirty="0">
                <a:solidFill>
                  <a:srgbClr val="0070C0"/>
                </a:solidFill>
                <a:latin typeface="arial" panose="020B0604020202020204" pitchFamily="34" charset="0"/>
              </a:rPr>
              <a:t>无线移动通信技术和标准研发的全球引领者，并在光通信领域研发达到国际先进水平，为“网络强国”和“互联网</a:t>
            </a:r>
            <a:r>
              <a:rPr lang="en-US" altLang="zh-CN" sz="1400" dirty="0">
                <a:solidFill>
                  <a:srgbClr val="0070C0"/>
                </a:solidFill>
                <a:latin typeface="arial" panose="020B0604020202020204" pitchFamily="34" charset="0"/>
              </a:rPr>
              <a:t>+”</a:t>
            </a:r>
            <a:r>
              <a:rPr lang="zh-CN" altLang="en-US" sz="1400" dirty="0">
                <a:solidFill>
                  <a:srgbClr val="0070C0"/>
                </a:solidFill>
                <a:latin typeface="arial" panose="020B0604020202020204" pitchFamily="34" charset="0"/>
              </a:rPr>
              <a:t>国家战略的实施提供坚实的技术支撑。在网络通信核心芯片、一体化融合网络、高速光通信设备、未来无线移动通信等方面取得一批突破性成果，制定产业标准，开展应用示范，打造完善的技术协同创新体系。</a:t>
            </a:r>
            <a:endParaRPr lang="zh-CN" altLang="en-US" sz="1400" dirty="0">
              <a:solidFill>
                <a:srgbClr val="0070C0"/>
              </a:solidFill>
            </a:endParaRPr>
          </a:p>
        </p:txBody>
      </p:sp>
    </p:spTree>
    <p:extLst>
      <p:ext uri="{BB962C8B-B14F-4D97-AF65-F5344CB8AC3E}">
        <p14:creationId xmlns:p14="http://schemas.microsoft.com/office/powerpoint/2010/main" val="259474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787D1-204E-4524-B653-8787ED503C8C}"/>
              </a:ext>
            </a:extLst>
          </p:cNvPr>
          <p:cNvSpPr>
            <a:spLocks noGrp="1"/>
          </p:cNvSpPr>
          <p:nvPr>
            <p:ph type="title"/>
          </p:nvPr>
        </p:nvSpPr>
        <p:spPr/>
        <p:txBody>
          <a:bodyPr/>
          <a:lstStyle/>
          <a:p>
            <a:r>
              <a:rPr lang="zh-CN" altLang="en-US" dirty="0"/>
              <a:t>未来：星辰大海中的计算机网络</a:t>
            </a:r>
          </a:p>
        </p:txBody>
      </p:sp>
      <p:sp>
        <p:nvSpPr>
          <p:cNvPr id="4" name="灯片编号占位符 3">
            <a:extLst>
              <a:ext uri="{FF2B5EF4-FFF2-40B4-BE49-F238E27FC236}">
                <a16:creationId xmlns:a16="http://schemas.microsoft.com/office/drawing/2014/main" id="{5C72693F-DCD5-4C53-B11D-4BA96012FC16}"/>
              </a:ext>
            </a:extLst>
          </p:cNvPr>
          <p:cNvSpPr>
            <a:spLocks noGrp="1"/>
          </p:cNvSpPr>
          <p:nvPr>
            <p:ph type="sldNum" sz="quarter" idx="11"/>
          </p:nvPr>
        </p:nvSpPr>
        <p:spPr/>
        <p:txBody>
          <a:bodyPr/>
          <a:lstStyle/>
          <a:p>
            <a:pPr>
              <a:defRPr/>
            </a:pPr>
            <a:fld id="{3FFE790D-BCFB-4008-9260-CA63AEE325FD}" type="slidenum">
              <a:rPr lang="en-US" smtClean="0"/>
              <a:pPr>
                <a:defRPr/>
              </a:pPr>
              <a:t>66</a:t>
            </a:fld>
            <a:endParaRPr lang="en-US" dirty="0"/>
          </a:p>
        </p:txBody>
      </p:sp>
      <p:pic>
        <p:nvPicPr>
          <p:cNvPr id="5" name="Picture 4">
            <a:extLst>
              <a:ext uri="{FF2B5EF4-FFF2-40B4-BE49-F238E27FC236}">
                <a16:creationId xmlns:a16="http://schemas.microsoft.com/office/drawing/2014/main" id="{9C65FD27-64A0-4DD8-A61D-CB9BF387C7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1659975"/>
            <a:ext cx="3463770" cy="1806514"/>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C725FC36-BD06-438E-BF9E-477A5AF4A4EE}"/>
              </a:ext>
            </a:extLst>
          </p:cNvPr>
          <p:cNvSpPr txBox="1">
            <a:spLocks/>
          </p:cNvSpPr>
          <p:nvPr/>
        </p:nvSpPr>
        <p:spPr>
          <a:xfrm>
            <a:off x="55926" y="1219200"/>
            <a:ext cx="4587815"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2000" dirty="0"/>
              <a:t>马斯克的星链计划</a:t>
            </a:r>
            <a:r>
              <a:rPr lang="en-US" altLang="zh-CN" sz="2000" dirty="0" err="1"/>
              <a:t>StarLink</a:t>
            </a:r>
            <a:endParaRPr lang="zh-CN" altLang="en-US" sz="2000" dirty="0"/>
          </a:p>
        </p:txBody>
      </p:sp>
      <p:pic>
        <p:nvPicPr>
          <p:cNvPr id="8" name="图片 7">
            <a:extLst>
              <a:ext uri="{FF2B5EF4-FFF2-40B4-BE49-F238E27FC236}">
                <a16:creationId xmlns:a16="http://schemas.microsoft.com/office/drawing/2014/main" id="{1CF6CAC9-ED6F-43C7-AF05-BD6012424A25}"/>
              </a:ext>
            </a:extLst>
          </p:cNvPr>
          <p:cNvPicPr>
            <a:picLocks noChangeAspect="1"/>
          </p:cNvPicPr>
          <p:nvPr/>
        </p:nvPicPr>
        <p:blipFill>
          <a:blip r:embed="rId4"/>
          <a:stretch>
            <a:fillRect/>
          </a:stretch>
        </p:blipFill>
        <p:spPr>
          <a:xfrm>
            <a:off x="7761296" y="1451905"/>
            <a:ext cx="3877643" cy="1389213"/>
          </a:xfrm>
          <a:prstGeom prst="rect">
            <a:avLst/>
          </a:prstGeom>
        </p:spPr>
      </p:pic>
      <p:sp>
        <p:nvSpPr>
          <p:cNvPr id="9" name="内容占位符 2">
            <a:extLst>
              <a:ext uri="{FF2B5EF4-FFF2-40B4-BE49-F238E27FC236}">
                <a16:creationId xmlns:a16="http://schemas.microsoft.com/office/drawing/2014/main" id="{C593FE1E-F2DD-4101-96F1-CF8FF256CD02}"/>
              </a:ext>
            </a:extLst>
          </p:cNvPr>
          <p:cNvSpPr txBox="1">
            <a:spLocks/>
          </p:cNvSpPr>
          <p:nvPr/>
        </p:nvSpPr>
        <p:spPr>
          <a:xfrm>
            <a:off x="4819030" y="1985305"/>
            <a:ext cx="3200400"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2400" dirty="0"/>
              <a:t>中国卫星网络计划</a:t>
            </a:r>
            <a:endParaRPr lang="en-US" altLang="zh-CN" sz="2400" dirty="0"/>
          </a:p>
        </p:txBody>
      </p:sp>
      <p:pic>
        <p:nvPicPr>
          <p:cNvPr id="10" name="图片 9">
            <a:extLst>
              <a:ext uri="{FF2B5EF4-FFF2-40B4-BE49-F238E27FC236}">
                <a16:creationId xmlns:a16="http://schemas.microsoft.com/office/drawing/2014/main" id="{C2237DD8-AD07-48E5-93F7-6F0EDA6E69FF}"/>
              </a:ext>
            </a:extLst>
          </p:cNvPr>
          <p:cNvPicPr>
            <a:picLocks noChangeAspect="1"/>
          </p:cNvPicPr>
          <p:nvPr/>
        </p:nvPicPr>
        <p:blipFill>
          <a:blip r:embed="rId5"/>
          <a:stretch>
            <a:fillRect/>
          </a:stretch>
        </p:blipFill>
        <p:spPr>
          <a:xfrm>
            <a:off x="5715000" y="2925123"/>
            <a:ext cx="5376093" cy="729420"/>
          </a:xfrm>
          <a:prstGeom prst="rect">
            <a:avLst/>
          </a:prstGeom>
        </p:spPr>
      </p:pic>
      <p:pic>
        <p:nvPicPr>
          <p:cNvPr id="15" name="图片 14">
            <a:extLst>
              <a:ext uri="{FF2B5EF4-FFF2-40B4-BE49-F238E27FC236}">
                <a16:creationId xmlns:a16="http://schemas.microsoft.com/office/drawing/2014/main" id="{0D515BEA-E2CF-4FC7-A15F-D4F5329731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3867705"/>
            <a:ext cx="3463770" cy="1948765"/>
          </a:xfrm>
          <a:prstGeom prst="rect">
            <a:avLst/>
          </a:prstGeom>
        </p:spPr>
      </p:pic>
      <p:sp>
        <p:nvSpPr>
          <p:cNvPr id="18" name="矩形 17">
            <a:extLst>
              <a:ext uri="{FF2B5EF4-FFF2-40B4-BE49-F238E27FC236}">
                <a16:creationId xmlns:a16="http://schemas.microsoft.com/office/drawing/2014/main" id="{12AD3D06-6124-4A12-93C6-444DFF300CB0}"/>
              </a:ext>
            </a:extLst>
          </p:cNvPr>
          <p:cNvSpPr/>
          <p:nvPr/>
        </p:nvSpPr>
        <p:spPr>
          <a:xfrm>
            <a:off x="6858000" y="5974113"/>
            <a:ext cx="4572000" cy="430887"/>
          </a:xfrm>
          <a:prstGeom prst="rect">
            <a:avLst/>
          </a:prstGeom>
        </p:spPr>
        <p:txBody>
          <a:bodyPr wrap="square">
            <a:spAutoFit/>
          </a:bodyPr>
          <a:lstStyle/>
          <a:p>
            <a:r>
              <a:rPr lang="zh-CN" altLang="en-US" sz="1100" dirty="0">
                <a:solidFill>
                  <a:srgbClr val="202122"/>
                </a:solidFill>
                <a:latin typeface="Arial" panose="020B0604020202020204" pitchFamily="34" charset="0"/>
              </a:rPr>
              <a:t>科幻作家阿西莫夫</a:t>
            </a:r>
            <a:r>
              <a:rPr lang="en-US" altLang="zh-CN" sz="1100" dirty="0">
                <a:solidFill>
                  <a:srgbClr val="202122"/>
                </a:solidFill>
                <a:latin typeface="Arial" panose="020B0604020202020204" pitchFamily="34" charset="0"/>
              </a:rPr>
              <a:t>《</a:t>
            </a:r>
            <a:r>
              <a:rPr lang="zh-CN" altLang="en-US" sz="1100" dirty="0">
                <a:solidFill>
                  <a:srgbClr val="202122"/>
                </a:solidFill>
                <a:latin typeface="Arial" panose="020B0604020202020204" pitchFamily="34" charset="0"/>
              </a:rPr>
              <a:t>基地</a:t>
            </a:r>
            <a:r>
              <a:rPr lang="en-US" altLang="zh-CN" sz="1100" dirty="0">
                <a:solidFill>
                  <a:srgbClr val="202122"/>
                </a:solidFill>
                <a:latin typeface="Arial" panose="020B0604020202020204" pitchFamily="34" charset="0"/>
              </a:rPr>
              <a:t>》</a:t>
            </a:r>
            <a:r>
              <a:rPr lang="zh-CN" altLang="en-US" sz="1100" dirty="0">
                <a:solidFill>
                  <a:srgbClr val="202122"/>
                </a:solidFill>
                <a:latin typeface="Arial" panose="020B0604020202020204" pitchFamily="34" charset="0"/>
              </a:rPr>
              <a:t>系列，描绘了一个跨越全银河的文明。</a:t>
            </a:r>
            <a:endParaRPr lang="en-US" altLang="zh-CN" sz="1100" dirty="0">
              <a:solidFill>
                <a:srgbClr val="202122"/>
              </a:solidFill>
              <a:latin typeface="Arial" panose="020B0604020202020204" pitchFamily="34" charset="0"/>
            </a:endParaRPr>
          </a:p>
          <a:p>
            <a:r>
              <a:rPr lang="zh-CN" altLang="en-US" sz="1100" dirty="0">
                <a:solidFill>
                  <a:srgbClr val="202122"/>
                </a:solidFill>
                <a:latin typeface="Arial" panose="020B0604020202020204" pitchFamily="34" charset="0"/>
              </a:rPr>
              <a:t>其中不乏对“全银河互联网”与未来计算机技术的想象。</a:t>
            </a:r>
            <a:endParaRPr lang="zh-CN" altLang="en-US" sz="1100" dirty="0"/>
          </a:p>
        </p:txBody>
      </p:sp>
      <p:pic>
        <p:nvPicPr>
          <p:cNvPr id="17412" name="Picture 4" descr="互联网事二十年（092）——拜读科幻巨著《银河帝国》后的思索_发展">
            <a:extLst>
              <a:ext uri="{FF2B5EF4-FFF2-40B4-BE49-F238E27FC236}">
                <a16:creationId xmlns:a16="http://schemas.microsoft.com/office/drawing/2014/main" id="{788D418D-A299-42C4-B865-9A6507A400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046" y="3917387"/>
            <a:ext cx="2709771" cy="180651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基地">
            <a:extLst>
              <a:ext uri="{FF2B5EF4-FFF2-40B4-BE49-F238E27FC236}">
                <a16:creationId xmlns:a16="http://schemas.microsoft.com/office/drawing/2014/main" id="{8442E57B-0DDC-4650-BD32-9BBADFE823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5750" y="3788741"/>
            <a:ext cx="1436380" cy="2106691"/>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EE2C054-387D-41FE-9540-19EE8010A5C8}"/>
              </a:ext>
            </a:extLst>
          </p:cNvPr>
          <p:cNvSpPr/>
          <p:nvPr/>
        </p:nvSpPr>
        <p:spPr>
          <a:xfrm>
            <a:off x="544770" y="5867400"/>
            <a:ext cx="4083487" cy="600164"/>
          </a:xfrm>
          <a:prstGeom prst="rect">
            <a:avLst/>
          </a:prstGeom>
        </p:spPr>
        <p:txBody>
          <a:bodyPr wrap="square">
            <a:spAutoFit/>
          </a:bodyPr>
          <a:lstStyle/>
          <a:p>
            <a:r>
              <a:rPr lang="en-US" altLang="zh-CN" sz="1100" dirty="0">
                <a:solidFill>
                  <a:srgbClr val="202122"/>
                </a:solidFill>
                <a:latin typeface="Arial" panose="020B0604020202020204" pitchFamily="34" charset="0"/>
              </a:rPr>
              <a:t>2019</a:t>
            </a:r>
            <a:r>
              <a:rPr lang="zh-CN" altLang="en-US" sz="1100" dirty="0">
                <a:solidFill>
                  <a:srgbClr val="202122"/>
                </a:solidFill>
                <a:latin typeface="Arial" panose="020B0604020202020204" pitchFamily="34" charset="0"/>
              </a:rPr>
              <a:t>年</a:t>
            </a:r>
            <a:r>
              <a:rPr lang="en-US" altLang="zh-CN" sz="1100" dirty="0">
                <a:solidFill>
                  <a:srgbClr val="202122"/>
                </a:solidFill>
                <a:latin typeface="Arial" panose="020B0604020202020204" pitchFamily="34" charset="0"/>
              </a:rPr>
              <a:t>2</a:t>
            </a:r>
            <a:r>
              <a:rPr lang="zh-CN" altLang="en-US" sz="1100" dirty="0">
                <a:solidFill>
                  <a:srgbClr val="202122"/>
                </a:solidFill>
                <a:latin typeface="Arial" panose="020B0604020202020204" pitchFamily="34" charset="0"/>
              </a:rPr>
              <a:t>月</a:t>
            </a:r>
            <a:r>
              <a:rPr lang="en-US" altLang="zh-CN" sz="1100" dirty="0">
                <a:solidFill>
                  <a:srgbClr val="202122"/>
                </a:solidFill>
                <a:latin typeface="Arial" panose="020B0604020202020204" pitchFamily="34" charset="0"/>
              </a:rPr>
              <a:t>13</a:t>
            </a:r>
            <a:r>
              <a:rPr lang="zh-CN" altLang="en-US" sz="1100" dirty="0">
                <a:solidFill>
                  <a:srgbClr val="202122"/>
                </a:solidFill>
                <a:latin typeface="Arial" panose="020B0604020202020204" pitchFamily="34" charset="0"/>
              </a:rPr>
              <a:t>日，</a:t>
            </a:r>
            <a:r>
              <a:rPr lang="en-US" altLang="zh-CN" sz="1100" dirty="0">
                <a:solidFill>
                  <a:srgbClr val="202122"/>
                </a:solidFill>
                <a:latin typeface="Arial" panose="020B0604020202020204" pitchFamily="34" charset="0"/>
              </a:rPr>
              <a:t>NASA</a:t>
            </a:r>
            <a:r>
              <a:rPr lang="zh-CN" altLang="en-US" sz="1100" dirty="0">
                <a:solidFill>
                  <a:srgbClr val="202122"/>
                </a:solidFill>
                <a:latin typeface="Arial" panose="020B0604020202020204" pitchFamily="34" charset="0"/>
              </a:rPr>
              <a:t>召开新闻发布会，指出</a:t>
            </a:r>
            <a:r>
              <a:rPr lang="en-US" altLang="zh-CN" sz="1100" dirty="0">
                <a:solidFill>
                  <a:srgbClr val="202122"/>
                </a:solidFill>
                <a:latin typeface="Arial" panose="020B0604020202020204" pitchFamily="34" charset="0"/>
              </a:rPr>
              <a:t>NASA</a:t>
            </a:r>
            <a:r>
              <a:rPr lang="zh-CN" altLang="en-US" sz="1100" dirty="0">
                <a:solidFill>
                  <a:srgbClr val="202122"/>
                </a:solidFill>
                <a:latin typeface="Arial" panose="020B0604020202020204" pitchFamily="34" charset="0"/>
              </a:rPr>
              <a:t>在自机遇号在</a:t>
            </a:r>
            <a:r>
              <a:rPr lang="en-US" altLang="zh-CN" sz="1100" dirty="0">
                <a:solidFill>
                  <a:srgbClr val="202122"/>
                </a:solidFill>
                <a:latin typeface="Arial" panose="020B0604020202020204" pitchFamily="34" charset="0"/>
              </a:rPr>
              <a:t>2018</a:t>
            </a:r>
            <a:r>
              <a:rPr lang="zh-CN" altLang="en-US" sz="1100" dirty="0">
                <a:solidFill>
                  <a:srgbClr val="202122"/>
                </a:solidFill>
                <a:latin typeface="Arial" panose="020B0604020202020204" pitchFamily="34" charset="0"/>
              </a:rPr>
              <a:t>年</a:t>
            </a:r>
            <a:r>
              <a:rPr lang="en-US" altLang="zh-CN" sz="1100" dirty="0">
                <a:solidFill>
                  <a:srgbClr val="202122"/>
                </a:solidFill>
                <a:latin typeface="Arial" panose="020B0604020202020204" pitchFamily="34" charset="0"/>
              </a:rPr>
              <a:t>6</a:t>
            </a:r>
            <a:r>
              <a:rPr lang="zh-CN" altLang="en-US" sz="1100" dirty="0">
                <a:solidFill>
                  <a:srgbClr val="202122"/>
                </a:solidFill>
                <a:latin typeface="Arial" panose="020B0604020202020204" pitchFamily="34" charset="0"/>
              </a:rPr>
              <a:t>月失联后尝试联络超过</a:t>
            </a:r>
            <a:r>
              <a:rPr lang="en-US" altLang="zh-CN" sz="1100" dirty="0">
                <a:solidFill>
                  <a:srgbClr val="202122"/>
                </a:solidFill>
                <a:latin typeface="Arial" panose="020B0604020202020204" pitchFamily="34" charset="0"/>
              </a:rPr>
              <a:t>1000</a:t>
            </a:r>
            <a:r>
              <a:rPr lang="zh-CN" altLang="en-US" sz="1100" dirty="0">
                <a:solidFill>
                  <a:srgbClr val="202122"/>
                </a:solidFill>
                <a:latin typeface="Arial" panose="020B0604020202020204" pitchFamily="34" charset="0"/>
              </a:rPr>
              <a:t>次不果，于</a:t>
            </a:r>
            <a:r>
              <a:rPr lang="en-US" altLang="zh-CN" sz="1100" dirty="0">
                <a:solidFill>
                  <a:srgbClr val="202122"/>
                </a:solidFill>
                <a:latin typeface="Arial" panose="020B0604020202020204" pitchFamily="34" charset="0"/>
              </a:rPr>
              <a:t>2019</a:t>
            </a:r>
            <a:r>
              <a:rPr lang="zh-CN" altLang="en-US" sz="1100" dirty="0">
                <a:solidFill>
                  <a:srgbClr val="202122"/>
                </a:solidFill>
                <a:latin typeface="Arial" panose="020B0604020202020204" pitchFamily="34" charset="0"/>
              </a:rPr>
              <a:t>年</a:t>
            </a:r>
            <a:r>
              <a:rPr lang="en-US" altLang="zh-CN" sz="1100" dirty="0">
                <a:solidFill>
                  <a:srgbClr val="202122"/>
                </a:solidFill>
                <a:latin typeface="Arial" panose="020B0604020202020204" pitchFamily="34" charset="0"/>
              </a:rPr>
              <a:t>2</a:t>
            </a:r>
            <a:r>
              <a:rPr lang="zh-CN" altLang="en-US" sz="1100" dirty="0">
                <a:solidFill>
                  <a:srgbClr val="202122"/>
                </a:solidFill>
                <a:latin typeface="Arial" panose="020B0604020202020204" pitchFamily="34" charset="0"/>
              </a:rPr>
              <a:t>月</a:t>
            </a:r>
            <a:r>
              <a:rPr lang="en-US" altLang="zh-CN" sz="1100" dirty="0">
                <a:solidFill>
                  <a:srgbClr val="202122"/>
                </a:solidFill>
                <a:latin typeface="Arial" panose="020B0604020202020204" pitchFamily="34" charset="0"/>
              </a:rPr>
              <a:t>12</a:t>
            </a:r>
            <a:r>
              <a:rPr lang="zh-CN" altLang="en-US" sz="1100" dirty="0">
                <a:solidFill>
                  <a:srgbClr val="202122"/>
                </a:solidFill>
                <a:latin typeface="Arial" panose="020B0604020202020204" pitchFamily="34" charset="0"/>
              </a:rPr>
              <a:t>日进行最后通讯尝试，但亦以失败告终，其后宣布任务结束。</a:t>
            </a:r>
            <a:endParaRPr lang="zh-CN" altLang="en-US" sz="1100" dirty="0"/>
          </a:p>
        </p:txBody>
      </p:sp>
    </p:spTree>
    <p:extLst>
      <p:ext uri="{BB962C8B-B14F-4D97-AF65-F5344CB8AC3E}">
        <p14:creationId xmlns:p14="http://schemas.microsoft.com/office/powerpoint/2010/main" val="3736642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4458D-5BFF-4142-93A5-09D10C5238F2}"/>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D4DCFB3E-4340-498C-AF10-81B89B362A56}"/>
              </a:ext>
            </a:extLst>
          </p:cNvPr>
          <p:cNvSpPr>
            <a:spLocks noGrp="1"/>
          </p:cNvSpPr>
          <p:nvPr>
            <p:ph idx="1"/>
          </p:nvPr>
        </p:nvSpPr>
        <p:spPr/>
        <p:txBody>
          <a:bodyPr/>
          <a:lstStyle/>
          <a:p>
            <a:r>
              <a:rPr lang="zh-CN" altLang="en-US" dirty="0"/>
              <a:t>计算机网络的发展历史</a:t>
            </a:r>
            <a:endParaRPr lang="en-US" altLang="zh-CN" dirty="0"/>
          </a:p>
          <a:p>
            <a:endParaRPr lang="en-US" altLang="zh-CN" dirty="0"/>
          </a:p>
          <a:p>
            <a:r>
              <a:rPr lang="zh-CN" altLang="en-US" dirty="0"/>
              <a:t>当前计算机网络存在的问题</a:t>
            </a:r>
            <a:endParaRPr lang="en-US" altLang="zh-CN" dirty="0"/>
          </a:p>
          <a:p>
            <a:endParaRPr lang="en-US" altLang="zh-CN" dirty="0"/>
          </a:p>
          <a:p>
            <a:r>
              <a:rPr lang="zh-CN" altLang="en-US" dirty="0"/>
              <a:t>当今计算机网络的发展</a:t>
            </a:r>
            <a:endParaRPr lang="en-US" altLang="zh-CN" dirty="0"/>
          </a:p>
          <a:p>
            <a:endParaRPr lang="en-US" altLang="zh-CN" dirty="0"/>
          </a:p>
          <a:p>
            <a:r>
              <a:rPr lang="zh-CN" altLang="en-US" dirty="0">
                <a:solidFill>
                  <a:srgbClr val="FF0000"/>
                </a:solidFill>
              </a:rPr>
              <a:t>标准化组织与学术会议</a:t>
            </a:r>
          </a:p>
        </p:txBody>
      </p:sp>
      <p:sp>
        <p:nvSpPr>
          <p:cNvPr id="4" name="灯片编号占位符 3">
            <a:extLst>
              <a:ext uri="{FF2B5EF4-FFF2-40B4-BE49-F238E27FC236}">
                <a16:creationId xmlns:a16="http://schemas.microsoft.com/office/drawing/2014/main" id="{F19AF2F0-8213-4AF2-B3CE-2E2CB7B8205B}"/>
              </a:ext>
            </a:extLst>
          </p:cNvPr>
          <p:cNvSpPr>
            <a:spLocks noGrp="1"/>
          </p:cNvSpPr>
          <p:nvPr>
            <p:ph type="sldNum" sz="quarter" idx="11"/>
          </p:nvPr>
        </p:nvSpPr>
        <p:spPr/>
        <p:txBody>
          <a:bodyPr/>
          <a:lstStyle/>
          <a:p>
            <a:pPr>
              <a:defRPr/>
            </a:pPr>
            <a:fld id="{3FFE790D-BCFB-4008-9260-CA63AEE325FD}" type="slidenum">
              <a:rPr lang="en-US" smtClean="0"/>
              <a:pPr>
                <a:defRPr/>
              </a:pPr>
              <a:t>67</a:t>
            </a:fld>
            <a:endParaRPr lang="en-US" dirty="0"/>
          </a:p>
        </p:txBody>
      </p:sp>
    </p:spTree>
    <p:extLst>
      <p:ext uri="{BB962C8B-B14F-4D97-AF65-F5344CB8AC3E}">
        <p14:creationId xmlns:p14="http://schemas.microsoft.com/office/powerpoint/2010/main" val="261400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国际标准组织</a:t>
            </a:r>
            <a:endParaRPr kumimoji="1" lang="zh-CN" altLang="en-US" dirty="0"/>
          </a:p>
        </p:txBody>
      </p:sp>
      <p:sp>
        <p:nvSpPr>
          <p:cNvPr id="3" name="内容占位符 2"/>
          <p:cNvSpPr>
            <a:spLocks noGrp="1"/>
          </p:cNvSpPr>
          <p:nvPr>
            <p:ph idx="1"/>
          </p:nvPr>
        </p:nvSpPr>
        <p:spPr>
          <a:xfrm>
            <a:off x="609600" y="1600203"/>
            <a:ext cx="9441180" cy="4525963"/>
          </a:xfrm>
        </p:spPr>
        <p:txBody>
          <a:bodyPr>
            <a:normAutofit/>
          </a:bodyPr>
          <a:lstStyle/>
          <a:p>
            <a:pPr>
              <a:lnSpc>
                <a:spcPct val="110000"/>
              </a:lnSpc>
              <a:buFont typeface="Wingdings" panose="05000000000000000000" charset="0"/>
              <a:buChar char="Ø"/>
            </a:pPr>
            <a:r>
              <a:rPr lang="zh-CN" altLang="en-US" sz="26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国际</a:t>
            </a:r>
            <a:r>
              <a:rPr lang="zh-CN" altLang="en-US" sz="2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标</a:t>
            </a:r>
            <a:r>
              <a:rPr lang="zh-CN" altLang="en-US" sz="26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准化组织（</a:t>
            </a:r>
            <a:r>
              <a:rPr lang="en-US" altLang="zh-CN" sz="26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ISO</a:t>
            </a:r>
            <a:r>
              <a:rPr lang="zh-CN" altLang="en-US" sz="26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6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775335" lvl="1" indent="-317500">
              <a:lnSpc>
                <a:spcPct val="110000"/>
              </a:lnSpc>
              <a:spcAft>
                <a:spcPts val="0"/>
              </a:spcAft>
              <a:buFont typeface="Arial" panose="020B0604020202020204" pitchFamily="34" charset="0"/>
              <a:buChar char="•"/>
            </a:pPr>
            <a:r>
              <a:rPr lang="en-US" altLang="zh-CN" sz="2200" kern="0" dirty="0">
                <a:latin typeface="微软雅黑" panose="020B0503020204020204" pitchFamily="34" charset="-122"/>
                <a:ea typeface="微软雅黑" panose="020B0503020204020204" pitchFamily="34" charset="-122"/>
                <a:cs typeface="Times New Roman" panose="02020603050405020304" pitchFamily="18" charset="0"/>
                <a:sym typeface="+mn-ea"/>
              </a:rPr>
              <a:t>ISO</a:t>
            </a:r>
            <a:r>
              <a:rPr lang="zh-CN" altLang="en-US" sz="2200" kern="0" dirty="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en-US" altLang="zh-CN" sz="2200" kern="0" dirty="0">
                <a:latin typeface="微软雅黑" panose="020B0503020204020204" pitchFamily="34" charset="-122"/>
                <a:ea typeface="微软雅黑" panose="020B0503020204020204" pitchFamily="34" charset="-122"/>
                <a:cs typeface="Times New Roman" panose="02020603050405020304" pitchFamily="18" charset="0"/>
                <a:sym typeface="+mn-ea"/>
              </a:rPr>
              <a:t>(International Organization for Standardization)</a:t>
            </a:r>
            <a:r>
              <a:rPr lang="zh-CN" altLang="en-US" sz="2200" kern="0" dirty="0">
                <a:latin typeface="微软雅黑" panose="020B0503020204020204" pitchFamily="34" charset="-122"/>
                <a:ea typeface="微软雅黑" panose="020B0503020204020204" pitchFamily="34" charset="-122"/>
                <a:cs typeface="Times New Roman" panose="02020603050405020304" pitchFamily="18" charset="0"/>
                <a:sym typeface="+mn-ea"/>
              </a:rPr>
              <a:t>是一个国际化组织，它包括了许多国家的标准团体</a:t>
            </a:r>
            <a:endParaRPr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807085" lvl="1" indent="-348615">
              <a:lnSpc>
                <a:spcPct val="110000"/>
              </a:lnSpc>
              <a:spcAft>
                <a:spcPts val="0"/>
              </a:spcAft>
              <a:buFont typeface="Arial" panose="020B0604020202020204" pitchFamily="34" charset="0"/>
              <a:buChar char="•"/>
            </a:pPr>
            <a:r>
              <a:rPr lang="zh-CN" altLang="en-US" sz="22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国际标准ISO 7498：</a:t>
            </a:r>
            <a:r>
              <a:rPr lang="zh-CN" altLang="en-US" sz="22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OSI 七层参考模型</a:t>
            </a:r>
            <a:endParaRPr lang="en-US" altLang="zh-CN" sz="22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l">
              <a:lnSpc>
                <a:spcPct val="110000"/>
              </a:lnSpc>
              <a:buClrTx/>
              <a:buSzTx/>
              <a:buFont typeface="Wingdings" panose="05000000000000000000" charset="0"/>
              <a:buChar char="Ø"/>
            </a:pPr>
            <a:r>
              <a:rPr lang="zh-CN" altLang="en-US" sz="26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国际电信联盟（ITU）</a:t>
            </a:r>
          </a:p>
          <a:p>
            <a:pPr marL="765175" lvl="1" indent="-307340" algn="l">
              <a:lnSpc>
                <a:spcPct val="110000"/>
              </a:lnSpc>
              <a:spcAft>
                <a:spcPts val="0"/>
              </a:spcAft>
              <a:buClrTx/>
              <a:buSzTx/>
              <a:buFont typeface="Arial" panose="020B0604020202020204" pitchFamily="34" charset="0"/>
              <a:buChar char="•"/>
            </a:pPr>
            <a:r>
              <a:rPr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ITU</a:t>
            </a: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rPr>
              <a:t>International Telecommunicatons Union)</a:t>
            </a:r>
            <a:r>
              <a:rPr lang="en-US" altLang="zh-CN" sz="2200" dirty="0" err="1">
                <a:effectLst/>
                <a:latin typeface="微软雅黑" panose="020B0503020204020204" pitchFamily="34" charset="-122"/>
                <a:ea typeface="微软雅黑" panose="020B0503020204020204" pitchFamily="34" charset="-122"/>
                <a:cs typeface="Times New Roman" panose="02020603050405020304" pitchFamily="18" charset="0"/>
              </a:rPr>
              <a:t>前身是国际电报电话咨询委员会（CCITT</a:t>
            </a:r>
            <a:r>
              <a:rPr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a:p>
            <a:pPr marL="765175" lvl="1" indent="-307340" algn="l">
              <a:lnSpc>
                <a:spcPct val="110000"/>
              </a:lnSpc>
              <a:spcAft>
                <a:spcPts val="0"/>
              </a:spcAft>
              <a:buClrTx/>
              <a:buSzTx/>
              <a:buFont typeface="Arial" panose="020B0604020202020204" pitchFamily="34" charset="0"/>
              <a:buChar char="•"/>
            </a:pPr>
            <a:r>
              <a:rPr lang="en-US" altLang="zh-CN" sz="2200" dirty="0" err="1">
                <a:effectLst/>
                <a:latin typeface="微软雅黑" panose="020B0503020204020204" pitchFamily="34" charset="-122"/>
                <a:ea typeface="微软雅黑" panose="020B0503020204020204" pitchFamily="34" charset="-122"/>
                <a:cs typeface="Times New Roman" panose="02020603050405020304" pitchFamily="18" charset="0"/>
              </a:rPr>
              <a:t>ITU是一家</a:t>
            </a:r>
            <a:r>
              <a:rPr lang="en-US" altLang="zh-CN" sz="2200" dirty="0" err="1">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联合国机构</a:t>
            </a:r>
            <a:r>
              <a:rPr lang="en-US" altLang="zh-CN" sz="2200" dirty="0" err="1">
                <a:effectLst/>
                <a:latin typeface="微软雅黑" panose="020B0503020204020204" pitchFamily="34" charset="-122"/>
                <a:ea typeface="微软雅黑" panose="020B0503020204020204" pitchFamily="34" charset="-122"/>
                <a:cs typeface="Times New Roman" panose="02020603050405020304" pitchFamily="18" charset="0"/>
              </a:rPr>
              <a:t>，制定许多</a:t>
            </a: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网络</a:t>
            </a:r>
            <a:r>
              <a:rPr lang="en-US" altLang="zh-CN" sz="2200" dirty="0" err="1">
                <a:effectLst/>
                <a:latin typeface="微软雅黑" panose="020B0503020204020204" pitchFamily="34" charset="-122"/>
                <a:ea typeface="微软雅黑" panose="020B0503020204020204" pitchFamily="34" charset="-122"/>
                <a:cs typeface="Times New Roman" panose="02020603050405020304" pitchFamily="18" charset="0"/>
              </a:rPr>
              <a:t>和电话通信方面的标准</a:t>
            </a:r>
            <a:endParaRPr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775335" lvl="1" indent="-317500" algn="l">
              <a:lnSpc>
                <a:spcPct val="110000"/>
              </a:lnSpc>
              <a:spcAft>
                <a:spcPts val="0"/>
              </a:spcAft>
              <a:buClrTx/>
              <a:buSzTx/>
              <a:buFont typeface="Arial" panose="020B0604020202020204" pitchFamily="34" charset="0"/>
              <a:buChar char="•"/>
            </a:pPr>
            <a:r>
              <a:rPr kumimoji="1" lang="en-US" altLang="zh-CN" sz="2200" dirty="0">
                <a:latin typeface="微软雅黑" panose="020B0503020204020204" pitchFamily="34" charset="-122"/>
                <a:ea typeface="微软雅黑" panose="020B0503020204020204" pitchFamily="34" charset="-122"/>
                <a:cs typeface="Times New Roman" panose="02020603050405020304" pitchFamily="18" charset="0"/>
              </a:rPr>
              <a:t>ITU</a:t>
            </a:r>
            <a:r>
              <a:rPr kumimoji="1" lang="zh-CN" altLang="en-US" sz="2200" dirty="0">
                <a:latin typeface="微软雅黑" panose="020B0503020204020204" pitchFamily="34" charset="-122"/>
                <a:ea typeface="微软雅黑" panose="020B0503020204020204" pitchFamily="34" charset="-122"/>
                <a:cs typeface="Times New Roman" panose="02020603050405020304" pitchFamily="18" charset="0"/>
              </a:rPr>
              <a:t>常采用政府代表团形式参会，工信部组织我国代表团参加</a:t>
            </a:r>
            <a:endParaRPr kumimoji="1"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灯片编号占位符 4">
            <a:extLst>
              <a:ext uri="{FF2B5EF4-FFF2-40B4-BE49-F238E27FC236}">
                <a16:creationId xmlns:a16="http://schemas.microsoft.com/office/drawing/2014/main" id="{8DB6E266-30F2-D34D-95AB-FEF66668041A}"/>
              </a:ext>
            </a:extLst>
          </p:cNvPr>
          <p:cNvSpPr>
            <a:spLocks noGrp="1"/>
          </p:cNvSpPr>
          <p:nvPr>
            <p:ph type="sldNum" sz="quarter" idx="4294967295"/>
          </p:nvPr>
        </p:nvSpPr>
        <p:spPr/>
        <p:txBody>
          <a:bodyPr/>
          <a:lstStyle/>
          <a:p>
            <a:fld id="{8D4D1E41-7A09-AB4A-A4E1-09765ADA2698}" type="slidenum">
              <a:rPr kumimoji="1" lang="zh-CN" altLang="en-US" smtClean="0"/>
              <a:t>68</a:t>
            </a:fld>
            <a:endParaRPr kumimoji="1" lang="zh-CN" altLang="en-US" dirty="0"/>
          </a:p>
        </p:txBody>
      </p:sp>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050780" y="2005965"/>
            <a:ext cx="1613535" cy="11233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38510" y="4808284"/>
            <a:ext cx="1412875" cy="106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910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4E38A18-8122-FD45-A7A0-83363010BCC1}"/>
              </a:ext>
            </a:extLst>
          </p:cNvPr>
          <p:cNvGrpSpPr/>
          <p:nvPr/>
        </p:nvGrpSpPr>
        <p:grpSpPr>
          <a:xfrm>
            <a:off x="9067800" y="1425160"/>
            <a:ext cx="2940424" cy="2605078"/>
            <a:chOff x="7575117" y="1300071"/>
            <a:chExt cx="2382745" cy="2659866"/>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75117" y="2879412"/>
              <a:ext cx="2382745" cy="1080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575117" y="1300071"/>
              <a:ext cx="2154776" cy="110157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标题 1"/>
          <p:cNvSpPr>
            <a:spLocks noGrp="1"/>
          </p:cNvSpPr>
          <p:nvPr>
            <p:ph type="title"/>
          </p:nvPr>
        </p:nvSpPr>
        <p:spPr/>
        <p:txBody>
          <a:bodyPr>
            <a:normAutofit/>
          </a:bodyPr>
          <a:lstStyle/>
          <a:p>
            <a:r>
              <a:rPr kumimoji="1" lang="zh-CN" altLang="en-US" dirty="0">
                <a:sym typeface="+mn-ea"/>
              </a:rPr>
              <a:t>国际标准组织</a:t>
            </a:r>
            <a:endParaRPr kumimoji="1" lang="zh-CN" altLang="en-US" dirty="0"/>
          </a:p>
        </p:txBody>
      </p:sp>
      <p:sp>
        <p:nvSpPr>
          <p:cNvPr id="3" name="内容占位符 2"/>
          <p:cNvSpPr>
            <a:spLocks noGrp="1"/>
          </p:cNvSpPr>
          <p:nvPr>
            <p:ph idx="1"/>
          </p:nvPr>
        </p:nvSpPr>
        <p:spPr>
          <a:xfrm>
            <a:off x="609599" y="1600203"/>
            <a:ext cx="8673834" cy="4800597"/>
          </a:xfrm>
        </p:spPr>
        <p:txBody>
          <a:bodyPr>
            <a:normAutofit/>
          </a:bodyPr>
          <a:lstStyle/>
          <a:p>
            <a:pPr>
              <a:lnSpc>
                <a:spcPct val="120000"/>
              </a:lnSpc>
              <a:spcAft>
                <a:spcPts val="0"/>
              </a:spcAft>
              <a:buClrTx/>
              <a:buSzTx/>
              <a:buFont typeface="Wingdings" panose="05000000000000000000" charset="0"/>
              <a:buChar char="Ø"/>
            </a:pPr>
            <a:r>
              <a:rPr lang="zh-CN" altLang="en-US"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国际电气和电子工程师协会（</a:t>
            </a:r>
            <a:r>
              <a:rPr lang="zh-CN" altLang="en-US"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IEEE</a:t>
            </a:r>
            <a:r>
              <a:rPr lang="zh-CN" altLang="en-US"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800" dirty="0">
              <a:solidFill>
                <a:srgbClr val="B348FF"/>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646430" indent="-285750">
              <a:lnSpc>
                <a:spcPct val="120000"/>
              </a:lnSpc>
              <a:spcAft>
                <a:spcPts val="0"/>
              </a:spcAft>
              <a:buFont typeface="Arial" panose="020B0604020202020204" pitchFamily="34" charset="0"/>
              <a:buChar char="•"/>
            </a:pP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IEEE</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Institute of Electrical and Electronic Engineers)</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 是世界上最大的专业技术团体</a:t>
            </a:r>
          </a:p>
          <a:p>
            <a:pPr marL="646430" indent="-285750">
              <a:lnSpc>
                <a:spcPct val="120000"/>
              </a:lnSpc>
              <a:spcAft>
                <a:spcPts val="0"/>
              </a:spcAft>
              <a:buFont typeface="Arial" panose="020B0604020202020204" pitchFamily="34" charset="0"/>
              <a:buChar char="•"/>
            </a:pP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IEEE</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在通信领域最著名的研究成果之一是</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802</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局域网标准，如</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IEEE 802.3</a:t>
            </a:r>
            <a:r>
              <a:rPr lang="zh-CN" altLang="en-US" sz="1600" dirty="0">
                <a:latin typeface="微软雅黑" panose="020B0503020204020204" pitchFamily="34" charset="-122"/>
                <a:ea typeface="微软雅黑" panose="020B0503020204020204" pitchFamily="34" charset="-122"/>
                <a:sym typeface="+mn-ea"/>
              </a:rPr>
              <a:t>、</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IEEE802.11</a:t>
            </a:r>
          </a:p>
          <a:p>
            <a:pPr>
              <a:lnSpc>
                <a:spcPct val="120000"/>
              </a:lnSpc>
              <a:spcAft>
                <a:spcPts val="0"/>
              </a:spcAft>
              <a:buClrTx/>
              <a:buSzTx/>
              <a:buFont typeface="Wingdings" panose="05000000000000000000" charset="0"/>
              <a:buChar char="Ø"/>
            </a:pPr>
            <a:r>
              <a:rPr lang="zh-CN" altLang="en-US"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WIFI联盟</a:t>
            </a:r>
          </a:p>
          <a:p>
            <a:pPr marL="646430" indent="-285750">
              <a:lnSpc>
                <a:spcPct val="120000"/>
              </a:lnSpc>
              <a:spcAft>
                <a:spcPts val="0"/>
              </a:spcAft>
              <a:buFont typeface="Arial" panose="020B0604020202020204" pitchFamily="34" charset="0"/>
              <a:buChar char="•"/>
            </a:pPr>
            <a:r>
              <a:rPr lang="en-US" altLang="zh-CN" sz="1600" kern="100" dirty="0" err="1">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联盟 </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err="1">
                <a:latin typeface="微软雅黑" panose="020B0503020204020204" pitchFamily="34" charset="-122"/>
                <a:ea typeface="微软雅黑" panose="020B0503020204020204" pitchFamily="34" charset="-122"/>
                <a:cs typeface="Times New Roman" panose="02020603050405020304" pitchFamily="18" charset="0"/>
              </a:rPr>
              <a:t>WiFi</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Alliance</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，简称</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WFA)</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，是一个商业联盟，拥有 </a:t>
            </a:r>
            <a:r>
              <a:rPr lang="en-US" altLang="zh-CN" sz="1600" kern="100" dirty="0" err="1">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的商标</a:t>
            </a:r>
          </a:p>
          <a:p>
            <a:pPr marL="646430" indent="-285750">
              <a:lnSpc>
                <a:spcPct val="120000"/>
              </a:lnSpc>
              <a:spcAft>
                <a:spcPts val="0"/>
              </a:spcAft>
              <a:buFont typeface="Arial" panose="020B0604020202020204" pitchFamily="34" charset="0"/>
              <a:buChar char="•"/>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成立于</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1999</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年，主要推行</a:t>
            </a:r>
            <a:r>
              <a:rPr lang="en-US" altLang="zh-CN" sz="1600" kern="100" dirty="0" err="1">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产品的</a:t>
            </a:r>
            <a:r>
              <a:rPr lang="zh-CN" altLang="en-US" sz="16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兼容认证</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，发展</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IEEE802.11</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标准的无线局域网技术</a:t>
            </a:r>
            <a:endPar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400050" indent="-347663">
              <a:lnSpc>
                <a:spcPct val="120000"/>
              </a:lnSpc>
              <a:tabLst>
                <a:tab pos="747713" algn="l"/>
              </a:tabLst>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万维网联盟（W</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3C</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marL="627063" indent="-266700">
              <a:lnSpc>
                <a:spcPct val="120000"/>
              </a:lnSpc>
              <a:buFont typeface="Arial" panose="020B0604020202020204" pitchFamily="34" charset="0"/>
              <a:buChar char="•"/>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万维网联盟（</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World</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Wide</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Consortium</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，简称</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W3C</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）是制定网络标准的非营利性组织</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627063" indent="-266700">
              <a:lnSpc>
                <a:spcPct val="120000"/>
              </a:lnSpc>
              <a:buFont typeface="Arial" panose="020B0604020202020204" pitchFamily="34" charset="0"/>
              <a:buChar char="•"/>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主要包含三部分的标准：结构，表现，行为。例如</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XML</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XHTML</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CSS</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Dom,</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ECMAScript</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72D2F2DE-617A-EF40-8A52-FB1E27280B77}"/>
              </a:ext>
            </a:extLst>
          </p:cNvPr>
          <p:cNvSpPr>
            <a:spLocks noGrp="1"/>
          </p:cNvSpPr>
          <p:nvPr>
            <p:ph type="sldNum" sz="quarter" idx="4294967295"/>
          </p:nvPr>
        </p:nvSpPr>
        <p:spPr/>
        <p:txBody>
          <a:bodyPr/>
          <a:lstStyle/>
          <a:p>
            <a:fld id="{8D4D1E41-7A09-AB4A-A4E1-09765ADA2698}" type="slidenum">
              <a:rPr kumimoji="1" lang="zh-CN" altLang="en-US" smtClean="0"/>
              <a:t>69</a:t>
            </a:fld>
            <a:endParaRPr kumimoji="1" lang="zh-CN" altLang="en-US" dirty="0"/>
          </a:p>
        </p:txBody>
      </p:sp>
      <p:pic>
        <p:nvPicPr>
          <p:cNvPr id="7" name="图片 6">
            <a:extLst>
              <a:ext uri="{FF2B5EF4-FFF2-40B4-BE49-F238E27FC236}">
                <a16:creationId xmlns:a16="http://schemas.microsoft.com/office/drawing/2014/main" id="{EFDB2866-E6EC-5947-9914-28414039A839}"/>
              </a:ext>
            </a:extLst>
          </p:cNvPr>
          <p:cNvPicPr>
            <a:picLocks noChangeAspect="1"/>
          </p:cNvPicPr>
          <p:nvPr/>
        </p:nvPicPr>
        <p:blipFill>
          <a:blip r:embed="rId5"/>
          <a:stretch>
            <a:fillRect/>
          </a:stretch>
        </p:blipFill>
        <p:spPr>
          <a:xfrm>
            <a:off x="9528320" y="5163605"/>
            <a:ext cx="1717877" cy="966868"/>
          </a:xfrm>
          <a:prstGeom prst="rect">
            <a:avLst/>
          </a:prstGeom>
        </p:spPr>
      </p:pic>
    </p:spTree>
    <p:extLst>
      <p:ext uri="{BB962C8B-B14F-4D97-AF65-F5344CB8AC3E}">
        <p14:creationId xmlns:p14="http://schemas.microsoft.com/office/powerpoint/2010/main" val="2537249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99CF7-1CCB-41D5-9A0D-BAA6CDDBB473}"/>
              </a:ext>
            </a:extLst>
          </p:cNvPr>
          <p:cNvSpPr>
            <a:spLocks noGrp="1"/>
          </p:cNvSpPr>
          <p:nvPr>
            <p:ph type="title"/>
          </p:nvPr>
        </p:nvSpPr>
        <p:spPr/>
        <p:txBody>
          <a:bodyPr/>
          <a:lstStyle/>
          <a:p>
            <a:r>
              <a:rPr lang="zh-CN" altLang="en-US" dirty="0"/>
              <a:t>考核方式</a:t>
            </a:r>
          </a:p>
        </p:txBody>
      </p:sp>
      <p:sp>
        <p:nvSpPr>
          <p:cNvPr id="3" name="内容占位符 2">
            <a:extLst>
              <a:ext uri="{FF2B5EF4-FFF2-40B4-BE49-F238E27FC236}">
                <a16:creationId xmlns:a16="http://schemas.microsoft.com/office/drawing/2014/main" id="{4A0EC48F-276A-42E0-9295-D889F80170CD}"/>
              </a:ext>
            </a:extLst>
          </p:cNvPr>
          <p:cNvSpPr>
            <a:spLocks noGrp="1"/>
          </p:cNvSpPr>
          <p:nvPr>
            <p:ph idx="1"/>
          </p:nvPr>
        </p:nvSpPr>
        <p:spPr>
          <a:xfrm>
            <a:off x="609600" y="1600203"/>
            <a:ext cx="10972800" cy="4525963"/>
          </a:xfrm>
        </p:spPr>
        <p:txBody>
          <a:bodyPr/>
          <a:lstStyle/>
          <a:p>
            <a:r>
              <a:rPr lang="zh-CN" altLang="en-US" dirty="0"/>
              <a:t>平时</a:t>
            </a:r>
            <a:r>
              <a:rPr lang="en-US" altLang="zh-CN" dirty="0"/>
              <a:t>45%</a:t>
            </a:r>
          </a:p>
          <a:p>
            <a:pPr lvl="1"/>
            <a:r>
              <a:rPr lang="en-US" altLang="zh-CN" dirty="0" err="1"/>
              <a:t>Mooc</a:t>
            </a:r>
            <a:r>
              <a:rPr lang="zh-CN" altLang="en-US" dirty="0"/>
              <a:t>作业成绩</a:t>
            </a:r>
            <a:r>
              <a:rPr lang="en-US" altLang="zh-CN" dirty="0"/>
              <a:t>15%</a:t>
            </a:r>
            <a:r>
              <a:rPr lang="zh-CN" altLang="en-US" dirty="0"/>
              <a:t>：获得课程证书就能得到</a:t>
            </a:r>
            <a:r>
              <a:rPr lang="en-US" altLang="zh-CN" dirty="0"/>
              <a:t>15%</a:t>
            </a:r>
            <a:r>
              <a:rPr lang="zh-CN" altLang="en-US" dirty="0"/>
              <a:t>满分</a:t>
            </a:r>
            <a:endParaRPr lang="en-US" altLang="zh-CN" dirty="0"/>
          </a:p>
          <a:p>
            <a:pPr lvl="2"/>
            <a:r>
              <a:rPr lang="zh-CN" altLang="en-US" dirty="0"/>
              <a:t>华文慕课：</a:t>
            </a:r>
            <a:r>
              <a:rPr lang="en-US" altLang="zh-CN" sz="1600" dirty="0">
                <a:hlinkClick r:id="rId2"/>
              </a:rPr>
              <a:t>http://www.chinesemooc.org/mooc/4880</a:t>
            </a:r>
            <a:r>
              <a:rPr lang="zh-CN" altLang="en-US" sz="1600" dirty="0"/>
              <a:t>，</a:t>
            </a:r>
            <a:r>
              <a:rPr lang="en-US" altLang="zh-CN" sz="1600" dirty="0"/>
              <a:t>(</a:t>
            </a:r>
            <a:r>
              <a:rPr lang="zh-CN" altLang="en-US" sz="1600" dirty="0"/>
              <a:t>主讲老师：严伟</a:t>
            </a:r>
            <a:r>
              <a:rPr lang="en-US" altLang="zh-CN" sz="1600" dirty="0"/>
              <a:t>) </a:t>
            </a:r>
            <a:endParaRPr lang="en-US" altLang="zh-CN" dirty="0"/>
          </a:p>
          <a:p>
            <a:pPr lvl="2"/>
            <a:r>
              <a:rPr lang="zh-CN" altLang="en-US" dirty="0"/>
              <a:t>以学号注册</a:t>
            </a:r>
            <a:endParaRPr lang="en-US" altLang="zh-CN" dirty="0"/>
          </a:p>
          <a:p>
            <a:pPr lvl="2"/>
            <a:r>
              <a:rPr lang="zh-CN" altLang="en-US" dirty="0"/>
              <a:t>完成所有习题</a:t>
            </a:r>
            <a:endParaRPr lang="en-US" altLang="zh-CN" dirty="0"/>
          </a:p>
          <a:p>
            <a:pPr lvl="2"/>
            <a:r>
              <a:rPr lang="zh-CN" altLang="en-US" dirty="0"/>
              <a:t>完成</a:t>
            </a:r>
            <a:r>
              <a:rPr lang="en-US" altLang="zh-CN" dirty="0" err="1"/>
              <a:t>Mooc</a:t>
            </a:r>
            <a:r>
              <a:rPr lang="zh-CN" altLang="en-US" dirty="0"/>
              <a:t>期末考试</a:t>
            </a:r>
            <a:endParaRPr lang="en-US" altLang="zh-CN" dirty="0"/>
          </a:p>
          <a:p>
            <a:pPr lvl="2"/>
            <a:r>
              <a:rPr lang="en-US" altLang="zh-CN" dirty="0"/>
              <a:t>(</a:t>
            </a:r>
            <a:r>
              <a:rPr lang="zh-CN" altLang="en-US" dirty="0"/>
              <a:t>不要求看完课程视频</a:t>
            </a:r>
            <a:r>
              <a:rPr lang="en-US" altLang="zh-CN" dirty="0"/>
              <a:t>)</a:t>
            </a:r>
          </a:p>
          <a:p>
            <a:pPr lvl="1"/>
            <a:r>
              <a:rPr lang="en-US" altLang="zh-CN" dirty="0"/>
              <a:t>4</a:t>
            </a:r>
            <a:r>
              <a:rPr lang="zh-CN" altLang="en-US" dirty="0"/>
              <a:t>次编程</a:t>
            </a:r>
            <a:r>
              <a:rPr lang="en-US" altLang="zh-CN" dirty="0"/>
              <a:t>Lab</a:t>
            </a:r>
            <a:r>
              <a:rPr lang="zh-CN" altLang="en-US" dirty="0"/>
              <a:t>（</a:t>
            </a:r>
            <a:r>
              <a:rPr lang="en-US" altLang="zh-CN" dirty="0"/>
              <a:t>Lab 1-Lab 4)</a:t>
            </a:r>
          </a:p>
          <a:p>
            <a:pPr lvl="2"/>
            <a:r>
              <a:rPr lang="zh-CN" altLang="en-US" dirty="0"/>
              <a:t>取得分最高的</a:t>
            </a:r>
            <a:r>
              <a:rPr lang="en-US" altLang="zh-CN" dirty="0"/>
              <a:t>3</a:t>
            </a:r>
            <a:r>
              <a:rPr lang="zh-CN" altLang="en-US" dirty="0"/>
              <a:t>次计分，每次</a:t>
            </a:r>
            <a:r>
              <a:rPr lang="en-US" altLang="zh-CN" dirty="0"/>
              <a:t>10%</a:t>
            </a:r>
          </a:p>
          <a:p>
            <a:pPr lvl="2"/>
            <a:r>
              <a:rPr lang="zh-CN" altLang="en-US" dirty="0">
                <a:solidFill>
                  <a:srgbClr val="FF0000"/>
                </a:solidFill>
              </a:rPr>
              <a:t>本年度</a:t>
            </a:r>
            <a:r>
              <a:rPr lang="en-US" altLang="zh-CN" dirty="0">
                <a:solidFill>
                  <a:srgbClr val="FF0000"/>
                </a:solidFill>
              </a:rPr>
              <a:t>Lab3</a:t>
            </a:r>
            <a:r>
              <a:rPr lang="zh-CN" altLang="en-US" dirty="0">
                <a:solidFill>
                  <a:srgbClr val="FF0000"/>
                </a:solidFill>
              </a:rPr>
              <a:t>、</a:t>
            </a:r>
            <a:r>
              <a:rPr lang="en-US" altLang="zh-CN" dirty="0">
                <a:solidFill>
                  <a:srgbClr val="FF0000"/>
                </a:solidFill>
              </a:rPr>
              <a:t>Lab4</a:t>
            </a:r>
            <a:r>
              <a:rPr lang="zh-CN" altLang="en-US" dirty="0">
                <a:solidFill>
                  <a:srgbClr val="FF0000"/>
                </a:solidFill>
              </a:rPr>
              <a:t>全新设计</a:t>
            </a:r>
            <a:endParaRPr lang="en-US" altLang="zh-CN" dirty="0">
              <a:solidFill>
                <a:srgbClr val="FF0000"/>
              </a:solidFill>
            </a:endParaRPr>
          </a:p>
          <a:p>
            <a:r>
              <a:rPr lang="zh-CN" altLang="en-US" dirty="0"/>
              <a:t>期末书面考试</a:t>
            </a:r>
            <a:r>
              <a:rPr lang="en-US" altLang="zh-CN" dirty="0"/>
              <a:t>55%</a:t>
            </a:r>
          </a:p>
          <a:p>
            <a:pPr lvl="1"/>
            <a:r>
              <a:rPr lang="zh-CN" altLang="en-US" dirty="0"/>
              <a:t>闭卷</a:t>
            </a:r>
            <a:endParaRPr lang="en-US" altLang="zh-CN" dirty="0"/>
          </a:p>
          <a:p>
            <a:endParaRPr lang="zh-CN" altLang="en-US" dirty="0"/>
          </a:p>
        </p:txBody>
      </p:sp>
      <p:sp>
        <p:nvSpPr>
          <p:cNvPr id="4" name="灯片编号占位符 3">
            <a:extLst>
              <a:ext uri="{FF2B5EF4-FFF2-40B4-BE49-F238E27FC236}">
                <a16:creationId xmlns:a16="http://schemas.microsoft.com/office/drawing/2014/main" id="{C057354A-24DD-47A9-A7E9-32A6A306F8D3}"/>
              </a:ext>
            </a:extLst>
          </p:cNvPr>
          <p:cNvSpPr>
            <a:spLocks noGrp="1"/>
          </p:cNvSpPr>
          <p:nvPr>
            <p:ph type="sldNum" sz="quarter" idx="11"/>
          </p:nvPr>
        </p:nvSpPr>
        <p:spPr/>
        <p:txBody>
          <a:bodyPr/>
          <a:lstStyle/>
          <a:p>
            <a:pPr>
              <a:defRPr/>
            </a:pPr>
            <a:fld id="{3FFE790D-BCFB-4008-9260-CA63AEE325FD}" type="slidenum">
              <a:rPr lang="en-US" smtClean="0"/>
              <a:pPr>
                <a:defRPr/>
              </a:pPr>
              <a:t>7</a:t>
            </a:fld>
            <a:endParaRPr lang="en-US" dirty="0"/>
          </a:p>
        </p:txBody>
      </p:sp>
      <p:grpSp>
        <p:nvGrpSpPr>
          <p:cNvPr id="6" name="组合 5">
            <a:extLst>
              <a:ext uri="{FF2B5EF4-FFF2-40B4-BE49-F238E27FC236}">
                <a16:creationId xmlns:a16="http://schemas.microsoft.com/office/drawing/2014/main" id="{12246CBA-0B39-4CF5-B018-EA6A3E146246}"/>
              </a:ext>
            </a:extLst>
          </p:cNvPr>
          <p:cNvGrpSpPr/>
          <p:nvPr/>
        </p:nvGrpSpPr>
        <p:grpSpPr>
          <a:xfrm>
            <a:off x="8534400" y="1343445"/>
            <a:ext cx="2520280" cy="1282906"/>
            <a:chOff x="5220072" y="2240519"/>
            <a:chExt cx="3456384" cy="1282906"/>
          </a:xfrm>
        </p:grpSpPr>
        <p:sp>
          <p:nvSpPr>
            <p:cNvPr id="7" name="任意多边形 4">
              <a:extLst>
                <a:ext uri="{FF2B5EF4-FFF2-40B4-BE49-F238E27FC236}">
                  <a16:creationId xmlns:a16="http://schemas.microsoft.com/office/drawing/2014/main" id="{B1741AAC-A195-494C-A7B9-5BDFA46961BE}"/>
                </a:ext>
              </a:extLst>
            </p:cNvPr>
            <p:cNvSpPr/>
            <p:nvPr/>
          </p:nvSpPr>
          <p:spPr>
            <a:xfrm>
              <a:off x="5220072" y="2240519"/>
              <a:ext cx="3456384" cy="489600"/>
            </a:xfrm>
            <a:custGeom>
              <a:avLst/>
              <a:gdLst>
                <a:gd name="connsiteX0" fmla="*/ 0 w 3456384"/>
                <a:gd name="connsiteY0" fmla="*/ 0 h 489600"/>
                <a:gd name="connsiteX1" fmla="*/ 3456384 w 3456384"/>
                <a:gd name="connsiteY1" fmla="*/ 0 h 489600"/>
                <a:gd name="connsiteX2" fmla="*/ 3456384 w 3456384"/>
                <a:gd name="connsiteY2" fmla="*/ 489600 h 489600"/>
                <a:gd name="connsiteX3" fmla="*/ 0 w 3456384"/>
                <a:gd name="connsiteY3" fmla="*/ 489600 h 489600"/>
                <a:gd name="connsiteX4" fmla="*/ 0 w 3456384"/>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384" h="489600">
                  <a:moveTo>
                    <a:pt x="0" y="0"/>
                  </a:moveTo>
                  <a:lnTo>
                    <a:pt x="3456384" y="0"/>
                  </a:lnTo>
                  <a:lnTo>
                    <a:pt x="3456384" y="489600"/>
                  </a:lnTo>
                  <a:lnTo>
                    <a:pt x="0" y="489600"/>
                  </a:lnTo>
                  <a:lnTo>
                    <a:pt x="0" y="0"/>
                  </a:lnTo>
                  <a:close/>
                </a:path>
              </a:pathLst>
            </a:custGeom>
            <a:solidFill>
              <a:srgbClr val="8B0012"/>
            </a:solidFill>
            <a:ln>
              <a:solidFill>
                <a:srgbClr val="8B001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两大原则</a:t>
              </a:r>
              <a:endParaRPr lang="zh-CN" altLang="en-US" sz="1800" kern="1200" dirty="0">
                <a:latin typeface="微软雅黑" panose="020B0503020204020204" pitchFamily="34" charset="-122"/>
                <a:ea typeface="微软雅黑" panose="020B0503020204020204" pitchFamily="34" charset="-122"/>
              </a:endParaRPr>
            </a:p>
          </p:txBody>
        </p:sp>
        <p:sp>
          <p:nvSpPr>
            <p:cNvPr id="8" name="任意多边形 9">
              <a:extLst>
                <a:ext uri="{FF2B5EF4-FFF2-40B4-BE49-F238E27FC236}">
                  <a16:creationId xmlns:a16="http://schemas.microsoft.com/office/drawing/2014/main" id="{4D9B6419-08D0-4038-ADE7-4A1EE6801485}"/>
                </a:ext>
              </a:extLst>
            </p:cNvPr>
            <p:cNvSpPr/>
            <p:nvPr/>
          </p:nvSpPr>
          <p:spPr>
            <a:xfrm>
              <a:off x="5220072" y="2730120"/>
              <a:ext cx="3456384" cy="793305"/>
            </a:xfrm>
            <a:custGeom>
              <a:avLst/>
              <a:gdLst>
                <a:gd name="connsiteX0" fmla="*/ 0 w 3456384"/>
                <a:gd name="connsiteY0" fmla="*/ 0 h 793305"/>
                <a:gd name="connsiteX1" fmla="*/ 3456384 w 3456384"/>
                <a:gd name="connsiteY1" fmla="*/ 0 h 793305"/>
                <a:gd name="connsiteX2" fmla="*/ 3456384 w 3456384"/>
                <a:gd name="connsiteY2" fmla="*/ 793305 h 793305"/>
                <a:gd name="connsiteX3" fmla="*/ 0 w 3456384"/>
                <a:gd name="connsiteY3" fmla="*/ 793305 h 793305"/>
                <a:gd name="connsiteX4" fmla="*/ 0 w 3456384"/>
                <a:gd name="connsiteY4" fmla="*/ 0 h 79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384" h="793305">
                  <a:moveTo>
                    <a:pt x="0" y="0"/>
                  </a:moveTo>
                  <a:lnTo>
                    <a:pt x="3456384" y="0"/>
                  </a:lnTo>
                  <a:lnTo>
                    <a:pt x="3456384" y="793305"/>
                  </a:lnTo>
                  <a:lnTo>
                    <a:pt x="0" y="793305"/>
                  </a:lnTo>
                  <a:lnTo>
                    <a:pt x="0" y="0"/>
                  </a:lnTo>
                  <a:close/>
                </a:path>
              </a:pathLst>
            </a:custGeom>
            <a:noFill/>
            <a:ln>
              <a:solidFill>
                <a:srgbClr val="8B001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rtl="0">
                <a:spcBef>
                  <a:spcPct val="0"/>
                </a:spcBef>
                <a:spcAft>
                  <a:spcPct val="15000"/>
                </a:spcAft>
                <a:buChar char="••"/>
              </a:pPr>
              <a:r>
                <a:rPr lang="zh-CN" sz="1700" b="1" kern="1200" dirty="0"/>
                <a:t>绝不人为制造不及格</a:t>
              </a:r>
              <a:endParaRPr lang="zh-CN" sz="1700" kern="1200" dirty="0"/>
            </a:p>
            <a:p>
              <a:pPr marL="171450" lvl="1" indent="-171450" algn="l" defTabSz="755650" rtl="0">
                <a:spcBef>
                  <a:spcPct val="0"/>
                </a:spcBef>
                <a:spcAft>
                  <a:spcPct val="15000"/>
                </a:spcAft>
                <a:buChar char="••"/>
              </a:pPr>
              <a:r>
                <a:rPr lang="zh-CN" sz="1700" b="1" kern="1200" dirty="0"/>
                <a:t>绝不故意压缩优秀率</a:t>
              </a:r>
              <a:endParaRPr lang="zh-CN" sz="1700" kern="1200" dirty="0"/>
            </a:p>
          </p:txBody>
        </p:sp>
      </p:grpSp>
      <p:pic>
        <p:nvPicPr>
          <p:cNvPr id="9" name="图片 8">
            <a:extLst>
              <a:ext uri="{FF2B5EF4-FFF2-40B4-BE49-F238E27FC236}">
                <a16:creationId xmlns:a16="http://schemas.microsoft.com/office/drawing/2014/main" id="{382DE64E-4EF7-4C5D-AC4A-2F816B708D66}"/>
              </a:ext>
            </a:extLst>
          </p:cNvPr>
          <p:cNvPicPr>
            <a:picLocks noChangeAspect="1"/>
          </p:cNvPicPr>
          <p:nvPr/>
        </p:nvPicPr>
        <p:blipFill>
          <a:blip r:embed="rId3"/>
          <a:stretch>
            <a:fillRect/>
          </a:stretch>
        </p:blipFill>
        <p:spPr>
          <a:xfrm>
            <a:off x="4872205" y="2895600"/>
            <a:ext cx="7256028" cy="3499815"/>
          </a:xfrm>
          <a:prstGeom prst="rect">
            <a:avLst/>
          </a:prstGeom>
        </p:spPr>
      </p:pic>
      <p:sp>
        <p:nvSpPr>
          <p:cNvPr id="10" name="文本框 9">
            <a:extLst>
              <a:ext uri="{FF2B5EF4-FFF2-40B4-BE49-F238E27FC236}">
                <a16:creationId xmlns:a16="http://schemas.microsoft.com/office/drawing/2014/main" id="{D538F266-9AD8-479B-9838-0481069E46BC}"/>
              </a:ext>
            </a:extLst>
          </p:cNvPr>
          <p:cNvSpPr txBox="1"/>
          <p:nvPr/>
        </p:nvSpPr>
        <p:spPr>
          <a:xfrm>
            <a:off x="611147" y="5562600"/>
            <a:ext cx="4185761" cy="830997"/>
          </a:xfrm>
          <a:prstGeom prst="rect">
            <a:avLst/>
          </a:prstGeom>
          <a:noFill/>
        </p:spPr>
        <p:txBody>
          <a:bodyPr wrap="none" rtlCol="0">
            <a:spAutoFit/>
          </a:bodyPr>
          <a:lstStyle/>
          <a:p>
            <a:pPr algn="ctr"/>
            <a:r>
              <a:rPr lang="zh-CN" altLang="en-US" sz="2400" b="1" dirty="0">
                <a:solidFill>
                  <a:srgbClr val="0070C0"/>
                </a:solidFill>
              </a:rPr>
              <a:t>教学团队最终可能根据</a:t>
            </a:r>
            <a:endParaRPr lang="en-US" altLang="zh-CN" sz="2400" b="1" dirty="0">
              <a:solidFill>
                <a:srgbClr val="0070C0"/>
              </a:solidFill>
            </a:endParaRPr>
          </a:p>
          <a:p>
            <a:pPr algn="ctr"/>
            <a:r>
              <a:rPr lang="zh-CN" altLang="en-US" sz="2400" b="1" dirty="0">
                <a:solidFill>
                  <a:srgbClr val="0070C0"/>
                </a:solidFill>
              </a:rPr>
              <a:t>实际情况对分数比例进行调整</a:t>
            </a:r>
          </a:p>
        </p:txBody>
      </p:sp>
    </p:spTree>
    <p:extLst>
      <p:ext uri="{BB962C8B-B14F-4D97-AF65-F5344CB8AC3E}">
        <p14:creationId xmlns:p14="http://schemas.microsoft.com/office/powerpoint/2010/main" val="3295690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027" name="AutoShape 45"/>
          <p:cNvCxnSpPr>
            <a:cxnSpLocks noChangeShapeType="1"/>
          </p:cNvCxnSpPr>
          <p:nvPr/>
        </p:nvCxnSpPr>
        <p:spPr bwMode="auto">
          <a:xfrm>
            <a:off x="8687321" y="3188830"/>
            <a:ext cx="1125751" cy="976269"/>
          </a:xfrm>
          <a:prstGeom prst="straightConnector1">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7818580" y="3188830"/>
            <a:ext cx="868743" cy="976269"/>
          </a:xfrm>
          <a:prstGeom prst="straightConnector1">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标题 1"/>
          <p:cNvSpPr>
            <a:spLocks noGrp="1"/>
          </p:cNvSpPr>
          <p:nvPr>
            <p:ph type="title"/>
          </p:nvPr>
        </p:nvSpPr>
        <p:spPr/>
        <p:txBody>
          <a:bodyPr>
            <a:normAutofit/>
          </a:bodyPr>
          <a:lstStyle/>
          <a:p>
            <a:r>
              <a:rPr kumimoji="1" lang="en-US" altLang="zh-CN" dirty="0" err="1">
                <a:sym typeface="+mn-ea"/>
              </a:rPr>
              <a:t>Internet标准化组织</a:t>
            </a:r>
            <a:endParaRPr kumimoji="1" lang="zh-CN" altLang="en-US" dirty="0"/>
          </a:p>
        </p:txBody>
      </p:sp>
      <p:sp>
        <p:nvSpPr>
          <p:cNvPr id="3" name="内容占位符 2"/>
          <p:cNvSpPr>
            <a:spLocks noGrp="1"/>
          </p:cNvSpPr>
          <p:nvPr>
            <p:ph idx="1"/>
          </p:nvPr>
        </p:nvSpPr>
        <p:spPr>
          <a:xfrm>
            <a:off x="609600" y="1600203"/>
            <a:ext cx="4851858" cy="4525963"/>
          </a:xfrm>
        </p:spPr>
        <p:txBody>
          <a:bodyPr>
            <a:normAutofit/>
          </a:bodyPr>
          <a:lstStyle/>
          <a:p>
            <a:pPr>
              <a:lnSpc>
                <a:spcPct val="120000"/>
              </a:lnSpc>
              <a:spcBef>
                <a:spcPts val="400"/>
              </a:spcBef>
              <a:buFont typeface="Wingdings" panose="05000000000000000000" charset="0"/>
              <a:buChar char="Ø"/>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互联网协会</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ISOC</a:t>
            </a:r>
          </a:p>
          <a:p>
            <a:pPr lvl="1">
              <a:lnSpc>
                <a:spcPct val="120000"/>
              </a:lnSpc>
              <a:spcBef>
                <a:spcPts val="40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Internet Society</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，简称</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ISOC</a:t>
            </a:r>
          </a:p>
          <a:p>
            <a:pPr lvl="1">
              <a:lnSpc>
                <a:spcPct val="120000"/>
              </a:lnSpc>
              <a:spcBef>
                <a:spcPts val="400"/>
              </a:spcBef>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由国际互联网协会为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IETF</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等提供法律支撑</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400"/>
              </a:spcBef>
              <a:buFont typeface="Wingdings" panose="05000000000000000000" charset="0"/>
              <a:buChar char="Ø"/>
            </a:pPr>
            <a:r>
              <a:rPr lang="zh-CN" altLang="en-US"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互联网体系结构</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sym typeface="+mn-ea"/>
              </a:rPr>
              <a:t>委员会IAB</a:t>
            </a:r>
            <a:endParaRPr lang="zh-CN" altLang="en-US"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spcBef>
                <a:spcPts val="4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IAB: Internet Architecture Board</a:t>
            </a:r>
          </a:p>
          <a:p>
            <a:pPr lvl="1" algn="l">
              <a:lnSpc>
                <a:spcPct val="120000"/>
              </a:lnSpc>
              <a:spcBef>
                <a:spcPts val="400"/>
              </a:spcBef>
              <a:buClrTx/>
              <a:buSzTx/>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cs typeface="Times New Roman" panose="02020603050405020304" pitchFamily="18" charset="0"/>
                <a:sym typeface="+mn-ea"/>
              </a:rPr>
              <a:t>IAB是国际互联网标准化组织IETF的顶层</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架构</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委员会，由13个</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个人</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sym typeface="+mn-ea"/>
              </a:rPr>
              <a:t>成员组成</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spcBef>
                <a:spcPts val="400"/>
              </a:spcBef>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负责</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TCP/IP</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协议簇开发研究方向的指导</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1">
              <a:lnSpc>
                <a:spcPct val="120000"/>
              </a:lnSpc>
              <a:spcBef>
                <a:spcPts val="400"/>
              </a:spcBef>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成立于</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1983</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年</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1">
              <a:lnSpc>
                <a:spcPct val="120000"/>
              </a:lnSpc>
              <a:spcBef>
                <a:spcPts val="400"/>
              </a:spcBef>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spcBef>
                <a:spcPts val="400"/>
              </a:spcBef>
              <a:buNone/>
            </a:pPr>
            <a:endParaRPr kumimoji="1" lang="zh-CN" altLang="en-US" sz="6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20000"/>
              </a:lnSpc>
              <a:spcBef>
                <a:spcPts val="400"/>
              </a:spcBef>
              <a:buNone/>
            </a:pPr>
            <a:endParaRPr kumimoji="1" lang="zh-CN" altLang="en-US" sz="6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20000"/>
              </a:lnSpc>
              <a:spcBef>
                <a:spcPts val="400"/>
              </a:spcBef>
              <a:buNone/>
            </a:pPr>
            <a:endParaRPr kumimoji="1" lang="zh-CN" altLang="en-US" sz="6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ctr">
              <a:lnSpc>
                <a:spcPct val="120000"/>
              </a:lnSpc>
              <a:spcBef>
                <a:spcPts val="400"/>
              </a:spcBef>
              <a:buNone/>
            </a:pPr>
            <a:endParaRPr kumimoji="1" lang="en-US" altLang="zh-CN" sz="1000" b="1" dirty="0">
              <a:solidFill>
                <a:srgbClr val="0B10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7762564C-7EF0-4B40-A049-67AB81959017}"/>
              </a:ext>
            </a:extLst>
          </p:cNvPr>
          <p:cNvSpPr>
            <a:spLocks noGrp="1"/>
          </p:cNvSpPr>
          <p:nvPr>
            <p:ph type="sldNum" sz="quarter" idx="4294967295"/>
          </p:nvPr>
        </p:nvSpPr>
        <p:spPr/>
        <p:txBody>
          <a:bodyPr/>
          <a:lstStyle/>
          <a:p>
            <a:fld id="{8D4D1E41-7A09-AB4A-A4E1-09765ADA2698}" type="slidenum">
              <a:rPr kumimoji="1" lang="zh-CN" altLang="en-US" smtClean="0"/>
              <a:t>70</a:t>
            </a:fld>
            <a:endParaRPr kumimoji="1" lang="zh-CN" altLang="en-US" dirty="0"/>
          </a:p>
        </p:txBody>
      </p:sp>
      <p:sp>
        <p:nvSpPr>
          <p:cNvPr id="5" name="文本框 4"/>
          <p:cNvSpPr txBox="1"/>
          <p:nvPr/>
        </p:nvSpPr>
        <p:spPr>
          <a:xfrm>
            <a:off x="8180793" y="1019140"/>
            <a:ext cx="3333115" cy="460375"/>
          </a:xfrm>
          <a:prstGeom prst="rect">
            <a:avLst/>
          </a:prstGeom>
          <a:noFill/>
        </p:spPr>
        <p:txBody>
          <a:bodyPr wrap="square" rtlCol="0" anchor="t">
            <a:spAutoFit/>
          </a:bodyPr>
          <a:lstStyle/>
          <a:p>
            <a:pPr marL="0" indent="0" algn="ctr">
              <a:buNone/>
            </a:pPr>
            <a:r>
              <a:rPr kumimoji="1" lang="en-US" altLang="zh-CN" sz="2400" b="1" dirty="0">
                <a:solidFill>
                  <a:srgbClr val="7030A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ea"/>
              </a:rPr>
              <a:t>https://www.iab.org</a:t>
            </a:r>
          </a:p>
        </p:txBody>
      </p:sp>
      <p:sp>
        <p:nvSpPr>
          <p:cNvPr id="8" name="AutoShape 44"/>
          <p:cNvSpPr>
            <a:spLocks noChangeArrowheads="1"/>
          </p:cNvSpPr>
          <p:nvPr/>
        </p:nvSpPr>
        <p:spPr bwMode="auto">
          <a:xfrm>
            <a:off x="9250197" y="3947547"/>
            <a:ext cx="2723384" cy="2121669"/>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400">
              <a:latin typeface="微软雅黑" panose="020B0503020204020204" pitchFamily="34" charset="-122"/>
              <a:ea typeface="微软雅黑" panose="020B0503020204020204" pitchFamily="34" charset="-122"/>
            </a:endParaRPr>
          </a:p>
        </p:txBody>
      </p:sp>
      <p:sp>
        <p:nvSpPr>
          <p:cNvPr id="9" name="AutoShape 43"/>
          <p:cNvSpPr>
            <a:spLocks noChangeArrowheads="1"/>
          </p:cNvSpPr>
          <p:nvPr/>
        </p:nvSpPr>
        <p:spPr bwMode="auto">
          <a:xfrm>
            <a:off x="5713751" y="3947547"/>
            <a:ext cx="2688461" cy="2136849"/>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400">
              <a:latin typeface="微软雅黑" panose="020B0503020204020204" pitchFamily="34" charset="-122"/>
              <a:ea typeface="微软雅黑" panose="020B0503020204020204" pitchFamily="34" charset="-122"/>
            </a:endParaRPr>
          </a:p>
        </p:txBody>
      </p:sp>
      <p:sp>
        <p:nvSpPr>
          <p:cNvPr id="41999" name="Line 6"/>
          <p:cNvSpPr>
            <a:spLocks noChangeShapeType="1"/>
          </p:cNvSpPr>
          <p:nvPr/>
        </p:nvSpPr>
        <p:spPr bwMode="auto">
          <a:xfrm>
            <a:off x="7194799" y="4851988"/>
            <a:ext cx="425670" cy="52865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6453222" y="4851988"/>
            <a:ext cx="424332" cy="52865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10024569" y="4824976"/>
            <a:ext cx="101733" cy="198727"/>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10969610" y="4823048"/>
            <a:ext cx="164646" cy="154351"/>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9648426" y="5278383"/>
            <a:ext cx="211497"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10020553" y="5278383"/>
            <a:ext cx="318583"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10763468" y="5278383"/>
            <a:ext cx="266379"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11187800" y="5278383"/>
            <a:ext cx="266379"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p:nvPr/>
        </p:nvSpPr>
        <p:spPr bwMode="auto">
          <a:xfrm>
            <a:off x="7864300" y="2702625"/>
            <a:ext cx="1749532" cy="225739"/>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42009" name="Text Box 12"/>
          <p:cNvSpPr txBox="1">
            <a:spLocks noChangeArrowheads="1"/>
          </p:cNvSpPr>
          <p:nvPr/>
        </p:nvSpPr>
        <p:spPr bwMode="auto">
          <a:xfrm>
            <a:off x="5778703" y="3291654"/>
            <a:ext cx="24020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IRTF</a:t>
            </a:r>
            <a:br>
              <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br>
            <a:r>
              <a:rPr kumimoji="1"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互联网研究任务组</a:t>
            </a:r>
            <a:endPar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010" name="Text Box 13"/>
          <p:cNvSpPr txBox="1">
            <a:spLocks noChangeArrowheads="1"/>
          </p:cNvSpPr>
          <p:nvPr/>
        </p:nvSpPr>
        <p:spPr bwMode="auto">
          <a:xfrm>
            <a:off x="9219312" y="3295584"/>
            <a:ext cx="27233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IETF </a:t>
            </a:r>
          </a:p>
          <a:p>
            <a:pPr algn="ctr" eaLnBrk="0" hangingPunct="0"/>
            <a:r>
              <a:rPr kumimoji="1"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互联网工程任务组</a:t>
            </a:r>
            <a:endPar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012" name="Text Box 17"/>
          <p:cNvSpPr txBox="1">
            <a:spLocks noChangeArrowheads="1"/>
          </p:cNvSpPr>
          <p:nvPr/>
        </p:nvSpPr>
        <p:spPr bwMode="auto">
          <a:xfrm>
            <a:off x="10372601" y="4850059"/>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3" name="Rectangle 20"/>
          <p:cNvSpPr>
            <a:spLocks noChangeArrowheads="1"/>
          </p:cNvSpPr>
          <p:nvPr/>
        </p:nvSpPr>
        <p:spPr bwMode="auto">
          <a:xfrm>
            <a:off x="6169024" y="5380826"/>
            <a:ext cx="464797" cy="375915"/>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RG</a:t>
            </a:r>
          </a:p>
        </p:txBody>
      </p:sp>
      <p:sp>
        <p:nvSpPr>
          <p:cNvPr id="42014" name="Rectangle 21"/>
          <p:cNvSpPr>
            <a:spLocks noChangeArrowheads="1"/>
          </p:cNvSpPr>
          <p:nvPr/>
        </p:nvSpPr>
        <p:spPr bwMode="auto">
          <a:xfrm>
            <a:off x="11417683" y="5418925"/>
            <a:ext cx="373997"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dirty="0">
                <a:latin typeface="微软雅黑" panose="020B0503020204020204" pitchFamily="34" charset="-122"/>
                <a:ea typeface="微软雅黑" panose="020B0503020204020204" pitchFamily="34" charset="-122"/>
              </a:rPr>
              <a:t>WG</a:t>
            </a:r>
          </a:p>
        </p:txBody>
      </p:sp>
      <p:sp>
        <p:nvSpPr>
          <p:cNvPr id="42015" name="Text Box 22"/>
          <p:cNvSpPr txBox="1">
            <a:spLocks noChangeArrowheads="1"/>
          </p:cNvSpPr>
          <p:nvPr/>
        </p:nvSpPr>
        <p:spPr bwMode="auto">
          <a:xfrm>
            <a:off x="9855907" y="5318899"/>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6" name="Text Box 23"/>
          <p:cNvSpPr txBox="1">
            <a:spLocks noChangeArrowheads="1"/>
          </p:cNvSpPr>
          <p:nvPr/>
        </p:nvSpPr>
        <p:spPr bwMode="auto">
          <a:xfrm>
            <a:off x="11064650" y="5318899"/>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7" name="Rectangle 28"/>
          <p:cNvSpPr>
            <a:spLocks noChangeArrowheads="1"/>
          </p:cNvSpPr>
          <p:nvPr/>
        </p:nvSpPr>
        <p:spPr bwMode="auto">
          <a:xfrm>
            <a:off x="7360862" y="5380826"/>
            <a:ext cx="457813" cy="375915"/>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RG</a:t>
            </a:r>
          </a:p>
        </p:txBody>
      </p:sp>
      <p:sp>
        <p:nvSpPr>
          <p:cNvPr id="42018" name="Text Box 29"/>
          <p:cNvSpPr txBox="1">
            <a:spLocks noChangeArrowheads="1"/>
          </p:cNvSpPr>
          <p:nvPr/>
        </p:nvSpPr>
        <p:spPr bwMode="auto">
          <a:xfrm>
            <a:off x="6834719" y="5345911"/>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9" name="Rectangle 30"/>
          <p:cNvSpPr>
            <a:spLocks noChangeArrowheads="1"/>
          </p:cNvSpPr>
          <p:nvPr/>
        </p:nvSpPr>
        <p:spPr bwMode="auto">
          <a:xfrm>
            <a:off x="9648658" y="4977606"/>
            <a:ext cx="690847" cy="35686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2000">
                <a:latin typeface="微软雅黑" panose="020B0503020204020204" pitchFamily="34" charset="-122"/>
                <a:ea typeface="微软雅黑" panose="020B0503020204020204" pitchFamily="34" charset="-122"/>
              </a:rPr>
              <a:t>领域</a:t>
            </a:r>
          </a:p>
        </p:txBody>
      </p:sp>
      <p:sp>
        <p:nvSpPr>
          <p:cNvPr id="42020" name="Rectangle 31"/>
          <p:cNvSpPr>
            <a:spLocks noChangeArrowheads="1"/>
          </p:cNvSpPr>
          <p:nvPr/>
        </p:nvSpPr>
        <p:spPr bwMode="auto">
          <a:xfrm>
            <a:off x="10969395" y="4977606"/>
            <a:ext cx="561948" cy="35686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2000">
                <a:latin typeface="微软雅黑" panose="020B0503020204020204" pitchFamily="34" charset="-122"/>
                <a:ea typeface="微软雅黑" panose="020B0503020204020204" pitchFamily="34" charset="-122"/>
              </a:rPr>
              <a:t>领域</a:t>
            </a:r>
          </a:p>
        </p:txBody>
      </p:sp>
      <p:sp>
        <p:nvSpPr>
          <p:cNvPr id="42024" name="Rectangle 33"/>
          <p:cNvSpPr>
            <a:spLocks noChangeArrowheads="1"/>
          </p:cNvSpPr>
          <p:nvPr/>
        </p:nvSpPr>
        <p:spPr bwMode="auto">
          <a:xfrm>
            <a:off x="10648099" y="5418925"/>
            <a:ext cx="417175"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WG</a:t>
            </a:r>
          </a:p>
        </p:txBody>
      </p:sp>
      <p:sp>
        <p:nvSpPr>
          <p:cNvPr id="42025" name="Rectangle 34"/>
          <p:cNvSpPr>
            <a:spLocks noChangeArrowheads="1"/>
          </p:cNvSpPr>
          <p:nvPr/>
        </p:nvSpPr>
        <p:spPr bwMode="auto">
          <a:xfrm>
            <a:off x="10150284" y="5418925"/>
            <a:ext cx="370822"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WG</a:t>
            </a:r>
          </a:p>
        </p:txBody>
      </p:sp>
      <p:sp>
        <p:nvSpPr>
          <p:cNvPr id="42026" name="Rectangle 35"/>
          <p:cNvSpPr>
            <a:spLocks noChangeArrowheads="1"/>
          </p:cNvSpPr>
          <p:nvPr/>
        </p:nvSpPr>
        <p:spPr bwMode="auto">
          <a:xfrm>
            <a:off x="9449912" y="5418925"/>
            <a:ext cx="409555"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WG</a:t>
            </a:r>
            <a:endParaRPr kumimoji="1" lang="en-US" altLang="zh-CN" sz="2400">
              <a:latin typeface="微软雅黑" panose="020B0503020204020204" pitchFamily="34" charset="-122"/>
              <a:ea typeface="微软雅黑" panose="020B0503020204020204" pitchFamily="34" charset="-122"/>
            </a:endParaRPr>
          </a:p>
        </p:txBody>
      </p:sp>
      <p:cxnSp>
        <p:nvCxnSpPr>
          <p:cNvPr id="42028" name="AutoShape 46"/>
          <p:cNvCxnSpPr>
            <a:cxnSpLocks noChangeShapeType="1"/>
            <a:stCxn id="43" idx="2"/>
            <a:endCxn id="30" idx="2"/>
          </p:cNvCxnSpPr>
          <p:nvPr/>
        </p:nvCxnSpPr>
        <p:spPr bwMode="auto">
          <a:xfrm>
            <a:off x="8681635" y="2022974"/>
            <a:ext cx="14200" cy="1172084"/>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7326523" y="2318236"/>
            <a:ext cx="2738624" cy="876821"/>
          </a:xfrm>
          <a:prstGeom prst="rect">
            <a:avLst/>
          </a:prstGeom>
          <a:solidFill>
            <a:srgbClr val="FFFF00"/>
          </a:solidFill>
          <a:ln w="28575">
            <a:solidFill>
              <a:srgbClr val="000066"/>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kumimoji="1"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互联网体系结构</a:t>
            </a:r>
          </a:p>
          <a:p>
            <a:pPr algn="ctr" eaLnBrk="0" fontAlgn="auto" hangingPunct="0">
              <a:spcBef>
                <a:spcPts val="0"/>
              </a:spcBef>
              <a:spcAft>
                <a:spcPts val="0"/>
              </a:spcAft>
              <a:defRPr/>
            </a:pPr>
            <a:r>
              <a:rPr kumimoji="1"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研究委员会</a:t>
            </a:r>
            <a:r>
              <a:rPr kumimoji="1"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IAB</a:t>
            </a:r>
          </a:p>
        </p:txBody>
      </p:sp>
      <p:sp>
        <p:nvSpPr>
          <p:cNvPr id="42008" name="Rectangle 10"/>
          <p:cNvSpPr>
            <a:spLocks noChangeArrowheads="1"/>
          </p:cNvSpPr>
          <p:nvPr/>
        </p:nvSpPr>
        <p:spPr bwMode="auto">
          <a:xfrm>
            <a:off x="5827411" y="4313406"/>
            <a:ext cx="2439553" cy="66483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互联网研究</a:t>
            </a:r>
          </a:p>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指导小组</a:t>
            </a:r>
            <a:r>
              <a:rPr kumimoji="1" lang="en-US" altLang="zh-CN"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IRSG </a:t>
            </a:r>
          </a:p>
        </p:txBody>
      </p:sp>
      <p:sp>
        <p:nvSpPr>
          <p:cNvPr id="42011" name="Rectangle 16"/>
          <p:cNvSpPr>
            <a:spLocks noChangeArrowheads="1"/>
          </p:cNvSpPr>
          <p:nvPr/>
        </p:nvSpPr>
        <p:spPr bwMode="auto">
          <a:xfrm>
            <a:off x="9477216" y="4221332"/>
            <a:ext cx="2214139" cy="60387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互联网工程</a:t>
            </a:r>
          </a:p>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指导小组</a:t>
            </a:r>
            <a:r>
              <a:rPr kumimoji="1" lang="en-US" altLang="zh-CN"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IESG </a:t>
            </a:r>
          </a:p>
        </p:txBody>
      </p:sp>
      <p:sp>
        <p:nvSpPr>
          <p:cNvPr id="43" name="Rectangle 5"/>
          <p:cNvSpPr>
            <a:spLocks noChangeArrowheads="1"/>
          </p:cNvSpPr>
          <p:nvPr/>
        </p:nvSpPr>
        <p:spPr bwMode="auto">
          <a:xfrm>
            <a:off x="7203990" y="1477442"/>
            <a:ext cx="2955290" cy="545532"/>
          </a:xfrm>
          <a:prstGeom prst="rect">
            <a:avLst/>
          </a:prstGeom>
          <a:no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互联网协会 </a:t>
            </a: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ISOC</a:t>
            </a:r>
          </a:p>
        </p:txBody>
      </p:sp>
      <p:sp>
        <p:nvSpPr>
          <p:cNvPr id="4" name="矩形 3">
            <a:extLst>
              <a:ext uri="{FF2B5EF4-FFF2-40B4-BE49-F238E27FC236}">
                <a16:creationId xmlns:a16="http://schemas.microsoft.com/office/drawing/2014/main" id="{57E76A48-4328-41F0-B364-1F9965CE4DF6}"/>
              </a:ext>
            </a:extLst>
          </p:cNvPr>
          <p:cNvSpPr/>
          <p:nvPr/>
        </p:nvSpPr>
        <p:spPr>
          <a:xfrm>
            <a:off x="4906968" y="6036251"/>
            <a:ext cx="3647152"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只出研究报告，但不制定协议标准</a:t>
            </a:r>
            <a:endParaRPr lang="zh-CN" altLang="en-US" dirty="0"/>
          </a:p>
        </p:txBody>
      </p:sp>
      <p:sp>
        <p:nvSpPr>
          <p:cNvPr id="39" name="矩形 38">
            <a:extLst>
              <a:ext uri="{FF2B5EF4-FFF2-40B4-BE49-F238E27FC236}">
                <a16:creationId xmlns:a16="http://schemas.microsoft.com/office/drawing/2014/main" id="{9C369B09-808C-4F28-9827-764B6AE0C92C}"/>
              </a:ext>
            </a:extLst>
          </p:cNvPr>
          <p:cNvSpPr/>
          <p:nvPr/>
        </p:nvSpPr>
        <p:spPr>
          <a:xfrm>
            <a:off x="9674941" y="6036251"/>
            <a:ext cx="206178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实际制定协议标准</a:t>
            </a:r>
            <a:endParaRPr lang="zh-CN" altLang="en-US" dirty="0"/>
          </a:p>
        </p:txBody>
      </p:sp>
    </p:spTree>
    <p:extLst>
      <p:ext uri="{BB962C8B-B14F-4D97-AF65-F5344CB8AC3E}">
        <p14:creationId xmlns:p14="http://schemas.microsoft.com/office/powerpoint/2010/main" val="1418936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中国的</a:t>
            </a:r>
            <a:r>
              <a:rPr kumimoji="1" lang="en-US" altLang="zh-CN" dirty="0" err="1">
                <a:sym typeface="+mn-ea"/>
              </a:rPr>
              <a:t>相关标准组织与联盟</a:t>
            </a:r>
            <a:endParaRPr kumimoji="1" lang="zh-CN" altLang="en-US" dirty="0"/>
          </a:p>
        </p:txBody>
      </p:sp>
      <p:sp>
        <p:nvSpPr>
          <p:cNvPr id="3" name="内容占位符 2"/>
          <p:cNvSpPr>
            <a:spLocks noGrp="1"/>
          </p:cNvSpPr>
          <p:nvPr>
            <p:ph idx="1"/>
          </p:nvPr>
        </p:nvSpPr>
        <p:spPr/>
        <p:txBody>
          <a:bodyPr>
            <a:normAutofit fontScale="97500"/>
          </a:bodyPr>
          <a:lstStyle/>
          <a:p>
            <a:pPr>
              <a:lnSpc>
                <a:spcPct val="130000"/>
              </a:lnSpc>
              <a:buFont typeface="Wingdings" panose="05000000000000000000" charset="0"/>
              <a:buChar char="Ø"/>
            </a:pPr>
            <a:r>
              <a:rPr lang="zh-CN" altLang="en-US" sz="25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中国通信标准化</a:t>
            </a:r>
            <a:r>
              <a:rPr lang="zh-CN" altLang="en-US" sz="2500" dirty="0">
                <a:latin typeface="微软雅黑" panose="020B0503020204020204" pitchFamily="34" charset="-122"/>
                <a:ea typeface="微软雅黑" panose="020B0503020204020204" pitchFamily="34" charset="-122"/>
                <a:cs typeface="Times New Roman" panose="02020603050405020304" pitchFamily="18" charset="0"/>
              </a:rPr>
              <a:t>协会CCSA</a:t>
            </a:r>
            <a:endParaRPr lang="zh-CN" altLang="en-US" sz="25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585470" indent="-305435" algn="l">
              <a:lnSpc>
                <a:spcPct val="120000"/>
              </a:lnSpc>
              <a:spcAft>
                <a:spcPts val="0"/>
              </a:spcAft>
              <a:buClrTx/>
              <a:buSzTx/>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sym typeface="+mn-ea"/>
              </a:rPr>
              <a:t>CCSA</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(China Communications Standards Association)</a:t>
            </a:r>
          </a:p>
          <a:p>
            <a:pPr marL="585470" indent="-305435" algn="l">
              <a:lnSpc>
                <a:spcPct val="120000"/>
              </a:lnSpc>
              <a:spcAft>
                <a:spcPts val="0"/>
              </a:spcAft>
              <a:buClrTx/>
              <a:buSzTx/>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2002年12月18日成立</a:t>
            </a:r>
          </a:p>
          <a:p>
            <a:pPr marL="585470" indent="-305435" algn="l">
              <a:lnSpc>
                <a:spcPct val="130000"/>
              </a:lnSpc>
              <a:spcAft>
                <a:spcPts val="0"/>
              </a:spcAft>
              <a:buClrTx/>
              <a:buSzTx/>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余个</a:t>
            </a:r>
            <a:r>
              <a:rPr lang="en-US" altLang="zh-CN" sz="1800" dirty="0" err="1">
                <a:latin typeface="微软雅黑" panose="020B0503020204020204" pitchFamily="34" charset="-122"/>
                <a:ea typeface="微软雅黑" panose="020B0503020204020204" pitchFamily="34" charset="-122"/>
                <a:cs typeface="Times New Roman" panose="02020603050405020304" pitchFamily="18" charset="0"/>
              </a:rPr>
              <a:t>技术委员会</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TC</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），根据技术需求成立和解散</a:t>
            </a:r>
          </a:p>
        </p:txBody>
      </p:sp>
      <p:sp>
        <p:nvSpPr>
          <p:cNvPr id="7" name="灯片编号占位符 6">
            <a:extLst>
              <a:ext uri="{FF2B5EF4-FFF2-40B4-BE49-F238E27FC236}">
                <a16:creationId xmlns:a16="http://schemas.microsoft.com/office/drawing/2014/main" id="{7E986B33-CD0D-9240-946D-7CD35601286B}"/>
              </a:ext>
            </a:extLst>
          </p:cNvPr>
          <p:cNvSpPr>
            <a:spLocks noGrp="1"/>
          </p:cNvSpPr>
          <p:nvPr>
            <p:ph type="sldNum" sz="quarter" idx="4294967295"/>
          </p:nvPr>
        </p:nvSpPr>
        <p:spPr/>
        <p:txBody>
          <a:bodyPr/>
          <a:lstStyle/>
          <a:p>
            <a:fld id="{8D4D1E41-7A09-AB4A-A4E1-09765ADA2698}" type="slidenum">
              <a:rPr kumimoji="1" lang="zh-CN" altLang="en-US" smtClean="0"/>
              <a:t>71</a:t>
            </a:fld>
            <a:endParaRPr kumimoji="1" lang="zh-CN" altLang="en-US" dirty="0"/>
          </a:p>
        </p:txBody>
      </p:sp>
      <p:pic>
        <p:nvPicPr>
          <p:cNvPr id="6" name="图片 5"/>
          <p:cNvPicPr>
            <a:picLocks noChangeAspect="1"/>
          </p:cNvPicPr>
          <p:nvPr/>
        </p:nvPicPr>
        <p:blipFill>
          <a:blip r:embed="rId3"/>
          <a:stretch>
            <a:fillRect/>
          </a:stretch>
        </p:blipFill>
        <p:spPr>
          <a:xfrm>
            <a:off x="7543800" y="2088296"/>
            <a:ext cx="3930286" cy="718185"/>
          </a:xfrm>
          <a:prstGeom prst="rect">
            <a:avLst/>
          </a:prstGeom>
        </p:spPr>
      </p:pic>
      <p:graphicFrame>
        <p:nvGraphicFramePr>
          <p:cNvPr id="4" name="表格 8">
            <a:extLst>
              <a:ext uri="{FF2B5EF4-FFF2-40B4-BE49-F238E27FC236}">
                <a16:creationId xmlns:a16="http://schemas.microsoft.com/office/drawing/2014/main" id="{51AA7502-9945-4F4E-A0CA-E986362166F5}"/>
              </a:ext>
            </a:extLst>
          </p:cNvPr>
          <p:cNvGraphicFramePr>
            <a:graphicFrameLocks noGrp="1"/>
          </p:cNvGraphicFramePr>
          <p:nvPr/>
        </p:nvGraphicFramePr>
        <p:xfrm>
          <a:off x="2032000" y="4074919"/>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26631262"/>
                    </a:ext>
                  </a:extLst>
                </a:gridCol>
                <a:gridCol w="4064000">
                  <a:extLst>
                    <a:ext uri="{9D8B030D-6E8A-4147-A177-3AD203B41FA5}">
                      <a16:colId xmlns:a16="http://schemas.microsoft.com/office/drawing/2014/main" val="551752243"/>
                    </a:ext>
                  </a:extLst>
                </a:gridCol>
              </a:tblGrid>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TC1：互联网与应用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TC8：网络与信息安全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91794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TC3：网络与业务能力</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TC9：电磁环境与安全防护</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1550686"/>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TC4：通信电源与通信局站工作环境</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TC10：物联网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2679015"/>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TC5：无线通信</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TC11：移动互联网应用和终端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119692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TC6：传送网与接入网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TC12：航天通信技术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2332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TC7：网络管理与运营支撑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9551213"/>
                  </a:ext>
                </a:extLst>
              </a:tr>
            </a:tbl>
          </a:graphicData>
        </a:graphic>
      </p:graphicFrame>
    </p:spTree>
    <p:extLst>
      <p:ext uri="{BB962C8B-B14F-4D97-AF65-F5344CB8AC3E}">
        <p14:creationId xmlns:p14="http://schemas.microsoft.com/office/powerpoint/2010/main" val="624593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开源社区</a:t>
            </a:r>
            <a:endParaRPr kumimoji="1" lang="zh-CN" altLang="en-US" dirty="0"/>
          </a:p>
        </p:txBody>
      </p:sp>
      <p:sp>
        <p:nvSpPr>
          <p:cNvPr id="8" name="内容占位符 2">
            <a:extLst>
              <a:ext uri="{FF2B5EF4-FFF2-40B4-BE49-F238E27FC236}">
                <a16:creationId xmlns:a16="http://schemas.microsoft.com/office/drawing/2014/main" id="{08496E6F-3B87-2A48-A74E-D8E900A1612A}"/>
              </a:ext>
            </a:extLst>
          </p:cNvPr>
          <p:cNvSpPr>
            <a:spLocks noGrp="1"/>
          </p:cNvSpPr>
          <p:nvPr>
            <p:ph idx="1"/>
          </p:nvPr>
        </p:nvSpPr>
        <p:spPr>
          <a:xfrm>
            <a:off x="609600" y="1600203"/>
            <a:ext cx="6934200" cy="4525963"/>
          </a:xfrm>
        </p:spPr>
        <p:txBody>
          <a:bodyPr>
            <a:normAutofit/>
          </a:bodyPr>
          <a:lstStyle/>
          <a:p>
            <a:pPr algn="l">
              <a:lnSpc>
                <a:spcPct val="125000"/>
              </a:lnSpc>
              <a:spcAft>
                <a:spcPts val="0"/>
              </a:spcAft>
              <a:buClrTx/>
              <a:buSzTx/>
              <a:buFont typeface="Wingdings" panose="05000000000000000000" charset="0"/>
              <a:buChar char="Ø"/>
            </a:pPr>
            <a:r>
              <a:rPr lang="en-US" altLang="zh-CN" dirty="0" err="1">
                <a:effectLst/>
                <a:cs typeface="微软雅黑" panose="020B0503020204020204" pitchFamily="34" charset="-122"/>
              </a:rPr>
              <a:t>开源社区</a:t>
            </a:r>
            <a:r>
              <a:rPr lang="zh-CN" altLang="en-US" dirty="0">
                <a:effectLst/>
                <a:cs typeface="微软雅黑" panose="020B0503020204020204" pitchFamily="34" charset="-122"/>
              </a:rPr>
              <a:t> </a:t>
            </a:r>
            <a:r>
              <a:rPr lang="en-US" altLang="zh-CN" dirty="0">
                <a:effectLst/>
                <a:cs typeface="微软雅黑" panose="020B0503020204020204" pitchFamily="34" charset="-122"/>
              </a:rPr>
              <a:t>(Open Source Community)</a:t>
            </a:r>
          </a:p>
          <a:p>
            <a:pPr lvl="1">
              <a:lnSpc>
                <a:spcPct val="125000"/>
              </a:lnSpc>
              <a:buFont typeface="Arial" panose="020B0604020202020204" pitchFamily="34" charset="0"/>
              <a:buChar char="•"/>
            </a:pPr>
            <a:r>
              <a:rPr lang="en-US" altLang="zh-CN" dirty="0" err="1">
                <a:effectLst/>
                <a:cs typeface="微软雅黑" panose="020B0503020204020204" pitchFamily="34" charset="-122"/>
              </a:rPr>
              <a:t>又称开放源代码社区</a:t>
            </a:r>
            <a:r>
              <a:rPr lang="zh-CN" altLang="en-US" dirty="0">
                <a:cs typeface="微软雅黑" panose="020B0503020204020204" pitchFamily="34" charset="-122"/>
              </a:rPr>
              <a:t>，</a:t>
            </a:r>
            <a:r>
              <a:rPr lang="en-US" altLang="zh-CN" dirty="0" err="1">
                <a:cs typeface="微软雅黑" panose="020B0503020204020204" pitchFamily="34" charset="-122"/>
              </a:rPr>
              <a:t>公布软件源代码的网络平台，同时也为网络成员提供一个自由学习交流的空间</a:t>
            </a:r>
            <a:endParaRPr lang="en-US" altLang="zh-CN" dirty="0">
              <a:effectLst/>
              <a:cs typeface="微软雅黑" panose="020B0503020204020204" pitchFamily="34" charset="-122"/>
            </a:endParaRPr>
          </a:p>
          <a:p>
            <a:pPr lvl="1">
              <a:lnSpc>
                <a:spcPct val="125000"/>
              </a:lnSpc>
              <a:spcAft>
                <a:spcPts val="0"/>
              </a:spcAft>
              <a:buFont typeface="Arial" panose="020B0604020202020204" pitchFamily="34" charset="0"/>
              <a:buChar char="•"/>
            </a:pPr>
            <a:r>
              <a:rPr lang="en-US" altLang="zh-CN" dirty="0" err="1">
                <a:effectLst/>
                <a:cs typeface="微软雅黑" panose="020B0503020204020204" pitchFamily="34" charset="-122"/>
              </a:rPr>
              <a:t>根据相应的开源软件许可证协议</a:t>
            </a:r>
            <a:endParaRPr lang="en-US" altLang="zh-CN" dirty="0">
              <a:effectLst/>
              <a:cs typeface="微软雅黑" panose="020B0503020204020204" pitchFamily="34" charset="-122"/>
            </a:endParaRPr>
          </a:p>
          <a:p>
            <a:pPr>
              <a:lnSpc>
                <a:spcPct val="125000"/>
              </a:lnSpc>
              <a:spcAft>
                <a:spcPts val="0"/>
              </a:spcAft>
              <a:buFont typeface="Wingdings" panose="05000000000000000000" charset="0"/>
              <a:buChar char="Ø"/>
            </a:pPr>
            <a:r>
              <a:rPr lang="en-US" altLang="zh-CN" dirty="0">
                <a:effectLst/>
                <a:cs typeface="微软雅黑" panose="020B0503020204020204" pitchFamily="34" charset="-122"/>
              </a:rPr>
              <a:t>GitHub </a:t>
            </a:r>
          </a:p>
          <a:p>
            <a:pPr lvl="1">
              <a:lnSpc>
                <a:spcPct val="125000"/>
              </a:lnSpc>
              <a:spcAft>
                <a:spcPts val="0"/>
              </a:spcAft>
              <a:buFont typeface="Arial" panose="020B0604020202020204" pitchFamily="34" charset="0"/>
              <a:buChar char="•"/>
            </a:pPr>
            <a:r>
              <a:rPr lang="zh-CN" altLang="zh-CN" dirty="0">
                <a:effectLst/>
                <a:cs typeface="微软雅黑" panose="020B0503020204020204" pitchFamily="34" charset="-122"/>
              </a:rPr>
              <a:t>面向开源及私有软件项目的托管网络平台</a:t>
            </a:r>
            <a:r>
              <a:rPr lang="en-US" altLang="zh-CN" kern="100" dirty="0">
                <a:effectLst/>
                <a:cs typeface="微软雅黑" panose="020B0503020204020204" pitchFamily="34" charset="-122"/>
                <a:hlinkClick r:id="rId3"/>
              </a:rPr>
              <a:t>https://github.com</a:t>
            </a:r>
          </a:p>
          <a:p>
            <a:pPr lvl="1">
              <a:lnSpc>
                <a:spcPct val="125000"/>
              </a:lnSpc>
              <a:spcAft>
                <a:spcPts val="0"/>
              </a:spcAft>
              <a:buFont typeface="Arial" panose="020B0604020202020204" pitchFamily="34" charset="0"/>
              <a:buChar char="•"/>
            </a:pPr>
            <a:r>
              <a:rPr lang="en-US" altLang="zh-CN" b="1" dirty="0">
                <a:solidFill>
                  <a:srgbClr val="C00000"/>
                </a:solidFill>
                <a:sym typeface="+mn-ea"/>
              </a:rPr>
              <a:t>Google </a:t>
            </a:r>
            <a:r>
              <a:rPr lang="zh-CN" altLang="en-US" b="1" dirty="0">
                <a:solidFill>
                  <a:srgbClr val="C00000"/>
                </a:solidFill>
                <a:sym typeface="+mn-ea"/>
              </a:rPr>
              <a:t>QUIC协议项目</a:t>
            </a:r>
          </a:p>
          <a:p>
            <a:pPr lvl="1">
              <a:lnSpc>
                <a:spcPct val="125000"/>
              </a:lnSpc>
              <a:buFont typeface="Arial" panose="020B0604020202020204" pitchFamily="34" charset="0"/>
              <a:buChar char="•"/>
            </a:pPr>
            <a:r>
              <a:rPr lang="en-US" altLang="zh-CN" b="1" dirty="0">
                <a:solidFill>
                  <a:srgbClr val="C00000"/>
                </a:solidFill>
                <a:sym typeface="+mn-ea"/>
              </a:rPr>
              <a:t>Google </a:t>
            </a:r>
            <a:r>
              <a:rPr lang="zh-CN" altLang="en-US" b="1" dirty="0">
                <a:solidFill>
                  <a:srgbClr val="C00000"/>
                </a:solidFill>
                <a:sym typeface="+mn-ea"/>
              </a:rPr>
              <a:t>WebRTC项目</a:t>
            </a:r>
            <a:endParaRPr lang="en-US" altLang="zh-CN" kern="100" dirty="0">
              <a:solidFill>
                <a:srgbClr val="C00000"/>
              </a:solidFill>
              <a:effectLst/>
              <a:cs typeface="微软雅黑" panose="020B0503020204020204" pitchFamily="34" charset="-122"/>
            </a:endParaRPr>
          </a:p>
        </p:txBody>
      </p:sp>
      <p:sp>
        <p:nvSpPr>
          <p:cNvPr id="6" name="灯片编号占位符 5">
            <a:extLst>
              <a:ext uri="{FF2B5EF4-FFF2-40B4-BE49-F238E27FC236}">
                <a16:creationId xmlns:a16="http://schemas.microsoft.com/office/drawing/2014/main" id="{4A296EFC-6C77-C949-87A1-C013F49965EC}"/>
              </a:ext>
            </a:extLst>
          </p:cNvPr>
          <p:cNvSpPr>
            <a:spLocks noGrp="1"/>
          </p:cNvSpPr>
          <p:nvPr>
            <p:ph type="sldNum" sz="quarter" idx="4294967295"/>
          </p:nvPr>
        </p:nvSpPr>
        <p:spPr/>
        <p:txBody>
          <a:bodyPr/>
          <a:lstStyle/>
          <a:p>
            <a:fld id="{8D4D1E41-7A09-AB4A-A4E1-09765ADA2698}" type="slidenum">
              <a:rPr kumimoji="1" lang="zh-CN" altLang="en-US" smtClean="0"/>
              <a:t>72</a:t>
            </a:fld>
            <a:endParaRPr kumimoji="1" lang="zh-CN" altLang="en-US" dirty="0"/>
          </a:p>
        </p:txBody>
      </p:sp>
      <p:pic>
        <p:nvPicPr>
          <p:cNvPr id="5" name="图片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20000" y="1849783"/>
            <a:ext cx="4379595" cy="3201019"/>
          </a:xfrm>
          <a:prstGeom prst="rect">
            <a:avLst/>
          </a:prstGeom>
        </p:spPr>
      </p:pic>
      <p:sp>
        <p:nvSpPr>
          <p:cNvPr id="3" name="矩形 2">
            <a:extLst>
              <a:ext uri="{FF2B5EF4-FFF2-40B4-BE49-F238E27FC236}">
                <a16:creationId xmlns:a16="http://schemas.microsoft.com/office/drawing/2014/main" id="{4EDD4346-5960-2A47-B7A3-93B386D528CE}"/>
              </a:ext>
            </a:extLst>
          </p:cNvPr>
          <p:cNvSpPr/>
          <p:nvPr/>
        </p:nvSpPr>
        <p:spPr>
          <a:xfrm>
            <a:off x="4161182" y="5346540"/>
            <a:ext cx="3869635" cy="826573"/>
          </a:xfrm>
          <a:prstGeom prst="rect">
            <a:avLst/>
          </a:prstGeom>
          <a:ln>
            <a:solidFill>
              <a:srgbClr val="C00000"/>
            </a:solidFill>
          </a:ln>
        </p:spPr>
        <p:txBody>
          <a:bodyPr wrap="square">
            <a:spAutoFit/>
          </a:bodyPr>
          <a:lstStyle/>
          <a:p>
            <a:pPr algn="ctr">
              <a:lnSpc>
                <a:spcPct val="125000"/>
              </a:lnSpc>
            </a:pPr>
            <a:r>
              <a:rPr lang="zh-CN" altLang="en-US" sz="2000" dirty="0">
                <a:latin typeface="Microsoft YaHei" panose="020B0503020204020204" pitchFamily="34" charset="-122"/>
                <a:ea typeface="Microsoft YaHei" panose="020B0503020204020204" pitchFamily="34" charset="-122"/>
                <a:sym typeface="+mn-ea"/>
              </a:rPr>
              <a:t>通过开源使得该技术广泛使用，</a:t>
            </a:r>
            <a:endParaRPr lang="en-US" altLang="zh-CN" sz="2000" dirty="0">
              <a:latin typeface="Microsoft YaHei" panose="020B0503020204020204" pitchFamily="34" charset="-122"/>
              <a:ea typeface="Microsoft YaHei" panose="020B0503020204020204" pitchFamily="34" charset="-122"/>
              <a:sym typeface="+mn-ea"/>
            </a:endParaRPr>
          </a:p>
          <a:p>
            <a:pPr algn="ctr">
              <a:lnSpc>
                <a:spcPct val="125000"/>
              </a:lnSpc>
            </a:pPr>
            <a:r>
              <a:rPr lang="zh-CN" altLang="en-US" sz="2000" dirty="0">
                <a:latin typeface="Microsoft YaHei" panose="020B0503020204020204" pitchFamily="34" charset="-122"/>
                <a:ea typeface="Microsoft YaHei" panose="020B0503020204020204" pitchFamily="34" charset="-122"/>
                <a:sym typeface="+mn-ea"/>
              </a:rPr>
              <a:t>进而推动标准建设</a:t>
            </a:r>
            <a:endParaRPr lang="en-US" altLang="zh-CN" sz="2000" kern="100" dirty="0">
              <a:latin typeface="Microsoft YaHei" panose="020B0503020204020204" pitchFamily="34" charset="-122"/>
              <a:ea typeface="Microsoft YaHei"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3E227608-5BBE-2644-89CA-AEECF59F8A38}"/>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spTree>
    <p:extLst>
      <p:ext uri="{BB962C8B-B14F-4D97-AF65-F5344CB8AC3E}">
        <p14:creationId xmlns:p14="http://schemas.microsoft.com/office/powerpoint/2010/main" val="2624331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CA6CF-445F-4525-8922-85CEC7134C9A}"/>
              </a:ext>
            </a:extLst>
          </p:cNvPr>
          <p:cNvSpPr>
            <a:spLocks noGrp="1"/>
          </p:cNvSpPr>
          <p:nvPr>
            <p:ph type="title"/>
          </p:nvPr>
        </p:nvSpPr>
        <p:spPr/>
        <p:txBody>
          <a:bodyPr/>
          <a:lstStyle/>
          <a:p>
            <a:r>
              <a:rPr lang="zh-CN" altLang="en-US" dirty="0"/>
              <a:t>学术会议</a:t>
            </a:r>
          </a:p>
        </p:txBody>
      </p:sp>
      <p:sp>
        <p:nvSpPr>
          <p:cNvPr id="3" name="内容占位符 2">
            <a:extLst>
              <a:ext uri="{FF2B5EF4-FFF2-40B4-BE49-F238E27FC236}">
                <a16:creationId xmlns:a16="http://schemas.microsoft.com/office/drawing/2014/main" id="{3B520AFC-9525-4E45-881F-66CACDDFB907}"/>
              </a:ext>
            </a:extLst>
          </p:cNvPr>
          <p:cNvSpPr>
            <a:spLocks noGrp="1"/>
          </p:cNvSpPr>
          <p:nvPr>
            <p:ph idx="1"/>
          </p:nvPr>
        </p:nvSpPr>
        <p:spPr>
          <a:xfrm>
            <a:off x="609600" y="1600203"/>
            <a:ext cx="4819006" cy="4525963"/>
          </a:xfrm>
        </p:spPr>
        <p:txBody>
          <a:bodyPr/>
          <a:lstStyle/>
          <a:p>
            <a:r>
              <a:rPr lang="en-US" altLang="zh-CN" dirty="0"/>
              <a:t>ACM SIGCOMM</a:t>
            </a:r>
          </a:p>
          <a:p>
            <a:pPr lvl="1"/>
            <a:r>
              <a:rPr lang="zh-CN" altLang="en-US" dirty="0"/>
              <a:t>网络领域最顶级的学术会议</a:t>
            </a:r>
            <a:endParaRPr lang="en-US" altLang="zh-CN" dirty="0"/>
          </a:p>
          <a:p>
            <a:pPr lvl="1"/>
            <a:r>
              <a:rPr lang="en-US" altLang="zh-CN" dirty="0"/>
              <a:t>2020</a:t>
            </a:r>
            <a:r>
              <a:rPr lang="zh-CN" altLang="en-US" dirty="0"/>
              <a:t>年前，每年接收论文不超过</a:t>
            </a:r>
            <a:r>
              <a:rPr lang="en-US" altLang="zh-CN" dirty="0"/>
              <a:t>40</a:t>
            </a:r>
            <a:r>
              <a:rPr lang="zh-CN" altLang="en-US" dirty="0"/>
              <a:t>篇</a:t>
            </a:r>
            <a:endParaRPr lang="en-US" altLang="zh-CN" dirty="0"/>
          </a:p>
          <a:p>
            <a:pPr lvl="1"/>
            <a:r>
              <a:rPr lang="zh-CN" altLang="en-US" dirty="0"/>
              <a:t>（</a:t>
            </a:r>
            <a:r>
              <a:rPr lang="en-US" altLang="zh-CN" dirty="0"/>
              <a:t>2020</a:t>
            </a:r>
            <a:r>
              <a:rPr lang="zh-CN" altLang="en-US" dirty="0"/>
              <a:t>年起，超过</a:t>
            </a:r>
            <a:r>
              <a:rPr lang="en-US" altLang="zh-CN" dirty="0"/>
              <a:t>50</a:t>
            </a:r>
            <a:r>
              <a:rPr lang="zh-CN" altLang="en-US" dirty="0"/>
              <a:t>篇）</a:t>
            </a:r>
            <a:endParaRPr lang="en-US" altLang="zh-CN" dirty="0"/>
          </a:p>
          <a:p>
            <a:r>
              <a:rPr lang="en-US" altLang="zh-CN" dirty="0"/>
              <a:t>USENIX NSDI</a:t>
            </a:r>
          </a:p>
          <a:p>
            <a:pPr lvl="1"/>
            <a:r>
              <a:rPr lang="zh-CN" altLang="en-US" dirty="0"/>
              <a:t>网络系统领域，每年不超过</a:t>
            </a:r>
            <a:r>
              <a:rPr lang="en-US" altLang="zh-CN" dirty="0"/>
              <a:t>40</a:t>
            </a:r>
            <a:r>
              <a:rPr lang="zh-CN" altLang="en-US" dirty="0"/>
              <a:t>篇论文</a:t>
            </a:r>
            <a:endParaRPr lang="en-US" altLang="zh-CN" dirty="0"/>
          </a:p>
          <a:p>
            <a:pPr lvl="1"/>
            <a:r>
              <a:rPr lang="zh-CN" altLang="en-US" dirty="0"/>
              <a:t>近年来与</a:t>
            </a:r>
            <a:r>
              <a:rPr lang="en-US" altLang="zh-CN" dirty="0"/>
              <a:t>SIGCOMM</a:t>
            </a:r>
            <a:r>
              <a:rPr lang="zh-CN" altLang="en-US" dirty="0"/>
              <a:t>有差不多影响力</a:t>
            </a:r>
            <a:endParaRPr lang="en-US" altLang="zh-CN" dirty="0"/>
          </a:p>
          <a:p>
            <a:r>
              <a:rPr lang="en-US" altLang="zh-CN" dirty="0"/>
              <a:t>IEEE INFOCOM</a:t>
            </a:r>
          </a:p>
          <a:p>
            <a:pPr lvl="1"/>
            <a:r>
              <a:rPr lang="zh-CN" altLang="en-US" dirty="0"/>
              <a:t>每年</a:t>
            </a:r>
            <a:r>
              <a:rPr lang="en-US" altLang="zh-CN" dirty="0"/>
              <a:t>300+</a:t>
            </a:r>
            <a:r>
              <a:rPr lang="zh-CN" altLang="en-US" dirty="0"/>
              <a:t>篇论文，全面反映网络</a:t>
            </a:r>
            <a:r>
              <a:rPr lang="en-US" altLang="zh-CN" dirty="0"/>
              <a:t>/</a:t>
            </a:r>
            <a:r>
              <a:rPr lang="zh-CN" altLang="en-US" dirty="0"/>
              <a:t>通信各个领域最新进展</a:t>
            </a:r>
            <a:endParaRPr lang="en-US" altLang="zh-CN" dirty="0"/>
          </a:p>
          <a:p>
            <a:r>
              <a:rPr lang="en-US" altLang="zh-CN" dirty="0"/>
              <a:t>ACM MOBICOM</a:t>
            </a:r>
          </a:p>
          <a:p>
            <a:pPr lvl="1"/>
            <a:r>
              <a:rPr lang="zh-CN" altLang="en-US" dirty="0"/>
              <a:t>无线网络领域最好的会议</a:t>
            </a:r>
            <a:endParaRPr lang="en-US" altLang="zh-CN" dirty="0"/>
          </a:p>
          <a:p>
            <a:endParaRPr lang="zh-CN" altLang="en-US" dirty="0"/>
          </a:p>
        </p:txBody>
      </p:sp>
      <p:sp>
        <p:nvSpPr>
          <p:cNvPr id="4" name="灯片编号占位符 3">
            <a:extLst>
              <a:ext uri="{FF2B5EF4-FFF2-40B4-BE49-F238E27FC236}">
                <a16:creationId xmlns:a16="http://schemas.microsoft.com/office/drawing/2014/main" id="{FDA8B910-8BD9-40B3-820A-C803856A25FE}"/>
              </a:ext>
            </a:extLst>
          </p:cNvPr>
          <p:cNvSpPr>
            <a:spLocks noGrp="1"/>
          </p:cNvSpPr>
          <p:nvPr>
            <p:ph type="sldNum" sz="quarter" idx="11"/>
          </p:nvPr>
        </p:nvSpPr>
        <p:spPr/>
        <p:txBody>
          <a:bodyPr/>
          <a:lstStyle/>
          <a:p>
            <a:pPr>
              <a:defRPr/>
            </a:pPr>
            <a:fld id="{3FFE790D-BCFB-4008-9260-CA63AEE325FD}" type="slidenum">
              <a:rPr lang="en-US" smtClean="0"/>
              <a:pPr>
                <a:defRPr/>
              </a:pPr>
              <a:t>73</a:t>
            </a:fld>
            <a:endParaRPr lang="en-US" dirty="0"/>
          </a:p>
        </p:txBody>
      </p:sp>
      <p:sp>
        <p:nvSpPr>
          <p:cNvPr id="7" name="矩形 6">
            <a:extLst>
              <a:ext uri="{FF2B5EF4-FFF2-40B4-BE49-F238E27FC236}">
                <a16:creationId xmlns:a16="http://schemas.microsoft.com/office/drawing/2014/main" id="{32C140D6-6A45-4C28-B87F-57D7E2E56BFE}"/>
              </a:ext>
            </a:extLst>
          </p:cNvPr>
          <p:cNvSpPr/>
          <p:nvPr/>
        </p:nvSpPr>
        <p:spPr>
          <a:xfrm>
            <a:off x="7391400" y="1440438"/>
            <a:ext cx="3994944" cy="1422890"/>
          </a:xfrm>
          <a:prstGeom prst="rect">
            <a:avLst/>
          </a:prstGeom>
          <a:ln>
            <a:solidFill>
              <a:srgbClr val="C00000"/>
            </a:solidFill>
          </a:ln>
        </p:spPr>
        <p:txBody>
          <a:bodyPr wrap="square">
            <a:spAutoFit/>
          </a:bodyPr>
          <a:lstStyle/>
          <a:p>
            <a:pPr algn="ctr">
              <a:lnSpc>
                <a:spcPct val="150000"/>
              </a:lnSpc>
            </a:pPr>
            <a:r>
              <a:rPr lang="zh-CN" altLang="en-US" sz="20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互联网诞生的两种说法</a:t>
            </a:r>
            <a:endParaRPr lang="en-US" altLang="zh-CN" sz="20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a:lnSpc>
                <a:spcPct val="150000"/>
              </a:lnSpc>
            </a:pP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1</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1969</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rPr>
              <a:t>ARPANET</a:t>
            </a:r>
            <a:r>
              <a:rPr lang="zh-CN" altLang="en-US" sz="2000" dirty="0">
                <a:latin typeface="微软雅黑" panose="020B0503020204020204" pitchFamily="34" charset="-122"/>
                <a:ea typeface="微软雅黑" panose="020B0503020204020204" pitchFamily="34" charset="-122"/>
              </a:rPr>
              <a:t>诞生</a:t>
            </a:r>
            <a:endPar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a:lnSpc>
                <a:spcPct val="150000"/>
              </a:lnSpc>
            </a:pPr>
            <a:r>
              <a:rPr lang="en-US" altLang="zh-CN"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2</a:t>
            </a: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1983</a:t>
            </a: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年</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ARPANET</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采用</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TCP/IP</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F3A83CCE-FB3B-47FB-89C6-A0D0CBBCA2B0}"/>
              </a:ext>
            </a:extLst>
          </p:cNvPr>
          <p:cNvSpPr/>
          <p:nvPr/>
        </p:nvSpPr>
        <p:spPr>
          <a:xfrm>
            <a:off x="6763395" y="5417562"/>
            <a:ext cx="5250954" cy="707886"/>
          </a:xfrm>
          <a:prstGeom prst="rect">
            <a:avLst/>
          </a:prstGeom>
          <a:ln>
            <a:noFill/>
          </a:ln>
        </p:spPr>
        <p:txBody>
          <a:bodyPr wrap="square">
            <a:spAutoFit/>
          </a:bodyPr>
          <a:lstStyle/>
          <a:p>
            <a:pPr algn="ctr"/>
            <a:r>
              <a:rPr lang="zh-CN" altLang="en-US" sz="2000" dirty="0">
                <a:latin typeface="Microsoft YaHei" panose="020B0503020204020204" pitchFamily="34" charset="-122"/>
                <a:ea typeface="Microsoft YaHei" panose="020B0503020204020204" pitchFamily="34" charset="-122"/>
              </a:rPr>
              <a:t>互联网诞生</a:t>
            </a:r>
            <a:r>
              <a:rPr lang="en-US" altLang="zh-CN" sz="2000" dirty="0">
                <a:latin typeface="Microsoft YaHei" panose="020B0503020204020204" pitchFamily="34" charset="-122"/>
                <a:ea typeface="Microsoft YaHei" panose="020B0503020204020204" pitchFamily="34" charset="-122"/>
              </a:rPr>
              <a:t>50</a:t>
            </a:r>
            <a:r>
              <a:rPr lang="zh-CN" altLang="en-US" sz="2000" dirty="0">
                <a:latin typeface="Microsoft YaHei" panose="020B0503020204020204" pitchFamily="34" charset="-122"/>
                <a:ea typeface="Microsoft YaHei" panose="020B0503020204020204" pitchFamily="34" charset="-122"/>
              </a:rPr>
              <a:t>周年之际，</a:t>
            </a:r>
            <a:r>
              <a:rPr lang="zh-CN" altLang="en-US" sz="2000" dirty="0">
                <a:solidFill>
                  <a:srgbClr val="7030A0"/>
                </a:solidFill>
                <a:latin typeface="Microsoft YaHei" panose="020B0503020204020204" pitchFamily="34" charset="-122"/>
                <a:ea typeface="Microsoft YaHei" panose="020B0503020204020204" pitchFamily="34" charset="-122"/>
              </a:rPr>
              <a:t>清华大学</a:t>
            </a:r>
            <a:r>
              <a:rPr lang="zh-CN" altLang="en-US" sz="2000" dirty="0">
                <a:latin typeface="Microsoft YaHei" panose="020B0503020204020204" pitchFamily="34" charset="-122"/>
                <a:ea typeface="Microsoft YaHei" panose="020B0503020204020204" pitchFamily="34" charset="-122"/>
              </a:rPr>
              <a:t>于</a:t>
            </a:r>
            <a:r>
              <a:rPr lang="en-US" altLang="zh-CN" sz="2000" dirty="0">
                <a:latin typeface="Microsoft YaHei" panose="020B0503020204020204" pitchFamily="34" charset="-122"/>
                <a:ea typeface="Microsoft YaHei" panose="020B0503020204020204" pitchFamily="34" charset="-122"/>
                <a:sym typeface="+mn-ea"/>
              </a:rPr>
              <a:t>2019</a:t>
            </a:r>
            <a:r>
              <a:rPr lang="zh-CN" altLang="en-US" sz="2000" dirty="0">
                <a:latin typeface="Microsoft YaHei" panose="020B0503020204020204" pitchFamily="34" charset="-122"/>
                <a:ea typeface="Microsoft YaHei" panose="020B0503020204020204" pitchFamily="34" charset="-122"/>
                <a:sym typeface="+mn-ea"/>
              </a:rPr>
              <a:t>年</a:t>
            </a:r>
            <a:r>
              <a:rPr lang="zh-CN" altLang="en-US" sz="2000" dirty="0">
                <a:latin typeface="Microsoft YaHei" panose="020B0503020204020204" pitchFamily="34" charset="-122"/>
                <a:ea typeface="Microsoft YaHei" panose="020B0503020204020204" pitchFamily="34" charset="-122"/>
              </a:rPr>
              <a:t>在北京承办</a:t>
            </a:r>
            <a:r>
              <a:rPr lang="zh-CN" altLang="en-US" sz="2000" dirty="0">
                <a:latin typeface="Microsoft YaHei" panose="020B0503020204020204" pitchFamily="34" charset="-122"/>
                <a:ea typeface="Microsoft YaHei" panose="020B0503020204020204" pitchFamily="34" charset="-122"/>
                <a:sym typeface="+mn-ea"/>
              </a:rPr>
              <a:t>网络领域顶会</a:t>
            </a:r>
            <a:r>
              <a:rPr lang="en-US" altLang="zh-CN" sz="2000" dirty="0">
                <a:latin typeface="Microsoft YaHei" panose="020B0503020204020204" pitchFamily="34" charset="-122"/>
                <a:ea typeface="Microsoft YaHei" panose="020B0503020204020204" pitchFamily="34" charset="-122"/>
                <a:sym typeface="+mn-ea"/>
              </a:rPr>
              <a:t>ACM</a:t>
            </a:r>
            <a:r>
              <a:rPr lang="zh-CN" altLang="en-US" sz="2000" dirty="0">
                <a:latin typeface="Microsoft YaHei" panose="020B0503020204020204" pitchFamily="34" charset="-122"/>
                <a:ea typeface="Microsoft YaHei" panose="020B0503020204020204" pitchFamily="34" charset="-122"/>
                <a:sym typeface="+mn-ea"/>
              </a:rPr>
              <a:t> </a:t>
            </a: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SIGCOMM</a:t>
            </a:r>
            <a:endParaRPr lang="zh-CN" altLang="en-US" sz="2000" dirty="0">
              <a:latin typeface="微软雅黑" panose="020B0503020204020204" pitchFamily="34" charset="-122"/>
              <a:ea typeface="微软雅黑" panose="020B0503020204020204" pitchFamily="34" charset="-122"/>
            </a:endParaRPr>
          </a:p>
        </p:txBody>
      </p:sp>
      <p:pic>
        <p:nvPicPr>
          <p:cNvPr id="9" name="Picture 2">
            <a:extLst>
              <a:ext uri="{FF2B5EF4-FFF2-40B4-BE49-F238E27FC236}">
                <a16:creationId xmlns:a16="http://schemas.microsoft.com/office/drawing/2014/main" id="{16935130-A660-426A-8ED0-B09153A7A2E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91400" y="3210004"/>
            <a:ext cx="3994944" cy="210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5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8A41DA5-2BD8-490F-9DFA-0C5FF810A9EE}"/>
              </a:ext>
            </a:extLst>
          </p:cNvPr>
          <p:cNvPicPr>
            <a:picLocks noChangeAspect="1"/>
          </p:cNvPicPr>
          <p:nvPr/>
        </p:nvPicPr>
        <p:blipFill>
          <a:blip r:embed="rId2"/>
          <a:stretch>
            <a:fillRect/>
          </a:stretch>
        </p:blipFill>
        <p:spPr>
          <a:xfrm>
            <a:off x="5943600" y="1125581"/>
            <a:ext cx="5600464" cy="3425369"/>
          </a:xfrm>
          <a:prstGeom prst="rect">
            <a:avLst/>
          </a:prstGeom>
        </p:spPr>
      </p:pic>
      <p:sp>
        <p:nvSpPr>
          <p:cNvPr id="2" name="标题 1">
            <a:extLst>
              <a:ext uri="{FF2B5EF4-FFF2-40B4-BE49-F238E27FC236}">
                <a16:creationId xmlns:a16="http://schemas.microsoft.com/office/drawing/2014/main" id="{19229F98-6C78-4017-87CD-3B9FF1B00700}"/>
              </a:ext>
            </a:extLst>
          </p:cNvPr>
          <p:cNvSpPr>
            <a:spLocks noGrp="1"/>
          </p:cNvSpPr>
          <p:nvPr>
            <p:ph type="title"/>
          </p:nvPr>
        </p:nvSpPr>
        <p:spPr/>
        <p:txBody>
          <a:bodyPr/>
          <a:lstStyle/>
          <a:p>
            <a:r>
              <a:rPr lang="zh-CN" altLang="en-US" dirty="0"/>
              <a:t>北大的网络研究</a:t>
            </a:r>
          </a:p>
        </p:txBody>
      </p:sp>
      <p:sp>
        <p:nvSpPr>
          <p:cNvPr id="3" name="内容占位符 2">
            <a:extLst>
              <a:ext uri="{FF2B5EF4-FFF2-40B4-BE49-F238E27FC236}">
                <a16:creationId xmlns:a16="http://schemas.microsoft.com/office/drawing/2014/main" id="{C09D9155-3AA7-4A04-AA80-1E19796AFB8C}"/>
              </a:ext>
            </a:extLst>
          </p:cNvPr>
          <p:cNvSpPr>
            <a:spLocks noGrp="1"/>
          </p:cNvSpPr>
          <p:nvPr>
            <p:ph idx="1"/>
          </p:nvPr>
        </p:nvSpPr>
        <p:spPr>
          <a:xfrm>
            <a:off x="609600" y="1600203"/>
            <a:ext cx="10972800" cy="533397"/>
          </a:xfrm>
        </p:spPr>
        <p:txBody>
          <a:bodyPr/>
          <a:lstStyle/>
          <a:p>
            <a:r>
              <a:rPr lang="en-US" altLang="zh-CN" dirty="0"/>
              <a:t>SIGCOMM</a:t>
            </a:r>
            <a:r>
              <a:rPr lang="zh-CN" altLang="en-US" dirty="0"/>
              <a:t>论文排名亚洲第一！</a:t>
            </a:r>
          </a:p>
        </p:txBody>
      </p:sp>
      <p:sp>
        <p:nvSpPr>
          <p:cNvPr id="4" name="灯片编号占位符 3">
            <a:extLst>
              <a:ext uri="{FF2B5EF4-FFF2-40B4-BE49-F238E27FC236}">
                <a16:creationId xmlns:a16="http://schemas.microsoft.com/office/drawing/2014/main" id="{625FFD63-7F5F-440B-8F7C-4D0ADCD0CED2}"/>
              </a:ext>
            </a:extLst>
          </p:cNvPr>
          <p:cNvSpPr>
            <a:spLocks noGrp="1"/>
          </p:cNvSpPr>
          <p:nvPr>
            <p:ph type="sldNum" sz="quarter" idx="11"/>
          </p:nvPr>
        </p:nvSpPr>
        <p:spPr/>
        <p:txBody>
          <a:bodyPr/>
          <a:lstStyle/>
          <a:p>
            <a:pPr>
              <a:defRPr/>
            </a:pPr>
            <a:fld id="{3FFE790D-BCFB-4008-9260-CA63AEE325FD}" type="slidenum">
              <a:rPr lang="en-US" smtClean="0"/>
              <a:pPr>
                <a:defRPr/>
              </a:pPr>
              <a:t>74</a:t>
            </a:fld>
            <a:endParaRPr lang="en-US" dirty="0"/>
          </a:p>
        </p:txBody>
      </p:sp>
      <p:pic>
        <p:nvPicPr>
          <p:cNvPr id="11266" name="Picture 2" descr="https://cs.pku.edu.cn/__local/0/9A/16/FE9B607F755DD70770EE21D6568_0FC110AA_4CF3.jpg?e=.jpg">
            <a:extLst>
              <a:ext uri="{FF2B5EF4-FFF2-40B4-BE49-F238E27FC236}">
                <a16:creationId xmlns:a16="http://schemas.microsoft.com/office/drawing/2014/main" id="{38486667-1250-422D-8D6F-E3ADEC0FB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58" y="2231536"/>
            <a:ext cx="1271249" cy="173124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152F2B4B-D44B-4FB3-9AEC-F941F89619C8}"/>
              </a:ext>
            </a:extLst>
          </p:cNvPr>
          <p:cNvSpPr/>
          <p:nvPr/>
        </p:nvSpPr>
        <p:spPr>
          <a:xfrm>
            <a:off x="464600" y="4020106"/>
            <a:ext cx="877163" cy="369332"/>
          </a:xfrm>
          <a:prstGeom prst="rect">
            <a:avLst/>
          </a:prstGeom>
        </p:spPr>
        <p:txBody>
          <a:bodyPr wrap="none">
            <a:spAutoFit/>
          </a:bodyPr>
          <a:lstStyle/>
          <a:p>
            <a:r>
              <a:rPr lang="zh-CN" altLang="en-US" dirty="0">
                <a:solidFill>
                  <a:srgbClr val="000000"/>
                </a:solidFill>
                <a:latin typeface="basis-grotesque-medium"/>
              </a:rPr>
              <a:t>李晓明</a:t>
            </a:r>
            <a:endParaRPr lang="en-US" altLang="zh-CN" b="0" i="0" dirty="0">
              <a:solidFill>
                <a:srgbClr val="000000"/>
              </a:solidFill>
              <a:effectLst/>
              <a:latin typeface="basis-grotesque-medium"/>
            </a:endParaRPr>
          </a:p>
        </p:txBody>
      </p:sp>
      <p:pic>
        <p:nvPicPr>
          <p:cNvPr id="11268" name="Picture 4" descr="https://cs.pku.edu.cn/__local/A/ED/10/3A3C84058E5A68D6B4FDC7A6320_905F4344_9309.jpg?e=.jpg">
            <a:extLst>
              <a:ext uri="{FF2B5EF4-FFF2-40B4-BE49-F238E27FC236}">
                <a16:creationId xmlns:a16="http://schemas.microsoft.com/office/drawing/2014/main" id="{055D2446-CE8C-4A9A-91C3-9374B138D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20" y="2231536"/>
            <a:ext cx="1376509" cy="173124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7F5AE6D7-D6CF-4441-87BC-267470A9DEBB}"/>
              </a:ext>
            </a:extLst>
          </p:cNvPr>
          <p:cNvSpPr/>
          <p:nvPr/>
        </p:nvSpPr>
        <p:spPr>
          <a:xfrm>
            <a:off x="2117692" y="4032588"/>
            <a:ext cx="877163" cy="369332"/>
          </a:xfrm>
          <a:prstGeom prst="rect">
            <a:avLst/>
          </a:prstGeom>
        </p:spPr>
        <p:txBody>
          <a:bodyPr wrap="none">
            <a:spAutoFit/>
          </a:bodyPr>
          <a:lstStyle/>
          <a:p>
            <a:r>
              <a:rPr lang="zh-CN" altLang="en-US" b="0" i="0" dirty="0">
                <a:solidFill>
                  <a:srgbClr val="000000"/>
                </a:solidFill>
                <a:effectLst/>
                <a:latin typeface="basis-grotesque-medium"/>
              </a:rPr>
              <a:t>代亚非</a:t>
            </a:r>
            <a:endParaRPr lang="en-US" altLang="zh-CN" b="0" i="0" dirty="0">
              <a:solidFill>
                <a:srgbClr val="000000"/>
              </a:solidFill>
              <a:effectLst/>
              <a:latin typeface="basis-grotesque-medium"/>
            </a:endParaRPr>
          </a:p>
        </p:txBody>
      </p:sp>
      <p:pic>
        <p:nvPicPr>
          <p:cNvPr id="11270" name="Picture 6" descr="https://cs.pku.edu.cn/__local/C/27/4E/CC6DDDC0DF404E657E4C17EB41A_6DD3C733_C7AFD.jpg">
            <a:extLst>
              <a:ext uri="{FF2B5EF4-FFF2-40B4-BE49-F238E27FC236}">
                <a16:creationId xmlns:a16="http://schemas.microsoft.com/office/drawing/2014/main" id="{979FB703-3333-4FEE-AB9E-CBBBFEA137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3742" y="2173918"/>
            <a:ext cx="1271249" cy="1788858"/>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4271692B-837F-4EC8-AA2B-5DAA6578B297}"/>
              </a:ext>
            </a:extLst>
          </p:cNvPr>
          <p:cNvSpPr/>
          <p:nvPr/>
        </p:nvSpPr>
        <p:spPr>
          <a:xfrm>
            <a:off x="3886200" y="4020106"/>
            <a:ext cx="646331" cy="369332"/>
          </a:xfrm>
          <a:prstGeom prst="rect">
            <a:avLst/>
          </a:prstGeom>
        </p:spPr>
        <p:txBody>
          <a:bodyPr wrap="none">
            <a:spAutoFit/>
          </a:bodyPr>
          <a:lstStyle/>
          <a:p>
            <a:r>
              <a:rPr lang="zh-CN" altLang="en-US" dirty="0">
                <a:solidFill>
                  <a:srgbClr val="000000"/>
                </a:solidFill>
                <a:latin typeface="basis-grotesque-medium"/>
              </a:rPr>
              <a:t>严伟</a:t>
            </a:r>
            <a:endParaRPr lang="en-US" altLang="zh-CN" b="0" i="0" dirty="0">
              <a:solidFill>
                <a:srgbClr val="000000"/>
              </a:solidFill>
              <a:effectLst/>
              <a:latin typeface="basis-grotesque-medium"/>
            </a:endParaRPr>
          </a:p>
        </p:txBody>
      </p:sp>
      <p:pic>
        <p:nvPicPr>
          <p:cNvPr id="11272" name="Picture 8" descr="https://cs.pku.edu.cn/__local/4/4F/F7/EB1AACD801213FB28B7BB105834_5C1CDFC5_52E9.jpg?e=.jpg">
            <a:extLst>
              <a:ext uri="{FF2B5EF4-FFF2-40B4-BE49-F238E27FC236}">
                <a16:creationId xmlns:a16="http://schemas.microsoft.com/office/drawing/2014/main" id="{4109758C-992D-43E3-AF0A-EC61B4EB03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381" y="4876800"/>
            <a:ext cx="1208848" cy="1215856"/>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https://cs.pku.edu.cn/__local/F/96/54/7ABD552156CC9F1E41355B80F6B_53A429B9_2D49.jpg">
            <a:extLst>
              <a:ext uri="{FF2B5EF4-FFF2-40B4-BE49-F238E27FC236}">
                <a16:creationId xmlns:a16="http://schemas.microsoft.com/office/drawing/2014/main" id="{FFD95DAC-9E6D-4E14-A1CE-D11768AB4B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6867" y="4876800"/>
            <a:ext cx="905832" cy="120050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s://cs.pku.edu.cn/__local/D/57/42/307376B09F1E610CA4AE9019563_A83B5D9A_2D42.jpg?e=.jpg">
            <a:extLst>
              <a:ext uri="{FF2B5EF4-FFF2-40B4-BE49-F238E27FC236}">
                <a16:creationId xmlns:a16="http://schemas.microsoft.com/office/drawing/2014/main" id="{A35F3BCD-0E99-4232-81CD-967A5ED3B7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8141" y="4925599"/>
            <a:ext cx="841703" cy="1146267"/>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s://cs.pku.edu.cn/__local/1/13/57/9AF29E445DCA78773198CBACEF4_433B6CE4_CBFF.jpg">
            <a:extLst>
              <a:ext uri="{FF2B5EF4-FFF2-40B4-BE49-F238E27FC236}">
                <a16:creationId xmlns:a16="http://schemas.microsoft.com/office/drawing/2014/main" id="{33027F2B-25E8-4D30-96C5-067D451FE8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3712" y="4913875"/>
            <a:ext cx="1100288" cy="1175815"/>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cs.pku.edu.cn/__local/F/D0/6F/FFBFFE46CE1727DBB9976117B8F_83D1DEC8_11CD3.jpg">
            <a:extLst>
              <a:ext uri="{FF2B5EF4-FFF2-40B4-BE49-F238E27FC236}">
                <a16:creationId xmlns:a16="http://schemas.microsoft.com/office/drawing/2014/main" id="{6B3ABBED-8432-4445-8323-10008285F5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0" y="4924769"/>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Picture of Qun Huang">
            <a:extLst>
              <a:ext uri="{FF2B5EF4-FFF2-40B4-BE49-F238E27FC236}">
                <a16:creationId xmlns:a16="http://schemas.microsoft.com/office/drawing/2014/main" id="{9569D685-7C71-4703-A65B-B075DE3A9D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6794" y="4904656"/>
            <a:ext cx="798006" cy="116662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8C58EC61-9EDE-4E12-9080-74D30A30A12E}"/>
              </a:ext>
            </a:extLst>
          </p:cNvPr>
          <p:cNvSpPr/>
          <p:nvPr/>
        </p:nvSpPr>
        <p:spPr>
          <a:xfrm>
            <a:off x="3578513" y="6053672"/>
            <a:ext cx="877163" cy="369332"/>
          </a:xfrm>
          <a:prstGeom prst="rect">
            <a:avLst/>
          </a:prstGeom>
        </p:spPr>
        <p:txBody>
          <a:bodyPr wrap="none">
            <a:spAutoFit/>
          </a:bodyPr>
          <a:lstStyle/>
          <a:p>
            <a:r>
              <a:rPr lang="zh-CN" altLang="en-US" b="0" i="0" dirty="0">
                <a:solidFill>
                  <a:srgbClr val="000000"/>
                </a:solidFill>
                <a:effectLst/>
                <a:latin typeface="basis-grotesque-medium"/>
              </a:rPr>
              <a:t>边凯归</a:t>
            </a:r>
            <a:endParaRPr lang="en-US" altLang="zh-CN" b="0" i="0" dirty="0">
              <a:solidFill>
                <a:srgbClr val="000000"/>
              </a:solidFill>
              <a:effectLst/>
              <a:latin typeface="basis-grotesque-medium"/>
            </a:endParaRPr>
          </a:p>
        </p:txBody>
      </p:sp>
      <p:sp>
        <p:nvSpPr>
          <p:cNvPr id="20" name="矩形 19">
            <a:extLst>
              <a:ext uri="{FF2B5EF4-FFF2-40B4-BE49-F238E27FC236}">
                <a16:creationId xmlns:a16="http://schemas.microsoft.com/office/drawing/2014/main" id="{1D0CB673-8E89-4975-B084-A2BEE9D55133}"/>
              </a:ext>
            </a:extLst>
          </p:cNvPr>
          <p:cNvSpPr/>
          <p:nvPr/>
        </p:nvSpPr>
        <p:spPr>
          <a:xfrm>
            <a:off x="2166832" y="6087010"/>
            <a:ext cx="646331" cy="369332"/>
          </a:xfrm>
          <a:prstGeom prst="rect">
            <a:avLst/>
          </a:prstGeom>
        </p:spPr>
        <p:txBody>
          <a:bodyPr wrap="none">
            <a:spAutoFit/>
          </a:bodyPr>
          <a:lstStyle/>
          <a:p>
            <a:r>
              <a:rPr lang="zh-CN" altLang="en-US" b="0" i="0" dirty="0">
                <a:solidFill>
                  <a:srgbClr val="000000"/>
                </a:solidFill>
                <a:effectLst/>
                <a:latin typeface="basis-grotesque-medium"/>
              </a:rPr>
              <a:t>杨仝</a:t>
            </a:r>
            <a:endParaRPr lang="en-US" altLang="zh-CN" b="0" i="0" dirty="0">
              <a:solidFill>
                <a:srgbClr val="000000"/>
              </a:solidFill>
              <a:effectLst/>
              <a:latin typeface="basis-grotesque-medium"/>
            </a:endParaRPr>
          </a:p>
        </p:txBody>
      </p:sp>
      <p:sp>
        <p:nvSpPr>
          <p:cNvPr id="21" name="矩形 20">
            <a:extLst>
              <a:ext uri="{FF2B5EF4-FFF2-40B4-BE49-F238E27FC236}">
                <a16:creationId xmlns:a16="http://schemas.microsoft.com/office/drawing/2014/main" id="{C5AA8F05-8135-44EF-B838-7BE1E0BBBEC2}"/>
              </a:ext>
            </a:extLst>
          </p:cNvPr>
          <p:cNvSpPr/>
          <p:nvPr/>
        </p:nvSpPr>
        <p:spPr>
          <a:xfrm>
            <a:off x="4875310" y="6061868"/>
            <a:ext cx="877163" cy="369332"/>
          </a:xfrm>
          <a:prstGeom prst="rect">
            <a:avLst/>
          </a:prstGeom>
        </p:spPr>
        <p:txBody>
          <a:bodyPr wrap="none">
            <a:spAutoFit/>
          </a:bodyPr>
          <a:lstStyle/>
          <a:p>
            <a:r>
              <a:rPr lang="zh-CN" altLang="en-US" b="0" i="0" dirty="0">
                <a:solidFill>
                  <a:srgbClr val="000000"/>
                </a:solidFill>
                <a:effectLst/>
                <a:latin typeface="basis-grotesque-medium"/>
              </a:rPr>
              <a:t>许辰人</a:t>
            </a:r>
            <a:endParaRPr lang="en-US" altLang="zh-CN" b="0" i="0" dirty="0">
              <a:solidFill>
                <a:srgbClr val="000000"/>
              </a:solidFill>
              <a:effectLst/>
              <a:latin typeface="basis-grotesque-medium"/>
            </a:endParaRPr>
          </a:p>
        </p:txBody>
      </p:sp>
      <p:sp>
        <p:nvSpPr>
          <p:cNvPr id="22" name="矩形 21">
            <a:extLst>
              <a:ext uri="{FF2B5EF4-FFF2-40B4-BE49-F238E27FC236}">
                <a16:creationId xmlns:a16="http://schemas.microsoft.com/office/drawing/2014/main" id="{D886A0D4-A802-42F5-B1AD-A06D77FA3132}"/>
              </a:ext>
            </a:extLst>
          </p:cNvPr>
          <p:cNvSpPr/>
          <p:nvPr/>
        </p:nvSpPr>
        <p:spPr>
          <a:xfrm>
            <a:off x="6344336" y="6089718"/>
            <a:ext cx="877163" cy="369332"/>
          </a:xfrm>
          <a:prstGeom prst="rect">
            <a:avLst/>
          </a:prstGeom>
        </p:spPr>
        <p:txBody>
          <a:bodyPr wrap="none">
            <a:spAutoFit/>
          </a:bodyPr>
          <a:lstStyle/>
          <a:p>
            <a:r>
              <a:rPr lang="zh-CN" altLang="en-US" b="0" i="0" dirty="0">
                <a:solidFill>
                  <a:srgbClr val="000000"/>
                </a:solidFill>
                <a:effectLst/>
                <a:latin typeface="basis-grotesque-medium"/>
              </a:rPr>
              <a:t>吴文斐</a:t>
            </a:r>
            <a:endParaRPr lang="en-US" altLang="zh-CN" b="0" i="0" dirty="0">
              <a:solidFill>
                <a:srgbClr val="000000"/>
              </a:solidFill>
              <a:effectLst/>
              <a:latin typeface="basis-grotesque-medium"/>
            </a:endParaRPr>
          </a:p>
        </p:txBody>
      </p:sp>
      <p:sp>
        <p:nvSpPr>
          <p:cNvPr id="23" name="矩形 22">
            <a:extLst>
              <a:ext uri="{FF2B5EF4-FFF2-40B4-BE49-F238E27FC236}">
                <a16:creationId xmlns:a16="http://schemas.microsoft.com/office/drawing/2014/main" id="{EECCD292-05E4-4EBB-B13E-68C7A8340821}"/>
              </a:ext>
            </a:extLst>
          </p:cNvPr>
          <p:cNvSpPr/>
          <p:nvPr/>
        </p:nvSpPr>
        <p:spPr>
          <a:xfrm>
            <a:off x="9404668" y="6081611"/>
            <a:ext cx="646331" cy="369332"/>
          </a:xfrm>
          <a:prstGeom prst="rect">
            <a:avLst/>
          </a:prstGeom>
        </p:spPr>
        <p:txBody>
          <a:bodyPr wrap="none">
            <a:spAutoFit/>
          </a:bodyPr>
          <a:lstStyle/>
          <a:p>
            <a:r>
              <a:rPr lang="zh-CN" altLang="en-US" b="0" i="0" dirty="0">
                <a:solidFill>
                  <a:srgbClr val="000000"/>
                </a:solidFill>
                <a:effectLst/>
                <a:latin typeface="basis-grotesque-medium"/>
              </a:rPr>
              <a:t>金鑫</a:t>
            </a:r>
            <a:endParaRPr lang="en-US" altLang="zh-CN" b="0" i="0" dirty="0">
              <a:solidFill>
                <a:srgbClr val="000000"/>
              </a:solidFill>
              <a:effectLst/>
              <a:latin typeface="basis-grotesque-medium"/>
            </a:endParaRPr>
          </a:p>
        </p:txBody>
      </p:sp>
      <p:sp>
        <p:nvSpPr>
          <p:cNvPr id="24" name="矩形 23">
            <a:extLst>
              <a:ext uri="{FF2B5EF4-FFF2-40B4-BE49-F238E27FC236}">
                <a16:creationId xmlns:a16="http://schemas.microsoft.com/office/drawing/2014/main" id="{0607D314-393F-471A-9FE4-FAE5847A2C02}"/>
              </a:ext>
            </a:extLst>
          </p:cNvPr>
          <p:cNvSpPr/>
          <p:nvPr/>
        </p:nvSpPr>
        <p:spPr>
          <a:xfrm>
            <a:off x="11129699" y="6055683"/>
            <a:ext cx="646331" cy="369332"/>
          </a:xfrm>
          <a:prstGeom prst="rect">
            <a:avLst/>
          </a:prstGeom>
        </p:spPr>
        <p:txBody>
          <a:bodyPr wrap="none">
            <a:spAutoFit/>
          </a:bodyPr>
          <a:lstStyle/>
          <a:p>
            <a:r>
              <a:rPr lang="zh-CN" altLang="en-US" b="0" i="0" dirty="0">
                <a:solidFill>
                  <a:srgbClr val="000000"/>
                </a:solidFill>
                <a:effectLst/>
                <a:latin typeface="basis-grotesque-medium"/>
              </a:rPr>
              <a:t>黄群</a:t>
            </a:r>
            <a:endParaRPr lang="en-US" altLang="zh-CN" b="0" i="0" dirty="0">
              <a:solidFill>
                <a:srgbClr val="000000"/>
              </a:solidFill>
              <a:effectLst/>
              <a:latin typeface="basis-grotesque-medium"/>
            </a:endParaRPr>
          </a:p>
        </p:txBody>
      </p:sp>
      <p:pic>
        <p:nvPicPr>
          <p:cNvPr id="11284" name="Picture 20" descr="https://www.icst.pku.edu.cn/xinggong/images/content/2019-06/20190612100406077113.jpg">
            <a:extLst>
              <a:ext uri="{FF2B5EF4-FFF2-40B4-BE49-F238E27FC236}">
                <a16:creationId xmlns:a16="http://schemas.microsoft.com/office/drawing/2014/main" id="{CC7A1F99-5908-4ACB-8D92-1070CCF1BE6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015" y="4876800"/>
            <a:ext cx="1430418" cy="1215856"/>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a:extLst>
              <a:ext uri="{FF2B5EF4-FFF2-40B4-BE49-F238E27FC236}">
                <a16:creationId xmlns:a16="http://schemas.microsoft.com/office/drawing/2014/main" id="{D87F706F-0A1C-4C83-879E-F7D13D3822D9}"/>
              </a:ext>
            </a:extLst>
          </p:cNvPr>
          <p:cNvSpPr/>
          <p:nvPr/>
        </p:nvSpPr>
        <p:spPr>
          <a:xfrm>
            <a:off x="658805" y="6053672"/>
            <a:ext cx="877163" cy="369332"/>
          </a:xfrm>
          <a:prstGeom prst="rect">
            <a:avLst/>
          </a:prstGeom>
        </p:spPr>
        <p:txBody>
          <a:bodyPr wrap="none">
            <a:spAutoFit/>
          </a:bodyPr>
          <a:lstStyle/>
          <a:p>
            <a:r>
              <a:rPr lang="zh-CN" altLang="en-US" dirty="0">
                <a:solidFill>
                  <a:srgbClr val="000000"/>
                </a:solidFill>
                <a:latin typeface="basis-grotesque-medium"/>
              </a:rPr>
              <a:t>张行功</a:t>
            </a:r>
            <a:endParaRPr lang="en-US" altLang="zh-CN" b="0" i="0" dirty="0">
              <a:solidFill>
                <a:srgbClr val="000000"/>
              </a:solidFill>
              <a:effectLst/>
              <a:latin typeface="basis-grotesque-medium"/>
            </a:endParaRPr>
          </a:p>
        </p:txBody>
      </p:sp>
      <p:pic>
        <p:nvPicPr>
          <p:cNvPr id="27" name="图片 26" descr="文本&#10;&#10;低可信度描述已自动生成">
            <a:extLst>
              <a:ext uri="{FF2B5EF4-FFF2-40B4-BE49-F238E27FC236}">
                <a16:creationId xmlns:a16="http://schemas.microsoft.com/office/drawing/2014/main" id="{3304FAE2-19C7-42B3-A5AC-53D73C001F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35773" y="1335367"/>
            <a:ext cx="2739545" cy="3147159"/>
          </a:xfrm>
          <a:prstGeom prst="rect">
            <a:avLst/>
          </a:prstGeom>
        </p:spPr>
      </p:pic>
      <p:cxnSp>
        <p:nvCxnSpPr>
          <p:cNvPr id="9" name="直接连接符 8">
            <a:extLst>
              <a:ext uri="{FF2B5EF4-FFF2-40B4-BE49-F238E27FC236}">
                <a16:creationId xmlns:a16="http://schemas.microsoft.com/office/drawing/2014/main" id="{0512A74B-5DA9-45DA-A5F9-6B49EF87F036}"/>
              </a:ext>
            </a:extLst>
          </p:cNvPr>
          <p:cNvCxnSpPr/>
          <p:nvPr/>
        </p:nvCxnSpPr>
        <p:spPr bwMode="auto">
          <a:xfrm>
            <a:off x="8991600" y="3352800"/>
            <a:ext cx="1007883" cy="0"/>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pic>
        <p:nvPicPr>
          <p:cNvPr id="1026" name="Picture 2" descr="https://grace-liu.github.io/static/info/profile.jpg">
            <a:extLst>
              <a:ext uri="{FF2B5EF4-FFF2-40B4-BE49-F238E27FC236}">
                <a16:creationId xmlns:a16="http://schemas.microsoft.com/office/drawing/2014/main" id="{1005A966-25B5-42ED-921D-58CF9A3BFC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7756" y="4807699"/>
            <a:ext cx="860698" cy="1291048"/>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id="{1CD24DBE-2C3E-4C1F-8E9B-D1C3E566CE09}"/>
              </a:ext>
            </a:extLst>
          </p:cNvPr>
          <p:cNvSpPr/>
          <p:nvPr/>
        </p:nvSpPr>
        <p:spPr>
          <a:xfrm>
            <a:off x="7805136" y="6098747"/>
            <a:ext cx="877163" cy="369332"/>
          </a:xfrm>
          <a:prstGeom prst="rect">
            <a:avLst/>
          </a:prstGeom>
        </p:spPr>
        <p:txBody>
          <a:bodyPr wrap="none">
            <a:spAutoFit/>
          </a:bodyPr>
          <a:lstStyle/>
          <a:p>
            <a:r>
              <a:rPr lang="zh-CN" altLang="en-US" dirty="0">
                <a:solidFill>
                  <a:srgbClr val="000000"/>
                </a:solidFill>
                <a:latin typeface="basis-grotesque-medium"/>
              </a:rPr>
              <a:t>刘古月</a:t>
            </a:r>
            <a:endParaRPr lang="en-US" altLang="zh-CN" b="0" i="0" dirty="0">
              <a:solidFill>
                <a:srgbClr val="000000"/>
              </a:solidFill>
              <a:effectLst/>
              <a:latin typeface="basis-grotesque-medium"/>
            </a:endParaRPr>
          </a:p>
        </p:txBody>
      </p:sp>
    </p:spTree>
    <p:extLst>
      <p:ext uri="{BB962C8B-B14F-4D97-AF65-F5344CB8AC3E}">
        <p14:creationId xmlns:p14="http://schemas.microsoft.com/office/powerpoint/2010/main" val="7873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80862-0F8D-442B-AD01-26E56F0975E7}"/>
              </a:ext>
            </a:extLst>
          </p:cNvPr>
          <p:cNvSpPr>
            <a:spLocks noGrp="1"/>
          </p:cNvSpPr>
          <p:nvPr>
            <p:ph type="title"/>
          </p:nvPr>
        </p:nvSpPr>
        <p:spPr/>
        <p:txBody>
          <a:bodyPr/>
          <a:lstStyle/>
          <a:p>
            <a:r>
              <a:rPr lang="zh-CN" altLang="en-US" dirty="0"/>
              <a:t>脚踏实地，学好本领</a:t>
            </a:r>
          </a:p>
        </p:txBody>
      </p:sp>
      <p:sp>
        <p:nvSpPr>
          <p:cNvPr id="3" name="内容占位符 2">
            <a:extLst>
              <a:ext uri="{FF2B5EF4-FFF2-40B4-BE49-F238E27FC236}">
                <a16:creationId xmlns:a16="http://schemas.microsoft.com/office/drawing/2014/main" id="{F6ABF593-28CC-48DF-BB06-776025B1DA73}"/>
              </a:ext>
            </a:extLst>
          </p:cNvPr>
          <p:cNvSpPr>
            <a:spLocks noGrp="1"/>
          </p:cNvSpPr>
          <p:nvPr>
            <p:ph idx="1"/>
          </p:nvPr>
        </p:nvSpPr>
        <p:spPr/>
        <p:txBody>
          <a:bodyPr/>
          <a:lstStyle/>
          <a:p>
            <a:r>
              <a:rPr lang="zh-CN" altLang="en-US" dirty="0"/>
              <a:t>过去</a:t>
            </a:r>
            <a:r>
              <a:rPr lang="en-US" altLang="zh-CN" dirty="0"/>
              <a:t>10-15</a:t>
            </a:r>
            <a:r>
              <a:rPr lang="zh-CN" altLang="en-US" dirty="0"/>
              <a:t>年技术热词</a:t>
            </a:r>
            <a:endParaRPr lang="en-US" altLang="zh-CN" dirty="0"/>
          </a:p>
          <a:p>
            <a:pPr lvl="1"/>
            <a:r>
              <a:rPr lang="zh-CN" altLang="en-US" dirty="0"/>
              <a:t>云计算、大数据、软件定义网络、深度学习、虚拟现实、</a:t>
            </a:r>
            <a:endParaRPr lang="en-US" altLang="zh-CN" dirty="0"/>
          </a:p>
          <a:p>
            <a:pPr lvl="1"/>
            <a:r>
              <a:rPr lang="zh-CN" altLang="en-US" dirty="0"/>
              <a:t>量子计算（通讯）、物联网、边缘计算、区块链、元宇宙、大模型</a:t>
            </a:r>
            <a:endParaRPr lang="en-US" altLang="zh-CN" dirty="0"/>
          </a:p>
          <a:p>
            <a:endParaRPr lang="zh-CN" altLang="en-US" dirty="0"/>
          </a:p>
        </p:txBody>
      </p:sp>
      <p:sp>
        <p:nvSpPr>
          <p:cNvPr id="4" name="灯片编号占位符 3">
            <a:extLst>
              <a:ext uri="{FF2B5EF4-FFF2-40B4-BE49-F238E27FC236}">
                <a16:creationId xmlns:a16="http://schemas.microsoft.com/office/drawing/2014/main" id="{DA63A286-C24B-4A8B-81DB-CCB9EE03DD76}"/>
              </a:ext>
            </a:extLst>
          </p:cNvPr>
          <p:cNvSpPr>
            <a:spLocks noGrp="1"/>
          </p:cNvSpPr>
          <p:nvPr>
            <p:ph type="sldNum" sz="quarter" idx="11"/>
          </p:nvPr>
        </p:nvSpPr>
        <p:spPr/>
        <p:txBody>
          <a:bodyPr/>
          <a:lstStyle/>
          <a:p>
            <a:pPr>
              <a:defRPr/>
            </a:pPr>
            <a:fld id="{3FFE790D-BCFB-4008-9260-CA63AEE325FD}" type="slidenum">
              <a:rPr lang="en-US" smtClean="0"/>
              <a:pPr>
                <a:defRPr/>
              </a:pPr>
              <a:t>75</a:t>
            </a:fld>
            <a:endParaRPr lang="en-US" dirty="0"/>
          </a:p>
        </p:txBody>
      </p:sp>
      <p:pic>
        <p:nvPicPr>
          <p:cNvPr id="5" name="Picture 2" descr="Image result for å¾çµ">
            <a:extLst>
              <a:ext uri="{FF2B5EF4-FFF2-40B4-BE49-F238E27FC236}">
                <a16:creationId xmlns:a16="http://schemas.microsoft.com/office/drawing/2014/main" id="{2BBEB5ED-28FF-4E81-8015-64AE0354BD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7400" y="4098858"/>
            <a:ext cx="1676400" cy="209610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04AC37DB-6BAD-4759-887F-D06536F70842}"/>
              </a:ext>
            </a:extLst>
          </p:cNvPr>
          <p:cNvSpPr/>
          <p:nvPr/>
        </p:nvSpPr>
        <p:spPr>
          <a:xfrm>
            <a:off x="3648600" y="4123177"/>
            <a:ext cx="5791200" cy="646331"/>
          </a:xfrm>
          <a:prstGeom prst="rect">
            <a:avLst/>
          </a:prstGeom>
        </p:spPr>
        <p:txBody>
          <a:bodyPr wrap="square">
            <a:spAutoFit/>
          </a:bodyPr>
          <a:lstStyle/>
          <a:p>
            <a:r>
              <a:rPr lang="en-US" altLang="zh-CN" i="1" dirty="0">
                <a:solidFill>
                  <a:srgbClr val="0070C0"/>
                </a:solidFill>
              </a:rPr>
              <a:t>We can see a short distance ahead, but we can see plenty there that needs to be done.</a:t>
            </a:r>
            <a:endParaRPr lang="zh-CN" altLang="en-US" i="1" dirty="0">
              <a:solidFill>
                <a:srgbClr val="0070C0"/>
              </a:solidFill>
            </a:endParaRPr>
          </a:p>
        </p:txBody>
      </p:sp>
      <p:sp>
        <p:nvSpPr>
          <p:cNvPr id="7" name="矩形 6">
            <a:extLst>
              <a:ext uri="{FF2B5EF4-FFF2-40B4-BE49-F238E27FC236}">
                <a16:creationId xmlns:a16="http://schemas.microsoft.com/office/drawing/2014/main" id="{D2245437-B2FD-4C40-82F1-011B81B613EA}"/>
              </a:ext>
            </a:extLst>
          </p:cNvPr>
          <p:cNvSpPr/>
          <p:nvPr/>
        </p:nvSpPr>
        <p:spPr>
          <a:xfrm>
            <a:off x="3648600" y="4826556"/>
            <a:ext cx="5791200" cy="369332"/>
          </a:xfrm>
          <a:prstGeom prst="rect">
            <a:avLst/>
          </a:prstGeom>
        </p:spPr>
        <p:txBody>
          <a:bodyPr wrap="square">
            <a:spAutoFit/>
          </a:bodyPr>
          <a:lstStyle/>
          <a:p>
            <a:r>
              <a:rPr lang="zh-CN" altLang="en-US" i="1" dirty="0">
                <a:solidFill>
                  <a:srgbClr val="0070C0"/>
                </a:solidFill>
              </a:rPr>
              <a:t>初见前路近可至，细思百事说待忙。</a:t>
            </a:r>
          </a:p>
        </p:txBody>
      </p:sp>
      <p:sp>
        <p:nvSpPr>
          <p:cNvPr id="8" name="矩形 7">
            <a:extLst>
              <a:ext uri="{FF2B5EF4-FFF2-40B4-BE49-F238E27FC236}">
                <a16:creationId xmlns:a16="http://schemas.microsoft.com/office/drawing/2014/main" id="{A7BCC738-82C1-4395-A670-E5EDCB5E9BE9}"/>
              </a:ext>
            </a:extLst>
          </p:cNvPr>
          <p:cNvSpPr/>
          <p:nvPr/>
        </p:nvSpPr>
        <p:spPr>
          <a:xfrm>
            <a:off x="3648600" y="5272088"/>
            <a:ext cx="6400800" cy="369332"/>
          </a:xfrm>
          <a:prstGeom prst="rect">
            <a:avLst/>
          </a:prstGeom>
        </p:spPr>
        <p:txBody>
          <a:bodyPr wrap="square">
            <a:spAutoFit/>
          </a:bodyPr>
          <a:lstStyle/>
          <a:p>
            <a:r>
              <a:rPr lang="zh-CN" altLang="en-US" b="1" dirty="0"/>
              <a:t>只能看到当下，但看到这些已经有足够多的问题需要被解决。</a:t>
            </a:r>
          </a:p>
        </p:txBody>
      </p:sp>
      <p:sp>
        <p:nvSpPr>
          <p:cNvPr id="9" name="矩形 8">
            <a:extLst>
              <a:ext uri="{FF2B5EF4-FFF2-40B4-BE49-F238E27FC236}">
                <a16:creationId xmlns:a16="http://schemas.microsoft.com/office/drawing/2014/main" id="{163AB5F1-4A10-4CA0-A223-E9CD4CCF2F58}"/>
              </a:ext>
            </a:extLst>
          </p:cNvPr>
          <p:cNvSpPr/>
          <p:nvPr/>
        </p:nvSpPr>
        <p:spPr>
          <a:xfrm>
            <a:off x="685800" y="2960342"/>
            <a:ext cx="10820400" cy="860235"/>
          </a:xfrm>
          <a:prstGeom prst="rect">
            <a:avLst/>
          </a:prstGeom>
          <a:ln>
            <a:solidFill>
              <a:srgbClr val="C00000"/>
            </a:solidFill>
          </a:ln>
        </p:spPr>
        <p:txBody>
          <a:bodyPr wrap="square">
            <a:spAutoFit/>
          </a:bodyPr>
          <a:lstStyle/>
          <a:p>
            <a:pPr algn="ctr">
              <a:lnSpc>
                <a:spcPct val="125000"/>
              </a:lnSpc>
            </a:pPr>
            <a:r>
              <a:rPr lang="zh-CN" altLang="en-US" sz="4400" b="1" dirty="0">
                <a:solidFill>
                  <a:schemeClr val="tx2"/>
                </a:solidFill>
                <a:effectLst>
                  <a:outerShdw blurRad="38100" dist="38100" dir="2700000" algn="tl">
                    <a:srgbClr val="C0C0C0"/>
                  </a:outerShdw>
                </a:effectLst>
                <a:latin typeface="+mj-lt"/>
                <a:ea typeface="+mj-ea"/>
                <a:cs typeface="+mj-cs"/>
                <a:sym typeface="+mn-ea"/>
              </a:rPr>
              <a:t>绝大部分建立在计算机网络的基础之上！</a:t>
            </a:r>
            <a:endParaRPr lang="en-US" altLang="zh-CN" sz="4400" b="1" dirty="0">
              <a:solidFill>
                <a:schemeClr val="tx2"/>
              </a:solidFill>
              <a:effectLst>
                <a:outerShdw blurRad="38100" dist="38100" dir="2700000" algn="tl">
                  <a:srgbClr val="C0C0C0"/>
                </a:outerShdw>
              </a:effectLst>
              <a:latin typeface="+mj-lt"/>
              <a:ea typeface="+mj-ea"/>
              <a:cs typeface="+mj-cs"/>
            </a:endParaRPr>
          </a:p>
        </p:txBody>
      </p:sp>
      <p:sp>
        <p:nvSpPr>
          <p:cNvPr id="10" name="矩形 9">
            <a:extLst>
              <a:ext uri="{FF2B5EF4-FFF2-40B4-BE49-F238E27FC236}">
                <a16:creationId xmlns:a16="http://schemas.microsoft.com/office/drawing/2014/main" id="{8938C11D-DE77-4251-953B-4C2C72765ECE}"/>
              </a:ext>
            </a:extLst>
          </p:cNvPr>
          <p:cNvSpPr/>
          <p:nvPr/>
        </p:nvSpPr>
        <p:spPr>
          <a:xfrm>
            <a:off x="3352800" y="5759711"/>
            <a:ext cx="7010400" cy="523220"/>
          </a:xfrm>
          <a:prstGeom prst="rect">
            <a:avLst/>
          </a:prstGeom>
        </p:spPr>
        <p:txBody>
          <a:bodyPr wrap="square">
            <a:spAutoFit/>
          </a:bodyPr>
          <a:lstStyle/>
          <a:p>
            <a:pPr algn="ctr"/>
            <a:r>
              <a:rPr lang="zh-CN" altLang="en-US" sz="2800" b="1" dirty="0">
                <a:solidFill>
                  <a:srgbClr val="FF0000"/>
                </a:solidFill>
              </a:rPr>
              <a:t>阿兰</a:t>
            </a:r>
            <a:r>
              <a:rPr lang="en-US" altLang="zh-CN" sz="2800" b="1" dirty="0">
                <a:solidFill>
                  <a:srgbClr val="FF0000"/>
                </a:solidFill>
              </a:rPr>
              <a:t>·</a:t>
            </a:r>
            <a:r>
              <a:rPr lang="zh-CN" altLang="en-US" sz="2800" b="1" dirty="0">
                <a:solidFill>
                  <a:srgbClr val="FF0000"/>
                </a:solidFill>
              </a:rPr>
              <a:t>图灵，</a:t>
            </a:r>
            <a:r>
              <a:rPr lang="en-US" altLang="zh-CN" sz="2800" b="1" dirty="0">
                <a:solidFill>
                  <a:srgbClr val="FF0000"/>
                </a:solidFill>
              </a:rPr>
              <a:t>《</a:t>
            </a:r>
            <a:r>
              <a:rPr lang="zh-CN" altLang="en-US" sz="2800" b="1" dirty="0">
                <a:solidFill>
                  <a:srgbClr val="FF0000"/>
                </a:solidFill>
              </a:rPr>
              <a:t>计算机与智能</a:t>
            </a:r>
            <a:r>
              <a:rPr lang="en-US" altLang="zh-CN" sz="2800" b="1" dirty="0">
                <a:solidFill>
                  <a:srgbClr val="FF0000"/>
                </a:solidFill>
              </a:rPr>
              <a:t>》</a:t>
            </a:r>
            <a:r>
              <a:rPr lang="zh-CN" altLang="en-US" sz="2800" b="1" dirty="0">
                <a:solidFill>
                  <a:srgbClr val="FF0000"/>
                </a:solidFill>
              </a:rPr>
              <a:t>，</a:t>
            </a:r>
            <a:r>
              <a:rPr lang="en-US" altLang="zh-CN" sz="2800" b="1" dirty="0">
                <a:solidFill>
                  <a:srgbClr val="FF0000"/>
                </a:solidFill>
              </a:rPr>
              <a:t>1950</a:t>
            </a:r>
            <a:r>
              <a:rPr lang="zh-CN" altLang="en-US" sz="2800" b="1" dirty="0">
                <a:solidFill>
                  <a:srgbClr val="FF0000"/>
                </a:solidFill>
              </a:rPr>
              <a:t>年</a:t>
            </a:r>
          </a:p>
        </p:txBody>
      </p:sp>
    </p:spTree>
    <p:extLst>
      <p:ext uri="{BB962C8B-B14F-4D97-AF65-F5344CB8AC3E}">
        <p14:creationId xmlns:p14="http://schemas.microsoft.com/office/powerpoint/2010/main" val="190205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4458D-5BFF-4142-93A5-09D10C5238F2}"/>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D4DCFB3E-4340-498C-AF10-81B89B362A56}"/>
              </a:ext>
            </a:extLst>
          </p:cNvPr>
          <p:cNvSpPr>
            <a:spLocks noGrp="1"/>
          </p:cNvSpPr>
          <p:nvPr>
            <p:ph idx="1"/>
          </p:nvPr>
        </p:nvSpPr>
        <p:spPr/>
        <p:txBody>
          <a:bodyPr/>
          <a:lstStyle/>
          <a:p>
            <a:r>
              <a:rPr lang="zh-CN" altLang="en-US" dirty="0"/>
              <a:t>计算机网络对当今世界有着巨大影响</a:t>
            </a:r>
            <a:endParaRPr lang="en-US" altLang="zh-CN" dirty="0"/>
          </a:p>
          <a:p>
            <a:endParaRPr lang="en-US" altLang="zh-CN" dirty="0"/>
          </a:p>
          <a:p>
            <a:r>
              <a:rPr lang="zh-CN" altLang="en-US" dirty="0"/>
              <a:t>计算机网络的发展历史</a:t>
            </a:r>
            <a:endParaRPr lang="en-US" altLang="zh-CN" dirty="0"/>
          </a:p>
          <a:p>
            <a:endParaRPr lang="en-US" altLang="zh-CN" dirty="0"/>
          </a:p>
          <a:p>
            <a:r>
              <a:rPr lang="zh-CN" altLang="en-US" dirty="0"/>
              <a:t>当前计算机网络仍存在许多问题</a:t>
            </a:r>
            <a:endParaRPr lang="en-US" altLang="zh-CN" dirty="0"/>
          </a:p>
          <a:p>
            <a:endParaRPr lang="en-US" altLang="zh-CN" dirty="0"/>
          </a:p>
          <a:p>
            <a:r>
              <a:rPr lang="zh-CN" altLang="en-US" dirty="0"/>
              <a:t>计算机网络仍在持续发展</a:t>
            </a:r>
            <a:endParaRPr lang="en-US" altLang="zh-CN" dirty="0"/>
          </a:p>
          <a:p>
            <a:endParaRPr lang="en-US" altLang="zh-CN" dirty="0"/>
          </a:p>
          <a:p>
            <a:r>
              <a:rPr lang="zh-CN" altLang="en-US" dirty="0"/>
              <a:t>标准化组织与学术会议</a:t>
            </a:r>
          </a:p>
        </p:txBody>
      </p:sp>
      <p:sp>
        <p:nvSpPr>
          <p:cNvPr id="4" name="灯片编号占位符 3">
            <a:extLst>
              <a:ext uri="{FF2B5EF4-FFF2-40B4-BE49-F238E27FC236}">
                <a16:creationId xmlns:a16="http://schemas.microsoft.com/office/drawing/2014/main" id="{F19AF2F0-8213-4AF2-B3CE-2E2CB7B8205B}"/>
              </a:ext>
            </a:extLst>
          </p:cNvPr>
          <p:cNvSpPr>
            <a:spLocks noGrp="1"/>
          </p:cNvSpPr>
          <p:nvPr>
            <p:ph type="sldNum" sz="quarter" idx="11"/>
          </p:nvPr>
        </p:nvSpPr>
        <p:spPr/>
        <p:txBody>
          <a:bodyPr/>
          <a:lstStyle/>
          <a:p>
            <a:pPr>
              <a:defRPr/>
            </a:pPr>
            <a:fld id="{3FFE790D-BCFB-4008-9260-CA63AEE325FD}" type="slidenum">
              <a:rPr lang="en-US" smtClean="0"/>
              <a:pPr>
                <a:defRPr/>
              </a:pPr>
              <a:t>76</a:t>
            </a:fld>
            <a:endParaRPr lang="en-US" dirty="0"/>
          </a:p>
        </p:txBody>
      </p:sp>
    </p:spTree>
    <p:extLst>
      <p:ext uri="{BB962C8B-B14F-4D97-AF65-F5344CB8AC3E}">
        <p14:creationId xmlns:p14="http://schemas.microsoft.com/office/powerpoint/2010/main" val="34115700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D1B5D-78F2-4DEA-823B-DC663E0148AC}"/>
              </a:ext>
            </a:extLst>
          </p:cNvPr>
          <p:cNvSpPr>
            <a:spLocks noGrp="1"/>
          </p:cNvSpPr>
          <p:nvPr>
            <p:ph type="title"/>
          </p:nvPr>
        </p:nvSpPr>
        <p:spPr/>
        <p:txBody>
          <a:bodyPr/>
          <a:lstStyle/>
          <a:p>
            <a:r>
              <a:rPr lang="zh-CN" altLang="en-US" dirty="0"/>
              <a:t>阅读</a:t>
            </a:r>
          </a:p>
        </p:txBody>
      </p:sp>
      <p:sp>
        <p:nvSpPr>
          <p:cNvPr id="3" name="内容占位符 2">
            <a:extLst>
              <a:ext uri="{FF2B5EF4-FFF2-40B4-BE49-F238E27FC236}">
                <a16:creationId xmlns:a16="http://schemas.microsoft.com/office/drawing/2014/main" id="{964788E1-26E0-4E21-904F-3915C55355CA}"/>
              </a:ext>
            </a:extLst>
          </p:cNvPr>
          <p:cNvSpPr>
            <a:spLocks noGrp="1"/>
          </p:cNvSpPr>
          <p:nvPr>
            <p:ph idx="1"/>
          </p:nvPr>
        </p:nvSpPr>
        <p:spPr/>
        <p:txBody>
          <a:bodyPr/>
          <a:lstStyle/>
          <a:p>
            <a:r>
              <a:rPr lang="zh-CN" altLang="en-US" dirty="0"/>
              <a:t>教材</a:t>
            </a:r>
            <a:r>
              <a:rPr lang="en-US" altLang="zh-CN" dirty="0"/>
              <a:t>1.7</a:t>
            </a:r>
          </a:p>
          <a:p>
            <a:endParaRPr lang="en-US" altLang="zh-CN" dirty="0"/>
          </a:p>
          <a:p>
            <a:r>
              <a:rPr lang="zh-CN" altLang="en-US" dirty="0"/>
              <a:t>补充阅读：</a:t>
            </a:r>
            <a:r>
              <a:rPr lang="en-US" altLang="zh-CN" dirty="0">
                <a:hlinkClick r:id="rId2"/>
              </a:rPr>
              <a:t>Brief History of the Internet</a:t>
            </a:r>
            <a:endParaRPr lang="zh-CN" altLang="en-US" dirty="0"/>
          </a:p>
        </p:txBody>
      </p:sp>
      <p:sp>
        <p:nvSpPr>
          <p:cNvPr id="4" name="灯片编号占位符 3">
            <a:extLst>
              <a:ext uri="{FF2B5EF4-FFF2-40B4-BE49-F238E27FC236}">
                <a16:creationId xmlns:a16="http://schemas.microsoft.com/office/drawing/2014/main" id="{554103C0-7120-424A-92A0-469869D2857D}"/>
              </a:ext>
            </a:extLst>
          </p:cNvPr>
          <p:cNvSpPr>
            <a:spLocks noGrp="1"/>
          </p:cNvSpPr>
          <p:nvPr>
            <p:ph type="sldNum" sz="quarter" idx="11"/>
          </p:nvPr>
        </p:nvSpPr>
        <p:spPr/>
        <p:txBody>
          <a:bodyPr/>
          <a:lstStyle/>
          <a:p>
            <a:pPr>
              <a:defRPr/>
            </a:pPr>
            <a:fld id="{3FFE790D-BCFB-4008-9260-CA63AEE325FD}" type="slidenum">
              <a:rPr lang="en-US" smtClean="0"/>
              <a:pPr>
                <a:defRPr/>
              </a:pPr>
              <a:t>77</a:t>
            </a:fld>
            <a:endParaRPr lang="en-US" dirty="0"/>
          </a:p>
        </p:txBody>
      </p:sp>
    </p:spTree>
    <p:extLst>
      <p:ext uri="{BB962C8B-B14F-4D97-AF65-F5344CB8AC3E}">
        <p14:creationId xmlns:p14="http://schemas.microsoft.com/office/powerpoint/2010/main" val="2724701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3DE10-76E1-44D5-94CE-A338ECEA1477}"/>
              </a:ext>
            </a:extLst>
          </p:cNvPr>
          <p:cNvSpPr>
            <a:spLocks noGrp="1"/>
          </p:cNvSpPr>
          <p:nvPr>
            <p:ph type="title"/>
          </p:nvPr>
        </p:nvSpPr>
        <p:spPr/>
        <p:txBody>
          <a:bodyPr/>
          <a:lstStyle/>
          <a:p>
            <a:r>
              <a:rPr lang="zh-CN" altLang="en-US" dirty="0"/>
              <a:t>关于</a:t>
            </a:r>
            <a:r>
              <a:rPr lang="en-US" altLang="zh-CN" dirty="0"/>
              <a:t>MOOC</a:t>
            </a:r>
            <a:r>
              <a:rPr lang="zh-CN" altLang="en-US" dirty="0"/>
              <a:t>的使用说明</a:t>
            </a:r>
          </a:p>
        </p:txBody>
      </p:sp>
      <p:sp>
        <p:nvSpPr>
          <p:cNvPr id="3" name="内容占位符 2">
            <a:extLst>
              <a:ext uri="{FF2B5EF4-FFF2-40B4-BE49-F238E27FC236}">
                <a16:creationId xmlns:a16="http://schemas.microsoft.com/office/drawing/2014/main" id="{4CC3C73D-BEA8-4DBE-9279-ABC0E54E7C4B}"/>
              </a:ext>
            </a:extLst>
          </p:cNvPr>
          <p:cNvSpPr>
            <a:spLocks noGrp="1"/>
          </p:cNvSpPr>
          <p:nvPr>
            <p:ph idx="1"/>
          </p:nvPr>
        </p:nvSpPr>
        <p:spPr/>
        <p:txBody>
          <a:bodyPr/>
          <a:lstStyle/>
          <a:p>
            <a:r>
              <a:rPr lang="zh-CN" altLang="en-US" dirty="0"/>
              <a:t>复用往年</a:t>
            </a:r>
            <a:r>
              <a:rPr lang="en-US" altLang="zh-CN" dirty="0" err="1"/>
              <a:t>Mooc</a:t>
            </a:r>
            <a:endParaRPr lang="en-US" altLang="zh-CN" dirty="0"/>
          </a:p>
          <a:p>
            <a:r>
              <a:rPr lang="en-US" altLang="zh-CN" dirty="0" err="1"/>
              <a:t>Mooc</a:t>
            </a:r>
            <a:r>
              <a:rPr lang="zh-CN" altLang="en-US" dirty="0"/>
              <a:t>顺序与课堂顺序不一致</a:t>
            </a:r>
            <a:endParaRPr lang="en-US" altLang="zh-CN" dirty="0"/>
          </a:p>
          <a:p>
            <a:pPr lvl="1"/>
            <a:r>
              <a:rPr lang="zh-CN" altLang="en-US" dirty="0"/>
              <a:t>课堂、讲义、微信群会提醒对应</a:t>
            </a:r>
            <a:r>
              <a:rPr lang="en-US" altLang="zh-CN" dirty="0" err="1"/>
              <a:t>Mooc</a:t>
            </a:r>
            <a:r>
              <a:rPr lang="zh-CN" altLang="en-US" dirty="0"/>
              <a:t>章节</a:t>
            </a:r>
          </a:p>
          <a:p>
            <a:r>
              <a:rPr lang="zh-CN" altLang="en-US" dirty="0"/>
              <a:t>考试周前根据实际需要安排作业讲评</a:t>
            </a:r>
            <a:endParaRPr lang="en-US" altLang="zh-CN" dirty="0"/>
          </a:p>
          <a:p>
            <a:r>
              <a:rPr lang="en-US" altLang="zh-CN" sz="2800" dirty="0">
                <a:solidFill>
                  <a:srgbClr val="FF0000"/>
                </a:solidFill>
              </a:rPr>
              <a:t>DDL</a:t>
            </a:r>
            <a:r>
              <a:rPr lang="zh-CN" altLang="en-US" sz="2800" dirty="0">
                <a:solidFill>
                  <a:srgbClr val="FF0000"/>
                </a:solidFill>
              </a:rPr>
              <a:t>：</a:t>
            </a:r>
            <a:r>
              <a:rPr lang="en-US" altLang="zh-CN" sz="2800" dirty="0">
                <a:solidFill>
                  <a:srgbClr val="FF0000"/>
                </a:solidFill>
              </a:rPr>
              <a:t>2025-01-19 23:59:59</a:t>
            </a:r>
            <a:endParaRPr lang="zh-CN" altLang="en-US" sz="2800" dirty="0">
              <a:solidFill>
                <a:srgbClr val="FF0000"/>
              </a:solidFill>
            </a:endParaRPr>
          </a:p>
        </p:txBody>
      </p:sp>
      <p:sp>
        <p:nvSpPr>
          <p:cNvPr id="4" name="灯片编号占位符 3">
            <a:extLst>
              <a:ext uri="{FF2B5EF4-FFF2-40B4-BE49-F238E27FC236}">
                <a16:creationId xmlns:a16="http://schemas.microsoft.com/office/drawing/2014/main" id="{8131816C-B7DF-439C-9F3B-35FB1C9DCEBD}"/>
              </a:ext>
            </a:extLst>
          </p:cNvPr>
          <p:cNvSpPr>
            <a:spLocks noGrp="1"/>
          </p:cNvSpPr>
          <p:nvPr>
            <p:ph type="sldNum" sz="quarter" idx="11"/>
          </p:nvPr>
        </p:nvSpPr>
        <p:spPr/>
        <p:txBody>
          <a:bodyPr/>
          <a:lstStyle/>
          <a:p>
            <a:pPr>
              <a:defRPr/>
            </a:pPr>
            <a:fld id="{3FFE790D-BCFB-4008-9260-CA63AEE325FD}" type="slidenum">
              <a:rPr lang="en-US" smtClean="0"/>
              <a:pPr>
                <a:defRPr/>
              </a:pPr>
              <a:t>8</a:t>
            </a:fld>
            <a:endParaRPr lang="en-US" dirty="0"/>
          </a:p>
        </p:txBody>
      </p:sp>
      <p:pic>
        <p:nvPicPr>
          <p:cNvPr id="5" name="图片 4">
            <a:extLst>
              <a:ext uri="{FF2B5EF4-FFF2-40B4-BE49-F238E27FC236}">
                <a16:creationId xmlns:a16="http://schemas.microsoft.com/office/drawing/2014/main" id="{31DAD259-25EA-4E7A-AB25-64A2008F43B9}"/>
              </a:ext>
            </a:extLst>
          </p:cNvPr>
          <p:cNvPicPr>
            <a:picLocks noChangeAspect="1"/>
          </p:cNvPicPr>
          <p:nvPr/>
        </p:nvPicPr>
        <p:blipFill>
          <a:blip r:embed="rId2"/>
          <a:stretch>
            <a:fillRect/>
          </a:stretch>
        </p:blipFill>
        <p:spPr>
          <a:xfrm>
            <a:off x="6096000" y="1521543"/>
            <a:ext cx="5839419" cy="4810203"/>
          </a:xfrm>
          <a:prstGeom prst="rect">
            <a:avLst/>
          </a:prstGeom>
        </p:spPr>
      </p:pic>
      <p:sp>
        <p:nvSpPr>
          <p:cNvPr id="6" name="文本框 5">
            <a:extLst>
              <a:ext uri="{FF2B5EF4-FFF2-40B4-BE49-F238E27FC236}">
                <a16:creationId xmlns:a16="http://schemas.microsoft.com/office/drawing/2014/main" id="{ED8D84D0-4848-4C82-9888-0DE03741A680}"/>
              </a:ext>
            </a:extLst>
          </p:cNvPr>
          <p:cNvSpPr txBox="1"/>
          <p:nvPr/>
        </p:nvSpPr>
        <p:spPr>
          <a:xfrm>
            <a:off x="3337276" y="4520621"/>
            <a:ext cx="1415772" cy="461665"/>
          </a:xfrm>
          <a:prstGeom prst="rect">
            <a:avLst/>
          </a:prstGeom>
          <a:noFill/>
        </p:spPr>
        <p:txBody>
          <a:bodyPr wrap="none" rtlCol="0">
            <a:spAutoFit/>
          </a:bodyPr>
          <a:lstStyle/>
          <a:p>
            <a:r>
              <a:rPr lang="zh-CN" altLang="en-US" sz="2400" b="1" dirty="0">
                <a:solidFill>
                  <a:srgbClr val="0070C0"/>
                </a:solidFill>
              </a:rPr>
              <a:t>作业考试</a:t>
            </a:r>
          </a:p>
        </p:txBody>
      </p:sp>
      <p:sp>
        <p:nvSpPr>
          <p:cNvPr id="7" name="文本框 6">
            <a:extLst>
              <a:ext uri="{FF2B5EF4-FFF2-40B4-BE49-F238E27FC236}">
                <a16:creationId xmlns:a16="http://schemas.microsoft.com/office/drawing/2014/main" id="{8F0E03CB-B72D-48BC-B52A-FC097B9A29E4}"/>
              </a:ext>
            </a:extLst>
          </p:cNvPr>
          <p:cNvSpPr txBox="1"/>
          <p:nvPr/>
        </p:nvSpPr>
        <p:spPr>
          <a:xfrm>
            <a:off x="3337276" y="5638800"/>
            <a:ext cx="1415772" cy="461665"/>
          </a:xfrm>
          <a:prstGeom prst="rect">
            <a:avLst/>
          </a:prstGeom>
          <a:noFill/>
        </p:spPr>
        <p:txBody>
          <a:bodyPr wrap="none" rtlCol="0">
            <a:spAutoFit/>
          </a:bodyPr>
          <a:lstStyle/>
          <a:p>
            <a:r>
              <a:rPr lang="zh-CN" altLang="en-US" sz="2400" b="1" dirty="0">
                <a:solidFill>
                  <a:srgbClr val="0070C0"/>
                </a:solidFill>
              </a:rPr>
              <a:t>证书查看</a:t>
            </a:r>
          </a:p>
        </p:txBody>
      </p:sp>
      <p:cxnSp>
        <p:nvCxnSpPr>
          <p:cNvPr id="8" name="直接箭头连接符 7">
            <a:extLst>
              <a:ext uri="{FF2B5EF4-FFF2-40B4-BE49-F238E27FC236}">
                <a16:creationId xmlns:a16="http://schemas.microsoft.com/office/drawing/2014/main" id="{67991F90-A8F7-4AC4-BB3C-1EEA88938B32}"/>
              </a:ext>
            </a:extLst>
          </p:cNvPr>
          <p:cNvCxnSpPr>
            <a:cxnSpLocks/>
            <a:endCxn id="6" idx="3"/>
          </p:cNvCxnSpPr>
          <p:nvPr/>
        </p:nvCxnSpPr>
        <p:spPr bwMode="auto">
          <a:xfrm flipH="1">
            <a:off x="4753048" y="3352800"/>
            <a:ext cx="1266754" cy="1398654"/>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cxnSp>
        <p:nvCxnSpPr>
          <p:cNvPr id="9" name="直接箭头连接符 8">
            <a:extLst>
              <a:ext uri="{FF2B5EF4-FFF2-40B4-BE49-F238E27FC236}">
                <a16:creationId xmlns:a16="http://schemas.microsoft.com/office/drawing/2014/main" id="{C230FB53-93FC-446B-8A7E-4BEAAC77DF51}"/>
              </a:ext>
            </a:extLst>
          </p:cNvPr>
          <p:cNvCxnSpPr>
            <a:cxnSpLocks/>
          </p:cNvCxnSpPr>
          <p:nvPr/>
        </p:nvCxnSpPr>
        <p:spPr bwMode="auto">
          <a:xfrm flipH="1" flipV="1">
            <a:off x="4674280" y="5902898"/>
            <a:ext cx="1340440" cy="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sp>
        <p:nvSpPr>
          <p:cNvPr id="10" name="矩形: 圆角 9">
            <a:extLst>
              <a:ext uri="{FF2B5EF4-FFF2-40B4-BE49-F238E27FC236}">
                <a16:creationId xmlns:a16="http://schemas.microsoft.com/office/drawing/2014/main" id="{D08B9D31-9616-41CE-B941-035ADF74A8A7}"/>
              </a:ext>
            </a:extLst>
          </p:cNvPr>
          <p:cNvSpPr/>
          <p:nvPr/>
        </p:nvSpPr>
        <p:spPr bwMode="auto">
          <a:xfrm>
            <a:off x="6019800" y="2895599"/>
            <a:ext cx="1219200" cy="838175"/>
          </a:xfrm>
          <a:prstGeom prst="round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1" name="矩形: 圆角 10">
            <a:extLst>
              <a:ext uri="{FF2B5EF4-FFF2-40B4-BE49-F238E27FC236}">
                <a16:creationId xmlns:a16="http://schemas.microsoft.com/office/drawing/2014/main" id="{08420D9A-FEC6-42A0-ADA8-3B82296850E4}"/>
              </a:ext>
            </a:extLst>
          </p:cNvPr>
          <p:cNvSpPr/>
          <p:nvPr/>
        </p:nvSpPr>
        <p:spPr bwMode="auto">
          <a:xfrm>
            <a:off x="6019800" y="5497105"/>
            <a:ext cx="1219200" cy="811589"/>
          </a:xfrm>
          <a:prstGeom prst="round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09742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55B6160-BF55-4C35-9BFC-A1E18F2B2376}"/>
              </a:ext>
            </a:extLst>
          </p:cNvPr>
          <p:cNvPicPr>
            <a:picLocks noChangeAspect="1"/>
          </p:cNvPicPr>
          <p:nvPr/>
        </p:nvPicPr>
        <p:blipFill>
          <a:blip r:embed="rId2"/>
          <a:stretch>
            <a:fillRect/>
          </a:stretch>
        </p:blipFill>
        <p:spPr>
          <a:xfrm>
            <a:off x="7162800" y="988961"/>
            <a:ext cx="4191000" cy="2248243"/>
          </a:xfrm>
          <a:prstGeom prst="rect">
            <a:avLst/>
          </a:prstGeom>
        </p:spPr>
      </p:pic>
      <p:sp>
        <p:nvSpPr>
          <p:cNvPr id="2" name="标题 1">
            <a:extLst>
              <a:ext uri="{FF2B5EF4-FFF2-40B4-BE49-F238E27FC236}">
                <a16:creationId xmlns:a16="http://schemas.microsoft.com/office/drawing/2014/main" id="{C40C9D47-5CCE-4D62-A633-3F1214B2B8D6}"/>
              </a:ext>
            </a:extLst>
          </p:cNvPr>
          <p:cNvSpPr>
            <a:spLocks noGrp="1"/>
          </p:cNvSpPr>
          <p:nvPr>
            <p:ph type="title"/>
          </p:nvPr>
        </p:nvSpPr>
        <p:spPr/>
        <p:txBody>
          <a:bodyPr/>
          <a:lstStyle/>
          <a:p>
            <a:r>
              <a:rPr lang="zh-CN" altLang="en-US" dirty="0"/>
              <a:t>关于</a:t>
            </a:r>
            <a:r>
              <a:rPr lang="en-US" altLang="zh-CN" dirty="0"/>
              <a:t>Lab</a:t>
            </a:r>
            <a:endParaRPr lang="zh-CN" altLang="en-US" dirty="0"/>
          </a:p>
        </p:txBody>
      </p:sp>
      <p:sp>
        <p:nvSpPr>
          <p:cNvPr id="3" name="内容占位符 2">
            <a:extLst>
              <a:ext uri="{FF2B5EF4-FFF2-40B4-BE49-F238E27FC236}">
                <a16:creationId xmlns:a16="http://schemas.microsoft.com/office/drawing/2014/main" id="{38826B7F-6349-43D1-817D-1DB979B4CE80}"/>
              </a:ext>
            </a:extLst>
          </p:cNvPr>
          <p:cNvSpPr>
            <a:spLocks noGrp="1"/>
          </p:cNvSpPr>
          <p:nvPr>
            <p:ph idx="1"/>
          </p:nvPr>
        </p:nvSpPr>
        <p:spPr>
          <a:xfrm>
            <a:off x="609600" y="1524000"/>
            <a:ext cx="7794522" cy="4525963"/>
          </a:xfrm>
        </p:spPr>
        <p:txBody>
          <a:bodyPr/>
          <a:lstStyle/>
          <a:p>
            <a:r>
              <a:rPr lang="zh-CN" altLang="en-US" sz="2000" dirty="0"/>
              <a:t>平台：本地测试脚本</a:t>
            </a:r>
            <a:endParaRPr lang="en-US" altLang="zh-CN" sz="2000" dirty="0"/>
          </a:p>
          <a:p>
            <a:pPr lvl="1"/>
            <a:r>
              <a:rPr lang="en-US" altLang="zh-CN" sz="1700" dirty="0"/>
              <a:t>Lab1</a:t>
            </a:r>
            <a:r>
              <a:rPr lang="zh-CN" altLang="en-US" sz="1700" dirty="0"/>
              <a:t>、</a:t>
            </a:r>
            <a:r>
              <a:rPr lang="en-US" altLang="zh-CN" sz="1700" dirty="0"/>
              <a:t>Lab2</a:t>
            </a:r>
            <a:r>
              <a:rPr lang="zh-CN" altLang="en-US" sz="1700" dirty="0"/>
              <a:t>：</a:t>
            </a:r>
            <a:r>
              <a:rPr lang="en-US" altLang="zh-CN" sz="1700" dirty="0" err="1"/>
              <a:t>Github</a:t>
            </a:r>
            <a:r>
              <a:rPr lang="en-US" altLang="zh-CN" sz="1700" dirty="0"/>
              <a:t> Classroom</a:t>
            </a:r>
            <a:r>
              <a:rPr lang="zh-CN" altLang="en-US" sz="1700" dirty="0"/>
              <a:t>，</a:t>
            </a:r>
            <a:r>
              <a:rPr lang="zh-CN" altLang="en-US" dirty="0"/>
              <a:t>教学网发布邀请链接</a:t>
            </a:r>
            <a:endParaRPr lang="en-US" altLang="zh-CN" sz="1700" dirty="0"/>
          </a:p>
          <a:p>
            <a:pPr lvl="1"/>
            <a:r>
              <a:rPr lang="en-US" altLang="zh-CN" sz="1700" dirty="0"/>
              <a:t>Lab3</a:t>
            </a:r>
            <a:r>
              <a:rPr lang="zh-CN" altLang="en-US" sz="1700" dirty="0"/>
              <a:t>、</a:t>
            </a:r>
            <a:r>
              <a:rPr lang="en-US" altLang="zh-CN" sz="1700" dirty="0"/>
              <a:t>Lab4</a:t>
            </a:r>
            <a:r>
              <a:rPr lang="zh-CN" altLang="en-US" sz="1700" dirty="0"/>
              <a:t>：待定</a:t>
            </a:r>
            <a:endParaRPr lang="en-US" altLang="zh-CN" sz="1700" dirty="0"/>
          </a:p>
          <a:p>
            <a:pPr lvl="1"/>
            <a:r>
              <a:rPr lang="en-US" altLang="zh-CN" sz="1700" dirty="0"/>
              <a:t>Lab</a:t>
            </a:r>
            <a:r>
              <a:rPr lang="zh-CN" altLang="en-US" sz="1700" dirty="0"/>
              <a:t>信息：</a:t>
            </a:r>
            <a:r>
              <a:rPr lang="en-US" altLang="zh-CN" sz="1700" dirty="0">
                <a:hlinkClick r:id="rId3"/>
              </a:rPr>
              <a:t>https://edu.n2sys.cn</a:t>
            </a:r>
            <a:r>
              <a:rPr lang="en-US" altLang="zh-CN" sz="1700" dirty="0"/>
              <a:t>  </a:t>
            </a:r>
          </a:p>
          <a:p>
            <a:r>
              <a:rPr lang="zh-CN" altLang="en-US" sz="2000" dirty="0"/>
              <a:t>数据</a:t>
            </a:r>
            <a:endParaRPr lang="en-US" altLang="zh-CN" sz="2000" dirty="0"/>
          </a:p>
          <a:p>
            <a:pPr lvl="1"/>
            <a:r>
              <a:rPr lang="en-US" altLang="zh-CN" sz="1600" dirty="0"/>
              <a:t>Lab</a:t>
            </a:r>
            <a:r>
              <a:rPr lang="zh-CN" altLang="en-US" sz="1600" dirty="0"/>
              <a:t>文档里给出</a:t>
            </a:r>
            <a:r>
              <a:rPr lang="en-US" altLang="zh-CN" sz="1600" dirty="0"/>
              <a:t>100%</a:t>
            </a:r>
            <a:r>
              <a:rPr lang="zh-CN" altLang="en-US" sz="1600" dirty="0"/>
              <a:t>测试数据描述</a:t>
            </a:r>
            <a:endParaRPr lang="en-US" altLang="zh-CN" sz="1600" dirty="0"/>
          </a:p>
          <a:p>
            <a:pPr lvl="1"/>
            <a:r>
              <a:rPr lang="en-US" altLang="zh-CN" sz="1600" dirty="0"/>
              <a:t>DDL</a:t>
            </a:r>
            <a:r>
              <a:rPr lang="zh-CN" altLang="en-US" sz="1600" dirty="0"/>
              <a:t>前公布</a:t>
            </a:r>
            <a:r>
              <a:rPr lang="en-US" altLang="zh-CN" sz="1600" dirty="0"/>
              <a:t>50%-80%</a:t>
            </a:r>
            <a:r>
              <a:rPr lang="zh-CN" altLang="en-US" sz="1600" dirty="0"/>
              <a:t>测试数据</a:t>
            </a:r>
            <a:endParaRPr lang="en-US" altLang="zh-CN" sz="1600" dirty="0"/>
          </a:p>
          <a:p>
            <a:r>
              <a:rPr lang="zh-CN" altLang="en-US" sz="2000" dirty="0"/>
              <a:t>编程语言：必须用</a:t>
            </a:r>
            <a:r>
              <a:rPr lang="en-US" altLang="zh-CN" sz="2000" dirty="0"/>
              <a:t>C/C++</a:t>
            </a:r>
            <a:r>
              <a:rPr lang="zh-CN" altLang="en-US" sz="2000" dirty="0"/>
              <a:t>实现</a:t>
            </a:r>
            <a:endParaRPr lang="en-US" altLang="zh-CN" sz="2000" dirty="0"/>
          </a:p>
          <a:p>
            <a:pPr lvl="1"/>
            <a:r>
              <a:rPr lang="zh-CN" altLang="en-US" sz="1700" dirty="0"/>
              <a:t>每个</a:t>
            </a:r>
            <a:r>
              <a:rPr lang="en-US" altLang="zh-CN" sz="1700" dirty="0"/>
              <a:t>Lab</a:t>
            </a:r>
            <a:r>
              <a:rPr lang="zh-CN" altLang="en-US" sz="1700" dirty="0"/>
              <a:t>约</a:t>
            </a:r>
            <a:r>
              <a:rPr lang="en-US" altLang="zh-CN" sz="1700" dirty="0"/>
              <a:t>1000</a:t>
            </a:r>
            <a:r>
              <a:rPr lang="zh-CN" altLang="en-US" sz="1700" dirty="0"/>
              <a:t>行代码以内</a:t>
            </a:r>
            <a:endParaRPr lang="en-US" altLang="zh-CN" sz="1700" dirty="0"/>
          </a:p>
          <a:p>
            <a:r>
              <a:rPr lang="zh-CN" altLang="en-US" sz="2000" dirty="0"/>
              <a:t>最终成绩以助教在</a:t>
            </a:r>
            <a:r>
              <a:rPr lang="en-US" altLang="zh-CN" sz="2000" dirty="0"/>
              <a:t>Lab</a:t>
            </a:r>
            <a:r>
              <a:rPr lang="zh-CN" altLang="en-US" sz="2000" dirty="0"/>
              <a:t>平台评测为准</a:t>
            </a:r>
            <a:endParaRPr lang="en-US" altLang="zh-CN" sz="2000" dirty="0"/>
          </a:p>
          <a:p>
            <a:r>
              <a:rPr lang="zh-CN" altLang="en-US" sz="2000" dirty="0"/>
              <a:t>以</a:t>
            </a:r>
            <a:r>
              <a:rPr lang="en-US" altLang="zh-CN" sz="2000" dirty="0"/>
              <a:t>DDL</a:t>
            </a:r>
            <a:r>
              <a:rPr lang="zh-CN" altLang="en-US" sz="2000" dirty="0"/>
              <a:t>前提交的最后一个版本为准</a:t>
            </a:r>
            <a:endParaRPr lang="en-US" altLang="zh-CN" sz="2000" dirty="0"/>
          </a:p>
          <a:p>
            <a:pPr lvl="1"/>
            <a:r>
              <a:rPr lang="en-US" altLang="zh-CN" sz="1600" dirty="0"/>
              <a:t>DDL</a:t>
            </a:r>
            <a:r>
              <a:rPr lang="zh-CN" altLang="en-US" sz="1600" dirty="0"/>
              <a:t>前提交多个程序的，只采用最后一次的成绩</a:t>
            </a:r>
          </a:p>
          <a:p>
            <a:pPr lvl="1"/>
            <a:r>
              <a:rPr lang="en-US" altLang="zh-CN" sz="1700" dirty="0"/>
              <a:t>DDL</a:t>
            </a:r>
            <a:r>
              <a:rPr lang="zh-CN" altLang="en-US" sz="1700" dirty="0"/>
              <a:t>后提交：每超出</a:t>
            </a:r>
            <a:r>
              <a:rPr lang="en-US" altLang="zh-CN" sz="1700" dirty="0"/>
              <a:t>DDL 1</a:t>
            </a:r>
            <a:r>
              <a:rPr lang="zh-CN" altLang="en-US" sz="1700" dirty="0"/>
              <a:t>小时，扣除实际得分</a:t>
            </a:r>
            <a:r>
              <a:rPr lang="en-US" altLang="zh-CN" sz="1700" dirty="0"/>
              <a:t>1%</a:t>
            </a:r>
          </a:p>
        </p:txBody>
      </p:sp>
      <p:sp>
        <p:nvSpPr>
          <p:cNvPr id="4" name="灯片编号占位符 3">
            <a:extLst>
              <a:ext uri="{FF2B5EF4-FFF2-40B4-BE49-F238E27FC236}">
                <a16:creationId xmlns:a16="http://schemas.microsoft.com/office/drawing/2014/main" id="{AE1C9BDB-8E9A-40E4-90EB-4A63CE93BEA5}"/>
              </a:ext>
            </a:extLst>
          </p:cNvPr>
          <p:cNvSpPr>
            <a:spLocks noGrp="1"/>
          </p:cNvSpPr>
          <p:nvPr>
            <p:ph type="sldNum" sz="quarter" idx="11"/>
          </p:nvPr>
        </p:nvSpPr>
        <p:spPr/>
        <p:txBody>
          <a:bodyPr/>
          <a:lstStyle/>
          <a:p>
            <a:pPr>
              <a:defRPr/>
            </a:pPr>
            <a:fld id="{3FFE790D-BCFB-4008-9260-CA63AEE325FD}" type="slidenum">
              <a:rPr lang="en-US" smtClean="0"/>
              <a:pPr>
                <a:defRPr/>
              </a:pPr>
              <a:t>9</a:t>
            </a:fld>
            <a:endParaRPr lang="en-US" dirty="0"/>
          </a:p>
        </p:txBody>
      </p:sp>
      <p:grpSp>
        <p:nvGrpSpPr>
          <p:cNvPr id="5" name="组合 4">
            <a:extLst>
              <a:ext uri="{FF2B5EF4-FFF2-40B4-BE49-F238E27FC236}">
                <a16:creationId xmlns:a16="http://schemas.microsoft.com/office/drawing/2014/main" id="{53E071D4-45B6-4589-83DD-C0F76680F21D}"/>
              </a:ext>
            </a:extLst>
          </p:cNvPr>
          <p:cNvGrpSpPr/>
          <p:nvPr/>
        </p:nvGrpSpPr>
        <p:grpSpPr>
          <a:xfrm>
            <a:off x="9321508" y="3401891"/>
            <a:ext cx="2718092" cy="1066800"/>
            <a:chOff x="5220071" y="2240519"/>
            <a:chExt cx="3727669" cy="1343409"/>
          </a:xfrm>
        </p:grpSpPr>
        <p:sp>
          <p:nvSpPr>
            <p:cNvPr id="6" name="任意多边形 4">
              <a:extLst>
                <a:ext uri="{FF2B5EF4-FFF2-40B4-BE49-F238E27FC236}">
                  <a16:creationId xmlns:a16="http://schemas.microsoft.com/office/drawing/2014/main" id="{48662441-B18D-4251-B9DF-15AC92F5D3A7}"/>
                </a:ext>
              </a:extLst>
            </p:cNvPr>
            <p:cNvSpPr/>
            <p:nvPr/>
          </p:nvSpPr>
          <p:spPr>
            <a:xfrm>
              <a:off x="5220071" y="2240519"/>
              <a:ext cx="3727668" cy="489600"/>
            </a:xfrm>
            <a:custGeom>
              <a:avLst/>
              <a:gdLst>
                <a:gd name="connsiteX0" fmla="*/ 0 w 3456384"/>
                <a:gd name="connsiteY0" fmla="*/ 0 h 489600"/>
                <a:gd name="connsiteX1" fmla="*/ 3456384 w 3456384"/>
                <a:gd name="connsiteY1" fmla="*/ 0 h 489600"/>
                <a:gd name="connsiteX2" fmla="*/ 3456384 w 3456384"/>
                <a:gd name="connsiteY2" fmla="*/ 489600 h 489600"/>
                <a:gd name="connsiteX3" fmla="*/ 0 w 3456384"/>
                <a:gd name="connsiteY3" fmla="*/ 489600 h 489600"/>
                <a:gd name="connsiteX4" fmla="*/ 0 w 3456384"/>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384" h="489600">
                  <a:moveTo>
                    <a:pt x="0" y="0"/>
                  </a:moveTo>
                  <a:lnTo>
                    <a:pt x="3456384" y="0"/>
                  </a:lnTo>
                  <a:lnTo>
                    <a:pt x="3456384" y="489600"/>
                  </a:lnTo>
                  <a:lnTo>
                    <a:pt x="0" y="489600"/>
                  </a:lnTo>
                  <a:lnTo>
                    <a:pt x="0" y="0"/>
                  </a:lnTo>
                  <a:close/>
                </a:path>
              </a:pathLst>
            </a:custGeom>
            <a:solidFill>
              <a:srgbClr val="8B0012"/>
            </a:solidFill>
            <a:ln>
              <a:solidFill>
                <a:srgbClr val="8B001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注意事项</a:t>
              </a:r>
              <a:endParaRPr lang="zh-CN" altLang="en-US" sz="1800" kern="1200" dirty="0">
                <a:latin typeface="微软雅黑" panose="020B0503020204020204" pitchFamily="34" charset="-122"/>
                <a:ea typeface="微软雅黑" panose="020B0503020204020204" pitchFamily="34" charset="-122"/>
              </a:endParaRPr>
            </a:p>
          </p:txBody>
        </p:sp>
        <p:sp>
          <p:nvSpPr>
            <p:cNvPr id="7" name="任意多边形 9">
              <a:extLst>
                <a:ext uri="{FF2B5EF4-FFF2-40B4-BE49-F238E27FC236}">
                  <a16:creationId xmlns:a16="http://schemas.microsoft.com/office/drawing/2014/main" id="{B6853D85-6432-4591-A30B-4E5B7939314E}"/>
                </a:ext>
              </a:extLst>
            </p:cNvPr>
            <p:cNvSpPr/>
            <p:nvPr/>
          </p:nvSpPr>
          <p:spPr>
            <a:xfrm>
              <a:off x="5220071" y="2730120"/>
              <a:ext cx="3727669" cy="853808"/>
            </a:xfrm>
            <a:custGeom>
              <a:avLst/>
              <a:gdLst>
                <a:gd name="connsiteX0" fmla="*/ 0 w 3456384"/>
                <a:gd name="connsiteY0" fmla="*/ 0 h 793305"/>
                <a:gd name="connsiteX1" fmla="*/ 3456384 w 3456384"/>
                <a:gd name="connsiteY1" fmla="*/ 0 h 793305"/>
                <a:gd name="connsiteX2" fmla="*/ 3456384 w 3456384"/>
                <a:gd name="connsiteY2" fmla="*/ 793305 h 793305"/>
                <a:gd name="connsiteX3" fmla="*/ 0 w 3456384"/>
                <a:gd name="connsiteY3" fmla="*/ 793305 h 793305"/>
                <a:gd name="connsiteX4" fmla="*/ 0 w 3456384"/>
                <a:gd name="connsiteY4" fmla="*/ 0 h 79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384" h="793305">
                  <a:moveTo>
                    <a:pt x="0" y="0"/>
                  </a:moveTo>
                  <a:lnTo>
                    <a:pt x="3456384" y="0"/>
                  </a:lnTo>
                  <a:lnTo>
                    <a:pt x="3456384" y="793305"/>
                  </a:lnTo>
                  <a:lnTo>
                    <a:pt x="0" y="793305"/>
                  </a:lnTo>
                  <a:lnTo>
                    <a:pt x="0" y="0"/>
                  </a:lnTo>
                  <a:close/>
                </a:path>
              </a:pathLst>
            </a:custGeom>
            <a:noFill/>
            <a:ln>
              <a:solidFill>
                <a:srgbClr val="8B001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rtl="0">
                <a:spcBef>
                  <a:spcPct val="0"/>
                </a:spcBef>
                <a:spcAft>
                  <a:spcPct val="15000"/>
                </a:spcAft>
                <a:buChar char="••"/>
              </a:pPr>
              <a:r>
                <a:rPr lang="zh-CN" altLang="en-US" sz="1700" b="1" kern="1200" dirty="0"/>
                <a:t>请勿面向测试样例编程</a:t>
              </a:r>
              <a:endParaRPr lang="en-US" altLang="zh-CN" sz="1700" b="1" kern="1200" dirty="0"/>
            </a:p>
            <a:p>
              <a:pPr marL="171450" lvl="1" indent="-171450" algn="l" defTabSz="755650" rtl="0">
                <a:spcBef>
                  <a:spcPct val="0"/>
                </a:spcBef>
                <a:spcAft>
                  <a:spcPct val="15000"/>
                </a:spcAft>
                <a:buChar char="••"/>
              </a:pPr>
              <a:r>
                <a:rPr lang="zh-CN" altLang="en-US" sz="1700" b="1" kern="1200" dirty="0"/>
                <a:t>不一定提供程序框架</a:t>
              </a:r>
              <a:endParaRPr lang="en-US" altLang="zh-CN" sz="1700" b="1" kern="1200" dirty="0"/>
            </a:p>
          </p:txBody>
        </p:sp>
      </p:grpSp>
      <p:sp>
        <p:nvSpPr>
          <p:cNvPr id="8" name="文本框 7">
            <a:extLst>
              <a:ext uri="{FF2B5EF4-FFF2-40B4-BE49-F238E27FC236}">
                <a16:creationId xmlns:a16="http://schemas.microsoft.com/office/drawing/2014/main" id="{460CD65F-3977-44C4-BCA2-075DC4EA5A5C}"/>
              </a:ext>
            </a:extLst>
          </p:cNvPr>
          <p:cNvSpPr txBox="1"/>
          <p:nvPr/>
        </p:nvSpPr>
        <p:spPr>
          <a:xfrm>
            <a:off x="7288143" y="4568764"/>
            <a:ext cx="3501280" cy="461665"/>
          </a:xfrm>
          <a:prstGeom prst="rect">
            <a:avLst/>
          </a:prstGeom>
          <a:noFill/>
        </p:spPr>
        <p:txBody>
          <a:bodyPr wrap="none" rtlCol="0">
            <a:spAutoFit/>
          </a:bodyPr>
          <a:lstStyle/>
          <a:p>
            <a:r>
              <a:rPr lang="en-US" altLang="zh-CN" sz="2400" b="1" dirty="0">
                <a:solidFill>
                  <a:srgbClr val="0070C0"/>
                </a:solidFill>
              </a:rPr>
              <a:t>Lab</a:t>
            </a:r>
            <a:r>
              <a:rPr lang="zh-CN" altLang="en-US" sz="2400" b="1" dirty="0">
                <a:solidFill>
                  <a:srgbClr val="0070C0"/>
                </a:solidFill>
              </a:rPr>
              <a:t>期望：好的编程习惯</a:t>
            </a:r>
          </a:p>
        </p:txBody>
      </p:sp>
      <p:cxnSp>
        <p:nvCxnSpPr>
          <p:cNvPr id="9" name="直接箭头连接符 8">
            <a:extLst>
              <a:ext uri="{FF2B5EF4-FFF2-40B4-BE49-F238E27FC236}">
                <a16:creationId xmlns:a16="http://schemas.microsoft.com/office/drawing/2014/main" id="{9802973F-FE98-4FAC-9F61-2A87151DDF9A}"/>
              </a:ext>
            </a:extLst>
          </p:cNvPr>
          <p:cNvCxnSpPr>
            <a:cxnSpLocks/>
          </p:cNvCxnSpPr>
          <p:nvPr/>
        </p:nvCxnSpPr>
        <p:spPr bwMode="auto">
          <a:xfrm>
            <a:off x="8252668" y="6152513"/>
            <a:ext cx="1142998"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sp>
        <p:nvSpPr>
          <p:cNvPr id="11" name="文本框 10">
            <a:extLst>
              <a:ext uri="{FF2B5EF4-FFF2-40B4-BE49-F238E27FC236}">
                <a16:creationId xmlns:a16="http://schemas.microsoft.com/office/drawing/2014/main" id="{5E1E7359-0C08-4C1B-8D53-2DA14960EF9C}"/>
              </a:ext>
            </a:extLst>
          </p:cNvPr>
          <p:cNvSpPr txBox="1"/>
          <p:nvPr/>
        </p:nvSpPr>
        <p:spPr>
          <a:xfrm>
            <a:off x="6221343" y="5967847"/>
            <a:ext cx="2031325" cy="369332"/>
          </a:xfrm>
          <a:prstGeom prst="rect">
            <a:avLst/>
          </a:prstGeom>
          <a:noFill/>
        </p:spPr>
        <p:txBody>
          <a:bodyPr wrap="none" rtlCol="0">
            <a:spAutoFit/>
          </a:bodyPr>
          <a:lstStyle/>
          <a:p>
            <a:r>
              <a:rPr lang="zh-CN" altLang="en-US" dirty="0"/>
              <a:t>面向测试样例编程</a:t>
            </a:r>
          </a:p>
        </p:txBody>
      </p:sp>
      <p:sp>
        <p:nvSpPr>
          <p:cNvPr id="12" name="文本框 11">
            <a:extLst>
              <a:ext uri="{FF2B5EF4-FFF2-40B4-BE49-F238E27FC236}">
                <a16:creationId xmlns:a16="http://schemas.microsoft.com/office/drawing/2014/main" id="{90A2D044-4277-4DE6-B7CF-5FA268EDD965}"/>
              </a:ext>
            </a:extLst>
          </p:cNvPr>
          <p:cNvSpPr txBox="1"/>
          <p:nvPr/>
        </p:nvSpPr>
        <p:spPr>
          <a:xfrm>
            <a:off x="9431431" y="5967847"/>
            <a:ext cx="2723823" cy="369332"/>
          </a:xfrm>
          <a:prstGeom prst="rect">
            <a:avLst/>
          </a:prstGeom>
          <a:noFill/>
        </p:spPr>
        <p:txBody>
          <a:bodyPr wrap="none" rtlCol="0">
            <a:spAutoFit/>
          </a:bodyPr>
          <a:lstStyle/>
          <a:p>
            <a:r>
              <a:rPr lang="zh-CN" altLang="en-US" dirty="0"/>
              <a:t>阅读需求文档、充分测试</a:t>
            </a:r>
          </a:p>
        </p:txBody>
      </p:sp>
      <p:cxnSp>
        <p:nvCxnSpPr>
          <p:cNvPr id="13" name="直接箭头连接符 12">
            <a:extLst>
              <a:ext uri="{FF2B5EF4-FFF2-40B4-BE49-F238E27FC236}">
                <a16:creationId xmlns:a16="http://schemas.microsoft.com/office/drawing/2014/main" id="{434C37AE-A78E-43B0-B2A9-D73DD4DC0F3F}"/>
              </a:ext>
            </a:extLst>
          </p:cNvPr>
          <p:cNvCxnSpPr>
            <a:cxnSpLocks/>
          </p:cNvCxnSpPr>
          <p:nvPr/>
        </p:nvCxnSpPr>
        <p:spPr bwMode="auto">
          <a:xfrm>
            <a:off x="8252668" y="5568612"/>
            <a:ext cx="1142998"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sp>
        <p:nvSpPr>
          <p:cNvPr id="14" name="文本框 13">
            <a:extLst>
              <a:ext uri="{FF2B5EF4-FFF2-40B4-BE49-F238E27FC236}">
                <a16:creationId xmlns:a16="http://schemas.microsoft.com/office/drawing/2014/main" id="{91BFCD94-71F8-4788-B90A-7C595E57680B}"/>
              </a:ext>
            </a:extLst>
          </p:cNvPr>
          <p:cNvSpPr txBox="1"/>
          <p:nvPr/>
        </p:nvSpPr>
        <p:spPr>
          <a:xfrm>
            <a:off x="6351657" y="5383946"/>
            <a:ext cx="1723549" cy="369332"/>
          </a:xfrm>
          <a:prstGeom prst="rect">
            <a:avLst/>
          </a:prstGeom>
          <a:noFill/>
        </p:spPr>
        <p:txBody>
          <a:bodyPr wrap="none" rtlCol="0">
            <a:spAutoFit/>
          </a:bodyPr>
          <a:lstStyle/>
          <a:p>
            <a:r>
              <a:rPr lang="zh-CN" altLang="en-US" dirty="0"/>
              <a:t>“填函数式”编程</a:t>
            </a:r>
          </a:p>
        </p:txBody>
      </p:sp>
      <p:sp>
        <p:nvSpPr>
          <p:cNvPr id="15" name="文本框 14">
            <a:extLst>
              <a:ext uri="{FF2B5EF4-FFF2-40B4-BE49-F238E27FC236}">
                <a16:creationId xmlns:a16="http://schemas.microsoft.com/office/drawing/2014/main" id="{795047AF-720B-405F-BECF-5CC658E6F048}"/>
              </a:ext>
            </a:extLst>
          </p:cNvPr>
          <p:cNvSpPr txBox="1"/>
          <p:nvPr/>
        </p:nvSpPr>
        <p:spPr>
          <a:xfrm>
            <a:off x="9431431" y="5383946"/>
            <a:ext cx="2031325" cy="369332"/>
          </a:xfrm>
          <a:prstGeom prst="rect">
            <a:avLst/>
          </a:prstGeom>
          <a:noFill/>
        </p:spPr>
        <p:txBody>
          <a:bodyPr wrap="none" rtlCol="0">
            <a:spAutoFit/>
          </a:bodyPr>
          <a:lstStyle/>
          <a:p>
            <a:r>
              <a:rPr lang="zh-CN" altLang="en-US" dirty="0"/>
              <a:t>设计完整程序架构</a:t>
            </a:r>
          </a:p>
        </p:txBody>
      </p:sp>
      <p:sp>
        <p:nvSpPr>
          <p:cNvPr id="16" name="矩形 15">
            <a:extLst>
              <a:ext uri="{FF2B5EF4-FFF2-40B4-BE49-F238E27FC236}">
                <a16:creationId xmlns:a16="http://schemas.microsoft.com/office/drawing/2014/main" id="{6A8C01F9-B48E-4797-A6B9-0006289836BF}"/>
              </a:ext>
            </a:extLst>
          </p:cNvPr>
          <p:cNvSpPr/>
          <p:nvPr/>
        </p:nvSpPr>
        <p:spPr bwMode="auto">
          <a:xfrm>
            <a:off x="6221343" y="5334000"/>
            <a:ext cx="5879833" cy="1003179"/>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9" name="文本框 18">
            <a:extLst>
              <a:ext uri="{FF2B5EF4-FFF2-40B4-BE49-F238E27FC236}">
                <a16:creationId xmlns:a16="http://schemas.microsoft.com/office/drawing/2014/main" id="{7BDCE597-036C-4EC8-85A0-DAEFE022E7A2}"/>
              </a:ext>
            </a:extLst>
          </p:cNvPr>
          <p:cNvSpPr txBox="1"/>
          <p:nvPr/>
        </p:nvSpPr>
        <p:spPr>
          <a:xfrm>
            <a:off x="8458200" y="1523802"/>
            <a:ext cx="3435556" cy="338554"/>
          </a:xfrm>
          <a:prstGeom prst="rect">
            <a:avLst/>
          </a:prstGeom>
          <a:noFill/>
        </p:spPr>
        <p:txBody>
          <a:bodyPr wrap="none" rtlCol="0">
            <a:spAutoFit/>
          </a:bodyPr>
          <a:lstStyle/>
          <a:p>
            <a:r>
              <a:rPr lang="en-US" altLang="zh-CN" sz="1600" dirty="0"/>
              <a:t>Lab0</a:t>
            </a:r>
            <a:r>
              <a:rPr lang="zh-CN" altLang="en-US" sz="1600" dirty="0"/>
              <a:t>不计分，只是帮大家熟悉环境</a:t>
            </a:r>
          </a:p>
        </p:txBody>
      </p:sp>
    </p:spTree>
    <p:extLst>
      <p:ext uri="{BB962C8B-B14F-4D97-AF65-F5344CB8AC3E}">
        <p14:creationId xmlns:p14="http://schemas.microsoft.com/office/powerpoint/2010/main" val="36192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4" grpId="0"/>
      <p:bldP spid="15" grpId="0"/>
      <p:bldP spid="16" grpId="0" animBg="1"/>
    </p:bldLst>
  </p:timing>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12797</TotalTime>
  <Words>7618</Words>
  <Application>Microsoft Office PowerPoint</Application>
  <PresentationFormat>宽屏</PresentationFormat>
  <Paragraphs>1044</Paragraphs>
  <Slides>77</Slides>
  <Notes>25</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77</vt:i4>
      </vt:variant>
    </vt:vector>
  </HeadingPairs>
  <TitlesOfParts>
    <vt:vector size="92" baseType="lpstr">
      <vt:lpstr>-apple-system</vt:lpstr>
      <vt:lpstr>basis-grotesque-medium</vt:lpstr>
      <vt:lpstr>Microsoft Yahei</vt:lpstr>
      <vt:lpstr>MS PGothic</vt:lpstr>
      <vt:lpstr>等线</vt:lpstr>
      <vt:lpstr>黑体</vt:lpstr>
      <vt:lpstr>宋体</vt:lpstr>
      <vt:lpstr>微软雅黑</vt:lpstr>
      <vt:lpstr>微软雅黑</vt:lpstr>
      <vt:lpstr>Arial</vt:lpstr>
      <vt:lpstr>Arial</vt:lpstr>
      <vt:lpstr>Calibri</vt:lpstr>
      <vt:lpstr>Times New Roman</vt:lpstr>
      <vt:lpstr>Wingdings</vt:lpstr>
      <vt:lpstr>Default Design</vt:lpstr>
      <vt:lpstr>计算机网络-2024秋</vt:lpstr>
      <vt:lpstr>课程信息</vt:lpstr>
      <vt:lpstr>课程目标</vt:lpstr>
      <vt:lpstr>教材</vt:lpstr>
      <vt:lpstr>更多阅读材料</vt:lpstr>
      <vt:lpstr>课程讲义原始材料</vt:lpstr>
      <vt:lpstr>考核方式</vt:lpstr>
      <vt:lpstr>关于MOOC的使用说明</vt:lpstr>
      <vt:lpstr>关于Lab</vt:lpstr>
      <vt:lpstr>关于考试</vt:lpstr>
      <vt:lpstr>课程要求</vt:lpstr>
      <vt:lpstr>答疑系统</vt:lpstr>
      <vt:lpstr>通信网络</vt:lpstr>
      <vt:lpstr>计算机网络</vt:lpstr>
      <vt:lpstr>互联网时代</vt:lpstr>
      <vt:lpstr>网络与生活</vt:lpstr>
      <vt:lpstr>网络的商业价值</vt:lpstr>
      <vt:lpstr>背后的技术支持</vt:lpstr>
      <vt:lpstr>目录</vt:lpstr>
      <vt:lpstr>计算机网络的历史</vt:lpstr>
      <vt:lpstr>早期发展</vt:lpstr>
      <vt:lpstr>ARPANET早期发展三大标志技术</vt:lpstr>
      <vt:lpstr>早期发展</vt:lpstr>
      <vt:lpstr>90年代以来互联网重要事件</vt:lpstr>
      <vt:lpstr>苏联的互联网发展：红书（Краснаякнига）计划</vt:lpstr>
      <vt:lpstr>苏联的互联网发展：OGAS计划</vt:lpstr>
      <vt:lpstr>群雄逐鹿</vt:lpstr>
      <vt:lpstr>启示</vt:lpstr>
      <vt:lpstr>今天的全球互联网：Internet</vt:lpstr>
      <vt:lpstr>Internet 与 internet</vt:lpstr>
      <vt:lpstr>互联网规模</vt:lpstr>
      <vt:lpstr>我国的互联网发展情况</vt:lpstr>
      <vt:lpstr>我国的互联网发展情况</vt:lpstr>
      <vt:lpstr>网络设备商: 华为</vt:lpstr>
      <vt:lpstr>目录</vt:lpstr>
      <vt:lpstr>现有互联网存在问题</vt:lpstr>
      <vt:lpstr>网络安全与威胁</vt:lpstr>
      <vt:lpstr>恶意软件</vt:lpstr>
      <vt:lpstr>网络安全与威胁</vt:lpstr>
      <vt:lpstr>亚马逊又双叒叕宕机了！</vt:lpstr>
      <vt:lpstr>PowerPoint 演示文稿</vt:lpstr>
      <vt:lpstr>俄乌冲突中的网络攻击</vt:lpstr>
      <vt:lpstr>你的密码是怎么泄露的？</vt:lpstr>
      <vt:lpstr>“棱镜门”：美国政府窥探着全世界</vt:lpstr>
      <vt:lpstr>网络带宽的增长</vt:lpstr>
      <vt:lpstr>网络需求的增长</vt:lpstr>
      <vt:lpstr>网络需求的增长</vt:lpstr>
      <vt:lpstr>当前网络难以应对海量数据的需求</vt:lpstr>
      <vt:lpstr>网络管理</vt:lpstr>
      <vt:lpstr>网络管理</vt:lpstr>
      <vt:lpstr>网络管理</vt:lpstr>
      <vt:lpstr>互联网带来的社会问题</vt:lpstr>
      <vt:lpstr>互联网治理</vt:lpstr>
      <vt:lpstr>目录</vt:lpstr>
      <vt:lpstr>计算机网络仍然处于初级阶段</vt:lpstr>
      <vt:lpstr>新型网络场景</vt:lpstr>
      <vt:lpstr>当前网络热点技术：新型网络硬件</vt:lpstr>
      <vt:lpstr>当前网络热点技术：新型网络协议</vt:lpstr>
      <vt:lpstr>当前网络热点技术：新型网络软件</vt:lpstr>
      <vt:lpstr>当前网络热点技术：网络数据分析</vt:lpstr>
      <vt:lpstr>美国的未来网络计划</vt:lpstr>
      <vt:lpstr>美国的未来网络计划</vt:lpstr>
      <vt:lpstr>中国的未来网络</vt:lpstr>
      <vt:lpstr>中国的未来网络</vt:lpstr>
      <vt:lpstr>中国的未来网络</vt:lpstr>
      <vt:lpstr>未来：星辰大海中的计算机网络</vt:lpstr>
      <vt:lpstr>目录</vt:lpstr>
      <vt:lpstr>国际标准组织</vt:lpstr>
      <vt:lpstr>国际标准组织</vt:lpstr>
      <vt:lpstr>Internet标准化组织</vt:lpstr>
      <vt:lpstr>中国的相关标准组织与联盟</vt:lpstr>
      <vt:lpstr>开源社区</vt:lpstr>
      <vt:lpstr>学术会议</vt:lpstr>
      <vt:lpstr>北大的网络研究</vt:lpstr>
      <vt:lpstr>脚踏实地，学好本领</vt:lpstr>
      <vt:lpstr>小结</vt:lpstr>
      <vt:lpstr>阅读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Software-Defined Network Measurement</dc:title>
  <dc:creator>Qun Huang</dc:creator>
  <cp:lastModifiedBy>黄群</cp:lastModifiedBy>
  <cp:revision>2311</cp:revision>
  <dcterms:created xsi:type="dcterms:W3CDTF">2016-06-13T18:10:06Z</dcterms:created>
  <dcterms:modified xsi:type="dcterms:W3CDTF">2024-09-09T01:11:04Z</dcterms:modified>
</cp:coreProperties>
</file>